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3" r:id="rId2"/>
    <p:sldMasterId id="2147483733" r:id="rId3"/>
  </p:sldMasterIdLst>
  <p:notesMasterIdLst>
    <p:notesMasterId r:id="rId47"/>
  </p:notesMasterIdLst>
  <p:handoutMasterIdLst>
    <p:handoutMasterId r:id="rId48"/>
  </p:handoutMasterIdLst>
  <p:sldIdLst>
    <p:sldId id="399" r:id="rId4"/>
    <p:sldId id="400" r:id="rId5"/>
    <p:sldId id="270"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402" r:id="rId26"/>
    <p:sldId id="401" r:id="rId27"/>
    <p:sldId id="388" r:id="rId28"/>
    <p:sldId id="389" r:id="rId29"/>
    <p:sldId id="390" r:id="rId30"/>
    <p:sldId id="391" r:id="rId31"/>
    <p:sldId id="392" r:id="rId32"/>
    <p:sldId id="393" r:id="rId33"/>
    <p:sldId id="394" r:id="rId34"/>
    <p:sldId id="395" r:id="rId35"/>
    <p:sldId id="396" r:id="rId36"/>
    <p:sldId id="397" r:id="rId37"/>
    <p:sldId id="366" r:id="rId38"/>
    <p:sldId id="367" r:id="rId39"/>
    <p:sldId id="368" r:id="rId40"/>
    <p:sldId id="413" r:id="rId41"/>
    <p:sldId id="334" r:id="rId42"/>
    <p:sldId id="404" r:id="rId43"/>
    <p:sldId id="405" r:id="rId44"/>
    <p:sldId id="406" r:id="rId45"/>
    <p:sldId id="412"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0" userDrawn="1">
          <p15:clr>
            <a:srgbClr val="A4A3A4"/>
          </p15:clr>
        </p15:guide>
        <p15:guide id="2" pos="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69FC"/>
    <a:srgbClr val="0164FF"/>
    <a:srgbClr val="0500FF"/>
    <a:srgbClr val="69A6FF"/>
    <a:srgbClr val="003BCA"/>
    <a:srgbClr val="000E5E"/>
    <a:srgbClr val="757575"/>
    <a:srgbClr val="5FC8F1"/>
    <a:srgbClr val="0064FF"/>
    <a:srgbClr val="00105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1"/>
    <p:restoredTop sz="95101" autoAdjust="0"/>
  </p:normalViewPr>
  <p:slideViewPr>
    <p:cSldViewPr snapToGrid="0" snapToObjects="1" showGuides="1">
      <p:cViewPr>
        <p:scale>
          <a:sx n="157" d="100"/>
          <a:sy n="157" d="100"/>
        </p:scale>
        <p:origin x="144" y="144"/>
      </p:cViewPr>
      <p:guideLst>
        <p:guide orient="horz" pos="540"/>
        <p:guide pos="864"/>
      </p:guideLst>
    </p:cSldViewPr>
  </p:slideViewPr>
  <p:outlineViewPr>
    <p:cViewPr>
      <p:scale>
        <a:sx n="33" d="100"/>
        <a:sy n="33" d="100"/>
      </p:scale>
      <p:origin x="0" y="-1648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3.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717FD6-8BE4-E14D-A925-BAD5521E3181}" type="datetimeFigureOut">
              <a:rPr lang="en-US" smtClean="0"/>
              <a:t>9/18/17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71B21E-D6F6-4D43-9A72-382E1C6CB106}" type="slidenum">
              <a:rPr lang="en-US" smtClean="0"/>
              <a:t>‹#›</a:t>
            </a:fld>
            <a:endParaRPr lang="en-US" dirty="0"/>
          </a:p>
        </p:txBody>
      </p:sp>
    </p:spTree>
    <p:extLst>
      <p:ext uri="{BB962C8B-B14F-4D97-AF65-F5344CB8AC3E}">
        <p14:creationId xmlns:p14="http://schemas.microsoft.com/office/powerpoint/2010/main" val="1869418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22E2D8-65C7-7C4E-8234-AAE54205E36D}" type="datetimeFigureOut">
              <a:rPr lang="en-US" smtClean="0"/>
              <a:t>9/18/17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89152D-EE5E-1943-9F5A-552F82390F62}" type="slidenum">
              <a:rPr lang="en-US" smtClean="0"/>
              <a:t>‹#›</a:t>
            </a:fld>
            <a:endParaRPr lang="en-US" dirty="0"/>
          </a:p>
        </p:txBody>
      </p:sp>
    </p:spTree>
    <p:extLst>
      <p:ext uri="{BB962C8B-B14F-4D97-AF65-F5344CB8AC3E}">
        <p14:creationId xmlns:p14="http://schemas.microsoft.com/office/powerpoint/2010/main" val="312544738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Health_insurance" TargetMode="External"/><Relationship Id="rId4" Type="http://schemas.openxmlformats.org/officeDocument/2006/relationships/hyperlink" Target="https://en.wikipedia.org/wiki/Prior_authorization#cite_note-AMA11-4" TargetMode="External"/><Relationship Id="rId5" Type="http://schemas.openxmlformats.org/officeDocument/2006/relationships/hyperlink" Target="https://en.wikipedia.org/wiki/Prior_authorization#cite_note-Moeller09-5" TargetMode="External"/><Relationship Id="rId6" Type="http://schemas.openxmlformats.org/officeDocument/2006/relationships/hyperlink" Target="https://en.wikipedia.org/wiki/Prior_authorization#cite_note-Bauman13-6" TargetMode="External"/><Relationship Id="rId7" Type="http://schemas.openxmlformats.org/officeDocument/2006/relationships/hyperlink" Target="https://en.wikipedia.org/wiki/Journal_of_the_American_Board_of_Family_Medicine" TargetMode="External"/><Relationship Id="rId8" Type="http://schemas.openxmlformats.org/officeDocument/2006/relationships/hyperlink" Target="https://en.wikipedia.org/wiki/Prior_authorization#cite_note-JABFM12-12" TargetMode="External"/><Relationship Id="rId9" Type="http://schemas.openxmlformats.org/officeDocument/2006/relationships/hyperlink" Target="https://en.wikipedia.org/wiki/Prior_authorization#cite_note-KansasBoardofPharmacies13-1"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1</a:t>
            </a:fld>
            <a:endParaRPr lang="en-US" dirty="0"/>
          </a:p>
        </p:txBody>
      </p:sp>
    </p:spTree>
    <p:extLst>
      <p:ext uri="{BB962C8B-B14F-4D97-AF65-F5344CB8AC3E}">
        <p14:creationId xmlns:p14="http://schemas.microsoft.com/office/powerpoint/2010/main" val="999880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we bring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into the picture, we have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situation where all of the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members of the business network share a common ledger on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and the ledger is replicated through peer-to-peer replication technologies across all the </a:t>
            </a:r>
            <a:r>
              <a:rPr lang="en-US" sz="1200" kern="1200" dirty="0" err="1" smtClean="0">
                <a:solidFill>
                  <a:schemeClr val="tx1"/>
                </a:solidFill>
                <a:effectLst/>
                <a:latin typeface="+mn-lt"/>
                <a:ea typeface="+mn-ea"/>
                <a:cs typeface="+mn-cs"/>
              </a:rPr>
              <a:t>differentmembers</a:t>
            </a:r>
            <a:r>
              <a:rPr lang="en-US" sz="1200" kern="1200" dirty="0" smtClean="0">
                <a:solidFill>
                  <a:schemeClr val="tx1"/>
                </a:solidFill>
                <a:effectLst/>
                <a:latin typeface="+mn-lt"/>
                <a:ea typeface="+mn-ea"/>
                <a:cs typeface="+mn-cs"/>
              </a:rPr>
              <a:t> of this business network. But we actually use privacy services to determine who can see what on the business network. So for example, if participant A was actually exchanging an asset with participant B, each of these members would be able to see the full details of that transaction. However, the bank, if it was not involved in that transaction, wouldn’t be able to see the details. </a:t>
            </a:r>
          </a:p>
          <a:p>
            <a:r>
              <a:rPr lang="en-US" sz="1200" kern="1200" dirty="0" smtClean="0">
                <a:solidFill>
                  <a:schemeClr val="tx1"/>
                </a:solidFill>
                <a:effectLst/>
                <a:latin typeface="+mn-lt"/>
                <a:ea typeface="+mn-ea"/>
                <a:cs typeface="+mn-cs"/>
              </a:rPr>
              <a:t>Alternatively, if participant A was transferring something with the bank, those two counterparties will be able to see the full details of the transaction and participant B wouldn’t. This is all controlled, as I say, by privacy services.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we overlay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onto this network, we end up with these really four important points at the bottom of the slide. Consensus means that we determine who within the business </a:t>
            </a:r>
            <a:r>
              <a:rPr lang="en-US" sz="1200" kern="1200" dirty="0" err="1" smtClean="0">
                <a:solidFill>
                  <a:schemeClr val="tx1"/>
                </a:solidFill>
                <a:effectLst/>
                <a:latin typeface="+mn-lt"/>
                <a:ea typeface="+mn-ea"/>
                <a:cs typeface="+mn-cs"/>
              </a:rPr>
              <a:t>networkgets</a:t>
            </a:r>
            <a:r>
              <a:rPr lang="en-US" sz="1200" kern="1200" dirty="0" smtClean="0">
                <a:solidFill>
                  <a:schemeClr val="tx1"/>
                </a:solidFill>
                <a:effectLst/>
                <a:latin typeface="+mn-lt"/>
                <a:ea typeface="+mn-ea"/>
                <a:cs typeface="+mn-cs"/>
              </a:rPr>
              <a:t> to validate or approve a transaction. This is encoded into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system. We actually engender through the use of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the concept of provenance. Now this is effectively an audit trail, a complete record of who’s owned what asset throughout its lifecycle. This is all recorded on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And again, because we use privacy services to link one block in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with the next </a:t>
            </a:r>
            <a:r>
              <a:rPr lang="en-US" sz="1200" kern="1200" dirty="0" err="1" smtClean="0">
                <a:solidFill>
                  <a:schemeClr val="tx1"/>
                </a:solidFill>
                <a:effectLst/>
                <a:latin typeface="+mn-lt"/>
                <a:ea typeface="+mn-ea"/>
                <a:cs typeface="+mn-cs"/>
              </a:rPr>
              <a:t>block,this</a:t>
            </a:r>
            <a:r>
              <a:rPr lang="en-US" sz="1200" kern="1200" dirty="0" smtClean="0">
                <a:solidFill>
                  <a:schemeClr val="tx1"/>
                </a:solidFill>
                <a:effectLst/>
                <a:latin typeface="+mn-lt"/>
                <a:ea typeface="+mn-ea"/>
                <a:cs typeface="+mn-cs"/>
              </a:rPr>
              <a:t> means that it’s impossible to tamper with the blocks, once they’re actually written, which gives us a property of immutability, thus, effectively, boosting trust across the business network. And the final thing is, last but not least, it’s finality. And this comes really as a consequence of all the previous three, and it means</a:t>
            </a:r>
            <a:r>
              <a:rPr lang="en-US" sz="1200" kern="1200" baseline="0" dirty="0" smtClean="0">
                <a:solidFill>
                  <a:schemeClr val="tx1"/>
                </a:solidFill>
                <a:effectLst/>
                <a:latin typeface="+mn-lt"/>
                <a:ea typeface="+mn-ea"/>
                <a:cs typeface="+mn-cs"/>
              </a:rPr>
              <a:t> that </a:t>
            </a:r>
            <a:r>
              <a:rPr lang="en-US" sz="1200" kern="1200" dirty="0" smtClean="0">
                <a:solidFill>
                  <a:schemeClr val="tx1"/>
                </a:solidFill>
                <a:effectLst/>
                <a:latin typeface="+mn-lt"/>
                <a:ea typeface="+mn-ea"/>
                <a:cs typeface="+mn-cs"/>
              </a:rPr>
              <a:t>once something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committed into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we’ve got one single system of record, one single system of truth across the business network, which can effectively </a:t>
            </a:r>
            <a:r>
              <a:rPr lang="en-US" sz="1200" kern="1200" dirty="0" err="1" smtClean="0">
                <a:solidFill>
                  <a:schemeClr val="tx1"/>
                </a:solidFill>
                <a:effectLst/>
                <a:latin typeface="+mn-lt"/>
                <a:ea typeface="+mn-ea"/>
                <a:cs typeface="+mn-cs"/>
              </a:rPr>
              <a:t>assurethat</a:t>
            </a:r>
            <a:r>
              <a:rPr lang="en-US" sz="1200" kern="1200" dirty="0" smtClean="0">
                <a:solidFill>
                  <a:schemeClr val="tx1"/>
                </a:solidFill>
                <a:effectLst/>
                <a:latin typeface="+mn-lt"/>
                <a:ea typeface="+mn-ea"/>
                <a:cs typeface="+mn-cs"/>
              </a:rPr>
              <a:t> disputes are very easy to resolve, should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 occur.</a:t>
            </a:r>
          </a:p>
          <a:p>
            <a:endParaRPr lang="en-US" sz="1200" kern="1200" dirty="0" smtClean="0">
              <a:solidFill>
                <a:schemeClr val="tx1"/>
              </a:solidFill>
              <a:effectLst/>
              <a:latin typeface="+mn-lt"/>
              <a:ea typeface="+mn-ea"/>
              <a:cs typeface="+mn-cs"/>
            </a:endParaRPr>
          </a:p>
          <a:p>
            <a:pPr marL="228600" indent="-228600" eaLnBrk="1" hangingPunct="1">
              <a:spcBef>
                <a:spcPct val="0"/>
              </a:spcBef>
              <a:buFont typeface="Calibri" pitchFamily="34" charset="0"/>
              <a:buAutoNum type="arabicPeriod"/>
            </a:pPr>
            <a:endParaRPr lang="en-US" sz="1200" dirty="0" smtClean="0"/>
          </a:p>
          <a:p>
            <a:pPr marL="228600" indent="-228600" eaLnBrk="1" hangingPunct="1">
              <a:spcBef>
                <a:spcPct val="0"/>
              </a:spcBef>
              <a:buFont typeface="Calibri" pitchFamily="34" charset="0"/>
              <a:buAutoNum type="arabicPeriod"/>
            </a:pPr>
            <a:r>
              <a:rPr lang="en-US" sz="1200" dirty="0" smtClean="0"/>
              <a:t>The </a:t>
            </a:r>
            <a:r>
              <a:rPr lang="en-US" sz="1200" dirty="0"/>
              <a:t>novel Blockchain architecture give participants the ability to share a ledger which is updated every time a transaction occurs through peer to peer replication.  </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Cryptography is used to ensure that network participants see only the parts of the ledger that are relevant to them, and that transactions are secure, authenticated and verifiable.  </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Blockchain also allows the contract for asset transfer to be embedded in the transaction database determining the conditions under which the transaction can occur.  </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Network participants agree how transactions are verified through consensus or similar mechanisms.  Government oversight, compliance &amp; audit can be part of the same network.</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Participants SAME AS </a:t>
            </a:r>
            <a:r>
              <a:rPr lang="en-US" sz="1200" dirty="0" smtClean="0"/>
              <a:t>BEFORE</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CONSENSUS– means all participants agree that a transaction is valid</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PROVENANCE– means participants know where the asset came from and how it’s ownership has changed over time</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IMMUTABILITY– means no participant can tamper with a transaction once it’s agreed. If a transaction was in error then a NEW transaction must be used to reverse the error, with both visible</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FINALITY– means that there is ONE place to determine the ownership of an asset or completion of a transaction.  This is the role of the SHARED LEDGER.</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987811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we actually started on this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journey, we found that a number of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people we talked to got very confused between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and Bitcoin. And we put --hence, putting this slide together. Being really very up front about it, Bitcoin is an unregulated shadow currency, which has the interesting property of anonymity. We don’t know who we’re passing a</a:t>
            </a:r>
            <a:r>
              <a:rPr lang="en-US" sz="1200" kern="1200" baseline="0" dirty="0" smtClean="0">
                <a:solidFill>
                  <a:schemeClr val="tx1"/>
                </a:solidFill>
                <a:effectLst/>
                <a:latin typeface="+mn-lt"/>
                <a:ea typeface="+mn-ea"/>
                <a:cs typeface="+mn-cs"/>
              </a:rPr>
              <a:t> Bitcoin</a:t>
            </a:r>
            <a:r>
              <a:rPr lang="en-US" sz="1200" kern="1200" dirty="0" smtClean="0">
                <a:solidFill>
                  <a:schemeClr val="tx1"/>
                </a:solidFill>
                <a:effectLst/>
                <a:latin typeface="+mn-lt"/>
                <a:ea typeface="+mn-ea"/>
                <a:cs typeface="+mn-cs"/>
              </a:rPr>
              <a:t> to </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we don’t know who we’re receiving a Bitcoin from. And also, to achieve that anonymity, it’s very compute</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resource intensive to </a:t>
            </a:r>
          </a:p>
          <a:p>
            <a:r>
              <a:rPr lang="en-US" sz="1200" kern="1200" dirty="0" smtClean="0">
                <a:solidFill>
                  <a:schemeClr val="tx1"/>
                </a:solidFill>
                <a:effectLst/>
                <a:latin typeface="+mn-lt"/>
                <a:ea typeface="+mn-ea"/>
                <a:cs typeface="+mn-cs"/>
              </a:rPr>
              <a:t>actually make the Bitcoin network work. However, it is the biggest, the first live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 of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in action. Bitcoin’s actually a very </a:t>
            </a:r>
          </a:p>
          <a:p>
            <a:r>
              <a:rPr lang="en-US" sz="1200" kern="1200" dirty="0" smtClean="0">
                <a:solidFill>
                  <a:schemeClr val="tx1"/>
                </a:solidFill>
                <a:effectLst/>
                <a:latin typeface="+mn-lt"/>
                <a:ea typeface="+mn-ea"/>
                <a:cs typeface="+mn-cs"/>
              </a:rPr>
              <a:t>Important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reference point.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we’re really interested not in these sense –resistant shadow currencies, we’re interested in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for business. And this differs from Bitcoin in three really, really important areas. The first is, we prioritize identity over anonymity. This means that everyone in the business network knows who they’re dealing with. So it’s actually very clear who our counterparties are.</a:t>
            </a:r>
            <a:r>
              <a:rPr lang="en-US" sz="1200" kern="1200" baseline="0" dirty="0" smtClean="0">
                <a:solidFill>
                  <a:schemeClr val="tx1"/>
                </a:solidFill>
                <a:effectLst/>
                <a:latin typeface="+mn-lt"/>
                <a:ea typeface="+mn-ea"/>
                <a:cs typeface="+mn-cs"/>
              </a:rPr>
              <a:t> Second,</a:t>
            </a:r>
            <a:r>
              <a:rPr lang="en-US" sz="1200" kern="1200" dirty="0" smtClean="0">
                <a:solidFill>
                  <a:schemeClr val="tx1"/>
                </a:solidFill>
                <a:effectLst/>
                <a:latin typeface="+mn-lt"/>
                <a:ea typeface="+mn-ea"/>
                <a:cs typeface="+mn-cs"/>
              </a:rPr>
              <a:t> we prioritize selective endorsement over proof of 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which means that with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that we’re interested in, we get to choose who in the business network validates a particular transaction. And this is much, much more computationally efficient than the resource-intensive proof of work that’s associated with Bitcoin.</a:t>
            </a:r>
          </a:p>
          <a:p>
            <a:r>
              <a:rPr lang="en-US" sz="1200" kern="1200" dirty="0" smtClean="0">
                <a:solidFill>
                  <a:schemeClr val="tx1"/>
                </a:solidFill>
                <a:effectLst/>
                <a:latin typeface="+mn-lt"/>
                <a:ea typeface="+mn-ea"/>
                <a:cs typeface="+mn-cs"/>
              </a:rPr>
              <a:t>And finally, we’re actually looking at a very, very broad set of assets and not cryptocurrency. There’s a really interesting paper around, if people are interested in the different types of digital currency and the difference of digital currency from cryptocurrency,</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there’s a really interesting paper that if you look in the speaker notes to this presentation, will actually be very clear and you can actually get a link to it. So I hope this explains the difference between Bitcoin and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for business.</a:t>
            </a:r>
          </a:p>
          <a:p>
            <a:endParaRPr lang="en-US" dirty="0" smtClean="0"/>
          </a:p>
          <a:p>
            <a:pPr marL="228600" indent="-228600" eaLnBrk="1" hangingPunct="1">
              <a:spcBef>
                <a:spcPct val="0"/>
              </a:spcBef>
              <a:buFont typeface="Calibri" pitchFamily="34" charset="0"/>
              <a:buAutoNum type="arabicPeriod"/>
            </a:pPr>
            <a:r>
              <a:rPr lang="en-US" dirty="0" err="1" smtClean="0"/>
              <a:t>Blockchain</a:t>
            </a:r>
            <a:r>
              <a:rPr lang="en-US" dirty="0" smtClean="0"/>
              <a:t> </a:t>
            </a:r>
            <a:r>
              <a:rPr lang="en-US" dirty="0"/>
              <a:t>technology enables the Bitcoin crypto currency and is best known for this usage.</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However, the shared ledger technology is separate &amp; separable – applicable to a whole range of business challenges that cross all industries.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IBM is not interested in crypto currency, but is missioned to help our customers make the most from Blockchain technologies.  We see this as a major transformation opportunity for many of our customers.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Digital currencies (i.e. the representation</a:t>
            </a:r>
            <a:r>
              <a:rPr lang="en-US" baseline="0" dirty="0"/>
              <a:t> of FIAT currency as an asset on a blockchain)</a:t>
            </a:r>
            <a:r>
              <a:rPr lang="en-US" dirty="0"/>
              <a:t> are auditable and permissioned, hence excellent Blockchain use case</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Excellent document from IMF on different (digital) currencies [can be used to close down</a:t>
            </a:r>
            <a:r>
              <a:rPr lang="en-US" baseline="0" dirty="0"/>
              <a:t> discussions]</a:t>
            </a:r>
            <a:r>
              <a:rPr lang="en-US" dirty="0"/>
              <a:t> &gt; https://www.imf.org/external/pubs/ft/sdn/2016/sdn1603.pdf</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827390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looking at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for business, there are four really important blocks that actually – or components that form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for business. The first we’ve talked a lot about, the shared ledger. This is effectively a way –an append-only distributed system of record that’s used across the business network, shared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across the business network. We’ve also talked a couple –on a couple of instances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about privacy services, and we talked about how privacy services control who can see what across a business network and also how privacy services are used to maintain this property of immutability across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We’ve also talked indirectly about trust. We’ve actually talked about the fact that because the transactions are endorsed by selected members of the business </a:t>
            </a:r>
          </a:p>
          <a:p>
            <a:r>
              <a:rPr lang="en-US" sz="1200" kern="1200" dirty="0" smtClean="0">
                <a:solidFill>
                  <a:schemeClr val="tx1"/>
                </a:solidFill>
                <a:effectLst/>
                <a:latin typeface="+mn-lt"/>
                <a:ea typeface="+mn-ea"/>
                <a:cs typeface="+mn-cs"/>
              </a:rPr>
              <a:t>network, that this has the effect of increasing the net trust within the business network, and also the fact that each member of the business network knows that they’re sharing a common business process with the rest of the network also boosts trust.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the way that the business flow or the business logic is actually embedded in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is in the form of a smart contract.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Effectively, a smart contract is taking the terms of a traditional contract and coding them up in the form of shared business process and sharing them around this business network. So those are the four fundamental components of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dirty="0" smtClean="0"/>
          </a:p>
          <a:p>
            <a:pPr marL="228600" indent="-228600" eaLnBrk="1" hangingPunct="1">
              <a:spcBef>
                <a:spcPct val="0"/>
              </a:spcBef>
              <a:buFont typeface="+mj-lt"/>
              <a:buAutoNum type="arabicPeriod"/>
            </a:pPr>
            <a:r>
              <a:rPr lang="en-US" dirty="0" smtClean="0"/>
              <a:t>So </a:t>
            </a:r>
            <a:r>
              <a:rPr lang="en-US" dirty="0"/>
              <a:t>Blockchain technology comprises these four main blocks, that can lead to increased efficiencies, and cost reduction across the business network.</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We will “unpack” CONSENSUS  PRIVACY &amp; SMART CONTRACT in the next couple of slides.</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Shared LEDGER has been already covered, and a SMART CONTRACT enables the business rules implied by the contract to be embedded in the Blockchain and executed with the transaction</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806482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I’m going to do in the next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few slides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very quickly go through those in a little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bit more detail. I think I’ve probably covered them to a degree, so we can probably quite quickly go these slides. If we look at the shared ledger to start with, we’ve actually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think I’ve covered already, that the shared ledger records what assets have transferred around the business network. All the participants in the business network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have their own copy of this distributed ledger. But we have a session, a concept of </a:t>
            </a:r>
            <a:r>
              <a:rPr lang="en-US" sz="1200" kern="1200" dirty="0" err="1" smtClean="0">
                <a:solidFill>
                  <a:schemeClr val="tx1"/>
                </a:solidFill>
                <a:effectLst/>
                <a:latin typeface="+mn-lt"/>
                <a:ea typeface="+mn-ea"/>
                <a:cs typeface="+mn-cs"/>
              </a:rPr>
              <a:t>permissioning</a:t>
            </a:r>
            <a:r>
              <a:rPr lang="en-US" sz="1200" kern="1200" dirty="0" smtClean="0">
                <a:solidFill>
                  <a:schemeClr val="tx1"/>
                </a:solidFill>
                <a:effectLst/>
                <a:latin typeface="+mn-lt"/>
                <a:ea typeface="+mn-ea"/>
                <a:cs typeface="+mn-cs"/>
              </a:rPr>
              <a:t> in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network, so we can actually control who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see what parts of the ledger. And it becomes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shared system of record across the business network, again, with the net benefit of </a:t>
            </a:r>
            <a:r>
              <a:rPr lang="en-US" sz="1200" kern="1200" dirty="0" err="1" smtClean="0">
                <a:solidFill>
                  <a:schemeClr val="tx1"/>
                </a:solidFill>
                <a:effectLst/>
                <a:latin typeface="+mn-lt"/>
                <a:ea typeface="+mn-ea"/>
                <a:cs typeface="+mn-cs"/>
              </a:rPr>
              <a:t>increasingthe</a:t>
            </a:r>
            <a:r>
              <a:rPr lang="en-US" sz="1200" kern="1200" dirty="0" smtClean="0">
                <a:solidFill>
                  <a:schemeClr val="tx1"/>
                </a:solidFill>
                <a:effectLst/>
                <a:latin typeface="+mn-lt"/>
                <a:ea typeface="+mn-ea"/>
                <a:cs typeface="+mn-cs"/>
              </a:rPr>
              <a:t> trust within that network. </a:t>
            </a:r>
          </a:p>
          <a:p>
            <a:pPr marL="228600" indent="-228600">
              <a:buFont typeface="+mj-lt"/>
              <a:buAutoNum type="arabicPeriod"/>
            </a:pPr>
            <a:endParaRPr lang="en-US" dirty="0" smtClean="0"/>
          </a:p>
          <a:p>
            <a:pPr marL="228600" indent="-228600">
              <a:buFont typeface="+mj-lt"/>
              <a:buAutoNum type="arabicPeriod"/>
            </a:pPr>
            <a:r>
              <a:rPr lang="en-US" dirty="0" smtClean="0"/>
              <a:t>The </a:t>
            </a:r>
            <a:r>
              <a:rPr lang="en-US" dirty="0"/>
              <a:t>ledger is the first</a:t>
            </a:r>
            <a:r>
              <a:rPr lang="en-US" baseline="0" dirty="0"/>
              <a:t> “thing” that constitutes blockchain. The is an append-only system of record that has appropriate privacy and permissions.</a:t>
            </a:r>
          </a:p>
          <a:p>
            <a:pPr marL="228600" indent="-228600">
              <a:buFont typeface="+mj-lt"/>
              <a:buAutoNum type="arabicPeriod"/>
            </a:pPr>
            <a:endParaRPr lang="en-US" baseline="0" dirty="0"/>
          </a:p>
          <a:p>
            <a:pPr marL="228600" indent="-228600">
              <a:buFont typeface="+mj-lt"/>
              <a:buAutoNum type="arabicPeriod"/>
            </a:pPr>
            <a:r>
              <a:rPr lang="en-US" baseline="0" dirty="0"/>
              <a:t>It is a modernization of the ledger concept that has been around for ages. Crucially the ledger is now shared among the participants of the business network.</a:t>
            </a:r>
            <a:endParaRPr lang="en-US"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36811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We’ve mentioned up to now smart contracts. Smart contracts are the way of encoding and sharing the shared business process around the business network. The contracts themselves are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smart contracts are produced by taking the English contract and coding that in computer readable language. And the contracts will also be verified and signed when they’re distributed across the </a:t>
            </a:r>
          </a:p>
          <a:p>
            <a:r>
              <a:rPr lang="en-US" sz="1200" kern="1200" dirty="0" smtClean="0">
                <a:solidFill>
                  <a:schemeClr val="tx1"/>
                </a:solidFill>
                <a:effectLst/>
                <a:latin typeface="+mn-lt"/>
                <a:ea typeface="+mn-ea"/>
                <a:cs typeface="+mn-cs"/>
              </a:rPr>
              <a:t>business network. And the interesting aspect of them, and this really takes organizations a little while to realize once we start talking to them about it, is that once the smart contract is verified and distributed across the business network, it will execute --when the conditions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met, the contract will execute. So there’s no concept of reneging on a smart contract. Once it’s out there, it will happen.</a:t>
            </a:r>
          </a:p>
          <a:p>
            <a:endParaRPr lang="en-US" dirty="0" smtClean="0"/>
          </a:p>
          <a:p>
            <a:pPr marL="228600" indent="-228600">
              <a:buFont typeface="+mj-lt"/>
              <a:buAutoNum type="arabicPeriod"/>
            </a:pPr>
            <a:r>
              <a:rPr lang="en-US" dirty="0" smtClean="0"/>
              <a:t>The </a:t>
            </a:r>
            <a:r>
              <a:rPr lang="en-US" dirty="0"/>
              <a:t>smart contract is the second “thing” associated with blockchain and describes</a:t>
            </a:r>
            <a:r>
              <a:rPr lang="en-US" baseline="0" dirty="0"/>
              <a:t> the rules that govern a transaction.</a:t>
            </a:r>
            <a:endParaRPr lang="en-US" dirty="0"/>
          </a:p>
          <a:p>
            <a:pPr marL="228600" indent="-228600">
              <a:buFont typeface="+mj-lt"/>
              <a:buAutoNum type="arabicPeriod"/>
            </a:pPr>
            <a:endParaRPr lang="en-US" dirty="0"/>
          </a:p>
          <a:p>
            <a:pPr marL="228600" indent="-228600">
              <a:buFont typeface="+mj-lt"/>
              <a:buAutoNum type="arabicPeriod"/>
            </a:pPr>
            <a:r>
              <a:rPr lang="en-US" dirty="0"/>
              <a:t>To</a:t>
            </a:r>
            <a:r>
              <a:rPr lang="en-US" baseline="0" dirty="0"/>
              <a:t> a technical audience, a transaction is analogous to a stored procedure call on a database. The smart contract is simply a piece of code that runs; the input parameters to the code (and a reference to the code itself) are stored as the transaction details.</a:t>
            </a:r>
          </a:p>
          <a:p>
            <a:pPr marL="228600" indent="-228600">
              <a:buFont typeface="+mj-lt"/>
              <a:buAutoNum type="arabicPeriod"/>
            </a:pPr>
            <a:endParaRPr lang="en-US" baseline="0" dirty="0"/>
          </a:p>
          <a:p>
            <a:pPr marL="228600" indent="-228600">
              <a:buFont typeface="+mj-lt"/>
              <a:buAutoNum type="arabicPeriod"/>
            </a:pPr>
            <a:r>
              <a:rPr lang="en-US" baseline="0" dirty="0"/>
              <a:t>In Hyperledger Fabric the smart contract is implemented as “chain code”.</a:t>
            </a:r>
            <a:endParaRPr lang="en-US"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86806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We’ve talked about privacy quite a lot, but just recapping on privacy services. This really means that it’s a way of controlling the confidentiality within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making sure that people can only see the parts of the distributed ledger that are relevant to them and their way of doing business. And it also means that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gives us a way of actually making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sure that blocks in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are tied together in a mutable fashion, so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becomes tamper proof. So really, privacy services are core to the whole concept of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for business.</a:t>
            </a:r>
          </a:p>
          <a:p>
            <a:pPr marL="228600" indent="-228600" eaLnBrk="1" hangingPunct="1">
              <a:spcBef>
                <a:spcPct val="0"/>
              </a:spcBef>
              <a:buFont typeface="+mj-lt"/>
              <a:buAutoNum type="arabicPeriod"/>
            </a:pPr>
            <a:endParaRPr lang="en-US" dirty="0" smtClean="0"/>
          </a:p>
          <a:p>
            <a:pPr marL="228600" indent="-228600" eaLnBrk="1" hangingPunct="1">
              <a:spcBef>
                <a:spcPct val="0"/>
              </a:spcBef>
              <a:buFont typeface="+mj-lt"/>
              <a:buAutoNum type="arabicPeriod"/>
            </a:pPr>
            <a:r>
              <a:rPr lang="en-US" dirty="0" smtClean="0"/>
              <a:t>Not </a:t>
            </a:r>
            <a:r>
              <a:rPr lang="en-US" dirty="0"/>
              <a:t>every member of business network can see all of the Blockchain</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Cryptography controls who can see what</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Implies user registration process to build trust network and access permission via certification management</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212027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finally, trust. Trust is a really interesting concept and it really does need a little bit of thinking about. But effectively, the way we do this in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for business is, selected members from the business network endorse or validate the particular transaction that occurs and we decide that on a transaction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-by-transaction basis. And then once the transactions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endorsed, they will actually be added to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this gives us a concept of actually having a verifiable audit trail of everything who’s owned what across the business network, from the time it was created and put onto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And this is achieved through these four terms of consensus, provenance, immutability,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finality that I mentioned earlier on in the presentation. We’ll learn a lot about trust and how we actually do that and make it real as we go through the subsequent modules in this use stream series, where we’re going to drill down to a lot of these concepts in a lot more detail. </a:t>
            </a:r>
          </a:p>
          <a:p>
            <a:endParaRPr lang="en-US" sz="1200" kern="1200" dirty="0" smtClean="0">
              <a:solidFill>
                <a:schemeClr val="tx1"/>
              </a:solidFill>
              <a:effectLst/>
              <a:latin typeface="+mn-lt"/>
              <a:ea typeface="+mn-ea"/>
              <a:cs typeface="+mn-cs"/>
            </a:endParaRPr>
          </a:p>
          <a:p>
            <a:pPr marL="228600" indent="-228600" eaLnBrk="1" hangingPunct="1">
              <a:spcBef>
                <a:spcPct val="0"/>
              </a:spcBef>
              <a:buFont typeface="+mj-lt"/>
              <a:buAutoNum type="arabicPeriod"/>
            </a:pPr>
            <a:endParaRPr lang="en-US" dirty="0" smtClean="0"/>
          </a:p>
          <a:p>
            <a:pPr marL="228600" indent="-228600" eaLnBrk="1" hangingPunct="1">
              <a:spcBef>
                <a:spcPct val="0"/>
              </a:spcBef>
              <a:buFont typeface="+mj-lt"/>
              <a:buAutoNum type="arabicPeriod"/>
            </a:pPr>
            <a:r>
              <a:rPr lang="en-US" dirty="0" smtClean="0"/>
              <a:t>CRYPTOGRAPHIC </a:t>
            </a:r>
            <a:r>
              <a:rPr lang="en-US" dirty="0"/>
              <a:t>consensus needed to support participant anonymity – this is NO TRUST system</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This is expensive, giving a COST to anonymity.</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When there is TRUST in a business network this become less, in the limit superfluous </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So as TRUST increases then cost of consensus decreases or in the limit can be eliminated </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803796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17</a:t>
            </a:fld>
            <a:endParaRPr lang="en-US" dirty="0"/>
          </a:p>
        </p:txBody>
      </p:sp>
    </p:spTree>
    <p:extLst>
      <p:ext uri="{BB962C8B-B14F-4D97-AF65-F5344CB8AC3E}">
        <p14:creationId xmlns:p14="http://schemas.microsoft.com/office/powerpoint/2010/main" val="964549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today's digitally networked world, no single institution works in isolation.  </a:t>
            </a:r>
          </a:p>
          <a:p>
            <a:pPr marL="0" marR="0" indent="0" algn="l" defTabSz="685783"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race to capture the tremendous opportunities to create new value, transform industries, optimize business ecosystems, and reduce risk using business networks created with blockchain technology.  </a:t>
            </a:r>
          </a:p>
          <a:p>
            <a:pPr marL="0" marR="0" indent="0" algn="l" defTabSz="685783"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With blockchain, inefficiencies in business to business processes created by lack of trust and transparency can now be eliminated and new innovative business processes can be created, streamlining the exchange of value along your ecosystem in ways.</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03847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the example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we have put in here are the concepts of bank routing codes. In the US there are nine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numbers that decide where your bank payment payments gets routed and there are unique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identifiers for the destination bank. This is an example of a shared reference data, but it could be anything. Different business networks can have different examples of reference data. In the health field it could be medical codes. And effectively, right now, all the different members of the business network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will keep their own copy of the reference data and that will be updated according to some maybe e-mail or possibly paper trail, which is used to update that information when it changes. By putting all the information on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we can actually control who can change the data and who can actually get access to the data once it has been changed, hence, making the whole thing much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reliable, much more online much more real-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time. And when you have got a business </a:t>
            </a:r>
            <a:r>
              <a:rPr lang="en-US" sz="1200" kern="1200" dirty="0" err="1" smtClean="0">
                <a:solidFill>
                  <a:schemeClr val="tx1"/>
                </a:solidFill>
                <a:effectLst/>
                <a:latin typeface="+mn-lt"/>
                <a:ea typeface="+mn-ea"/>
                <a:cs typeface="+mn-cs"/>
              </a:rPr>
              <a:t>networkthat</a:t>
            </a:r>
            <a:r>
              <a:rPr lang="en-US" sz="1200" kern="1200" dirty="0" smtClean="0">
                <a:solidFill>
                  <a:schemeClr val="tx1"/>
                </a:solidFill>
                <a:effectLst/>
                <a:latin typeface="+mn-lt"/>
                <a:ea typeface="+mn-ea"/>
                <a:cs typeface="+mn-cs"/>
              </a:rPr>
              <a:t> maybe spreads across different industries, across different countries, across different regulatory boundaries, this can be a very, very efficient way of actually managing reference data.</a:t>
            </a:r>
          </a:p>
          <a:p>
            <a:r>
              <a:rPr lang="en-US" sz="1200" kern="1200" dirty="0" smtClean="0">
                <a:solidFill>
                  <a:schemeClr val="tx1"/>
                </a:solidFill>
                <a:effectLst/>
                <a:latin typeface="+mn-lt"/>
                <a:ea typeface="+mn-ea"/>
                <a:cs typeface="+mn-cs"/>
              </a:rPr>
              <a:t>The benefits that we see accrued on the right-hand side, effectively reducing errors, improving real-time access to the critical data and supporting natural workflows around creation, modification and dilution of the elements of the reference data. So a very powerful use case. It might seem relatively straightforward, but –and indeed it is. It is quite a good work for organizations to start with, or business Networks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start with,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we have talked about variations of this use case with many different customers up to now.</a:t>
            </a:r>
          </a:p>
          <a:p>
            <a:endParaRPr lang="en-US" sz="1200" kern="1200" dirty="0" smtClean="0">
              <a:solidFill>
                <a:schemeClr val="tx1"/>
              </a:solidFill>
              <a:effectLst/>
              <a:latin typeface="+mn-lt"/>
              <a:ea typeface="+mn-ea"/>
              <a:cs typeface="+mn-cs"/>
            </a:endParaRPr>
          </a:p>
          <a:p>
            <a:endParaRPr lang="en-US" dirty="0" smtClean="0"/>
          </a:p>
          <a:p>
            <a:pPr marL="228600" indent="-228600">
              <a:buFont typeface="+mj-lt"/>
              <a:buAutoNum type="arabicPeriod"/>
            </a:pPr>
            <a:r>
              <a:rPr lang="en-US" dirty="0" smtClean="0"/>
              <a:t>Any </a:t>
            </a:r>
            <a:r>
              <a:rPr lang="en-US" dirty="0"/>
              <a:t>reference</a:t>
            </a:r>
            <a:r>
              <a:rPr lang="en-US" baseline="0" dirty="0"/>
              <a:t> data that is shared in a business network is a potential blockchain network.</a:t>
            </a:r>
          </a:p>
          <a:p>
            <a:pPr marL="228600" indent="-228600">
              <a:buFont typeface="+mj-lt"/>
              <a:buAutoNum type="arabicPeriod"/>
            </a:pPr>
            <a:endParaRPr lang="en-US" baseline="0" dirty="0"/>
          </a:p>
          <a:p>
            <a:pPr marL="228600" indent="-228600">
              <a:buFont typeface="+mj-lt"/>
              <a:buAutoNum type="arabicPeriod"/>
            </a:pPr>
            <a:r>
              <a:rPr lang="en-US" baseline="0" dirty="0"/>
              <a:t>Think bank routing codes or common vocabularies for asset exchange </a:t>
            </a:r>
            <a:r>
              <a:rPr lang="en-US" baseline="0" dirty="0" smtClean="0"/>
              <a:t>data (medical codes), </a:t>
            </a:r>
            <a:r>
              <a:rPr lang="en-US" baseline="0" dirty="0"/>
              <a:t>where it’s important to be able to make changes to the data set in real time (and without requiring a trusted third party).</a:t>
            </a:r>
          </a:p>
          <a:p>
            <a:pPr marL="228600" indent="-228600">
              <a:buFont typeface="+mj-lt"/>
              <a:buAutoNum type="arabicPeriod"/>
            </a:pPr>
            <a:endParaRPr lang="en-US" baseline="0" dirty="0"/>
          </a:p>
          <a:p>
            <a:pPr marL="228600" indent="-228600">
              <a:buFont typeface="+mj-lt"/>
              <a:buAutoNum type="arabicPeriod"/>
            </a:pPr>
            <a:r>
              <a:rPr lang="en-US" baseline="0" dirty="0"/>
              <a:t>Also claim or identity information as required for fraud prevention in insurance networks.</a:t>
            </a:r>
            <a:endParaRPr lang="en-US"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8405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goal over the next</a:t>
            </a:r>
            <a:r>
              <a:rPr lang="en-US" baseline="0" dirty="0" smtClean="0"/>
              <a:t> two days is to provide you with an introduction to </a:t>
            </a:r>
            <a:r>
              <a:rPr lang="en-US" baseline="0" dirty="0" err="1" smtClean="0"/>
              <a:t>blockchain</a:t>
            </a:r>
            <a:r>
              <a:rPr lang="en-US" baseline="0" dirty="0" smtClean="0"/>
              <a:t>, as well as take a look at the tooling available to design and test out a </a:t>
            </a:r>
            <a:r>
              <a:rPr lang="en-US" baseline="0" dirty="0" err="1" smtClean="0"/>
              <a:t>blockchain</a:t>
            </a:r>
            <a:r>
              <a:rPr lang="en-US" baseline="0" dirty="0" smtClean="0"/>
              <a:t> use case.  At the end of the two day education, you will have knowledge to articulate why </a:t>
            </a:r>
            <a:r>
              <a:rPr lang="en-US" baseline="0" dirty="0" err="1" smtClean="0"/>
              <a:t>blockchain</a:t>
            </a:r>
            <a:r>
              <a:rPr lang="en-US" baseline="0" dirty="0" smtClean="0"/>
              <a:t> is valuable in today’s world, and you will gain insight into how you can begin to design your own </a:t>
            </a:r>
            <a:r>
              <a:rPr lang="en-US" baseline="0" dirty="0" err="1" smtClean="0"/>
              <a:t>blockchain</a:t>
            </a:r>
            <a:r>
              <a:rPr lang="en-US" baseline="0" dirty="0" smtClean="0"/>
              <a:t> business network. Right in time for your Innovation Tournament.</a:t>
            </a:r>
          </a:p>
          <a:p>
            <a:endParaRPr lang="en-US" baseline="0" dirty="0" smtClean="0"/>
          </a:p>
          <a:p>
            <a:r>
              <a:rPr lang="en-US" baseline="0" dirty="0" smtClean="0"/>
              <a:t>Day 1 is focused on providing a high level introduction to </a:t>
            </a:r>
            <a:r>
              <a:rPr lang="en-US" baseline="0" dirty="0" err="1" smtClean="0"/>
              <a:t>blockchain</a:t>
            </a:r>
            <a:r>
              <a:rPr lang="en-US" baseline="0" dirty="0" smtClean="0"/>
              <a:t> concepts and its business value, and we will also be providing solution examples in the Insurance and Healthcare industry.  It is very important to understand the value of </a:t>
            </a:r>
            <a:r>
              <a:rPr lang="en-US" baseline="0" dirty="0" err="1" smtClean="0"/>
              <a:t>blockchain</a:t>
            </a:r>
            <a:r>
              <a:rPr lang="en-US" baseline="0" dirty="0" smtClean="0"/>
              <a:t> and its four tenants (consensus, provenance, immutability, and finality), they should be on top of mind as you are developing uses cases for the Innovation Tournament.</a:t>
            </a:r>
          </a:p>
          <a:p>
            <a:endParaRPr lang="en-US" baseline="0" dirty="0" smtClean="0"/>
          </a:p>
          <a:p>
            <a:r>
              <a:rPr lang="en-US" baseline="0" dirty="0" smtClean="0"/>
              <a:t>Day 2 is focused on applying the concepts learned in Day 1 into actually creating a </a:t>
            </a:r>
            <a:r>
              <a:rPr lang="en-US" baseline="0" dirty="0" err="1" smtClean="0"/>
              <a:t>blockchain</a:t>
            </a:r>
            <a:r>
              <a:rPr lang="en-US" baseline="0" dirty="0" smtClean="0"/>
              <a:t> business network using open source tooling available only with </a:t>
            </a:r>
            <a:r>
              <a:rPr lang="en-US" baseline="0" dirty="0" err="1" smtClean="0"/>
              <a:t>Hyperledger</a:t>
            </a:r>
            <a:r>
              <a:rPr lang="en-US" baseline="0" dirty="0" smtClean="0"/>
              <a:t> Project. You will have the opportunity to try a one of a kind lab to get familiarized with the tool which will also help solidify the concepts from Day 1.</a:t>
            </a:r>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2</a:t>
            </a:fld>
            <a:endParaRPr lang="en-US" dirty="0"/>
          </a:p>
        </p:txBody>
      </p:sp>
    </p:spTree>
    <p:extLst>
      <p:ext uri="{BB962C8B-B14F-4D97-AF65-F5344CB8AC3E}">
        <p14:creationId xmlns:p14="http://schemas.microsoft.com/office/powerpoint/2010/main" val="811454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second one up here is probably the number one cross-industry use case for</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the supply chain. And we’re showing here the concepts of putting the complex tree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parts for an aircraft onto a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and using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to record when things change in the assembly 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disassembly of that tree of parts. And we can record things like all the manufacturing data, where the elements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where the part or the sub</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system has been in its journey from manufacturer, all the way through to integration and to a final aircraft, and we can even keep things down to which the individual </a:t>
            </a:r>
            <a:r>
              <a:rPr lang="en-US" sz="1200" kern="1200" dirty="0" err="1" smtClean="0">
                <a:solidFill>
                  <a:schemeClr val="tx1"/>
                </a:solidFill>
                <a:effectLst/>
                <a:latin typeface="+mn-lt"/>
                <a:ea typeface="+mn-ea"/>
                <a:cs typeface="+mn-cs"/>
              </a:rPr>
              <a:t>computerated</a:t>
            </a:r>
            <a:r>
              <a:rPr lang="en-US" sz="1200" kern="1200" dirty="0" smtClean="0">
                <a:solidFill>
                  <a:schemeClr val="tx1"/>
                </a:solidFill>
                <a:effectLst/>
                <a:latin typeface="+mn-lt"/>
                <a:ea typeface="+mn-ea"/>
                <a:cs typeface="+mn-cs"/>
              </a:rPr>
              <a:t>(?) machine programming module that was used to create the part, if that’s relevant.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 we have got this way of actually maintaining throughout the lifecycle of an asset who is done what to the asset over time. Although this is an example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around a complex system of systems, like a modern aircraft, there are some really interesting use cases and public references that we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got around supply chain. </a:t>
            </a:r>
          </a:p>
          <a:p>
            <a:r>
              <a:rPr lang="en-US" sz="1200" kern="1200" dirty="0" smtClean="0">
                <a:solidFill>
                  <a:schemeClr val="tx1"/>
                </a:solidFill>
                <a:effectLst/>
                <a:latin typeface="+mn-lt"/>
                <a:ea typeface="+mn-ea"/>
                <a:cs typeface="+mn-cs"/>
              </a:rPr>
              <a:t>For example, the other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ledger corporation has actually worked with IBM to basically put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render mining to diamond retailing, supply chain onto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And they do that to prevent their supply chain pollution. So that means that they can control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 can make sure that there are no false diamonds or synthetic diamonds are blood diamonds or anything like that get into the supply chain. So effectively, the retailer can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 sure that the complete audit trail or provenance of the diamond that they’re buying and, hence, increasing the net value of that diamond through the improvement of trust.</a:t>
            </a:r>
          </a:p>
          <a:p>
            <a:r>
              <a:rPr lang="en-US" sz="1200" kern="1200" dirty="0" smtClean="0">
                <a:solidFill>
                  <a:schemeClr val="tx1"/>
                </a:solidFill>
                <a:effectLst/>
                <a:latin typeface="+mn-lt"/>
                <a:ea typeface="+mn-ea"/>
                <a:cs typeface="+mn-cs"/>
              </a:rPr>
              <a:t>There are examples of supply chain use cases across manufacturing industry, across all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types of different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industries.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I say, I think this is probably “the” most common cross-industry use case. The advantages are clear, the trust goes up because you know who is done what to each asset as it goes through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its lifecycle. We know who’s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owned each asset, where it has been in geographical terms and, hence, the whole supply chain becomes much more efficient, in terms of keeping track of who’s owned what.</a:t>
            </a:r>
          </a:p>
          <a:p>
            <a:endParaRPr lang="en-US" dirty="0" smtClean="0"/>
          </a:p>
          <a:p>
            <a:r>
              <a:rPr lang="en-US" dirty="0" smtClean="0"/>
              <a:t>Talk</a:t>
            </a:r>
            <a:r>
              <a:rPr lang="en-US" baseline="0" dirty="0" smtClean="0"/>
              <a:t> about </a:t>
            </a:r>
            <a:r>
              <a:rPr lang="en-US" baseline="0" dirty="0" err="1" smtClean="0"/>
              <a:t>ColdChain</a:t>
            </a:r>
            <a:r>
              <a:rPr lang="en-US" baseline="0" dirty="0" smtClean="0"/>
              <a:t>.  Track Vaccines from creation to administration.  And attach a sensor device to the vaccines so  you know the temperature of the vaccines throughout its lifecycle.</a:t>
            </a:r>
            <a:endParaRPr lang="en-US" dirty="0" smtClean="0"/>
          </a:p>
          <a:p>
            <a:endParaRPr lang="en-US" dirty="0" smtClean="0"/>
          </a:p>
          <a:p>
            <a:r>
              <a:rPr lang="en-US" sz="1200" kern="1200" dirty="0" smtClean="0">
                <a:solidFill>
                  <a:schemeClr val="tx1"/>
                </a:solidFill>
                <a:effectLst/>
                <a:latin typeface="+mn-lt"/>
                <a:ea typeface="+mn-ea"/>
                <a:cs typeface="+mn-cs"/>
              </a:rPr>
              <a:t>Coming back and finally to this concept of using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in the supply to maintain a complex system of record, we can be very specific. If something goes wrong with an aircraft, maybe there is a maintenance incident or something similar, we can be very specific in diagnosing that incident or finding which subsystems of which parts were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actually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constituted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part of the maintenance event, rather than do a whole cross-fleet analysis or a cross-fleet recall, in the case of failure. So this can reduce costs for those terms as well.</a:t>
            </a:r>
          </a:p>
          <a:p>
            <a:endParaRPr lang="en-US" dirty="0" smtClean="0"/>
          </a:p>
          <a:p>
            <a:r>
              <a:rPr lang="en-US" dirty="0" smtClean="0"/>
              <a:t>Supply</a:t>
            </a:r>
            <a:r>
              <a:rPr lang="en-US" baseline="0" dirty="0" smtClean="0"/>
              <a:t> </a:t>
            </a:r>
            <a:r>
              <a:rPr lang="en-US" baseline="0" dirty="0"/>
              <a:t>chains are a great source of blockchain use-cases. Here are several examples:</a:t>
            </a:r>
          </a:p>
          <a:p>
            <a:endParaRPr lang="en-US" baseline="0" dirty="0"/>
          </a:p>
          <a:p>
            <a:pPr marL="228600" indent="-228600">
              <a:buFont typeface="+mj-lt"/>
              <a:buAutoNum type="arabicPeriod"/>
            </a:pPr>
            <a:r>
              <a:rPr lang="en-US" baseline="0" dirty="0"/>
              <a:t>Walmart </a:t>
            </a:r>
            <a:r>
              <a:rPr lang="mr-IN" baseline="0" dirty="0"/>
              <a:t>–</a:t>
            </a:r>
            <a:r>
              <a:rPr lang="en-US" baseline="0" dirty="0"/>
              <a:t> tracking the provenance of pork in China (reference example)</a:t>
            </a:r>
          </a:p>
          <a:p>
            <a:pPr marL="228600" indent="-228600">
              <a:buFont typeface="+mj-lt"/>
              <a:buAutoNum type="arabicPeriod"/>
            </a:pPr>
            <a:endParaRPr lang="en-US" baseline="0" dirty="0"/>
          </a:p>
          <a:p>
            <a:pPr marL="228600" indent="-228600">
              <a:buFont typeface="+mj-lt"/>
              <a:buAutoNum type="arabicPeriod"/>
            </a:pPr>
            <a:r>
              <a:rPr lang="en-US" baseline="0" dirty="0"/>
              <a:t>IBM Global Finance </a:t>
            </a:r>
            <a:r>
              <a:rPr lang="mr-IN" baseline="0" dirty="0"/>
              <a:t>–</a:t>
            </a:r>
            <a:r>
              <a:rPr lang="en-US" baseline="0" dirty="0"/>
              <a:t> reducing the cost of disputes with suppliers (reference example)</a:t>
            </a:r>
          </a:p>
          <a:p>
            <a:pPr marL="228600" indent="-228600">
              <a:buFont typeface="+mj-lt"/>
              <a:buAutoNum type="arabicPeriod"/>
            </a:pPr>
            <a:endParaRPr lang="en-US" baseline="0" dirty="0"/>
          </a:p>
          <a:p>
            <a:pPr marL="228600" indent="-228600">
              <a:buFont typeface="+mj-lt"/>
              <a:buAutoNum type="arabicPeriod"/>
            </a:pPr>
            <a:r>
              <a:rPr lang="en-US" baseline="0" dirty="0"/>
              <a:t>Everledger </a:t>
            </a:r>
            <a:r>
              <a:rPr lang="mr-IN" baseline="0" dirty="0"/>
              <a:t>–</a:t>
            </a:r>
            <a:r>
              <a:rPr lang="en-US" baseline="0" dirty="0"/>
              <a:t> storing the provenance of diamonds on a blockchain to prevent the trade in so-called blood diamonds (reference example)</a:t>
            </a:r>
          </a:p>
          <a:p>
            <a:pPr marL="228600" indent="-228600">
              <a:buFont typeface="+mj-lt"/>
              <a:buAutoNum type="arabicPeriod"/>
            </a:pPr>
            <a:endParaRPr lang="en-US" baseline="0" dirty="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baseline="0" dirty="0"/>
              <a:t>Bringing together car servicing network with the manufacturer network would allow manufacturers to target car recalls more effectively</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baseline="0" dirty="0"/>
          </a:p>
          <a:p>
            <a:pPr marL="228600" indent="-228600">
              <a:buFont typeface="+mj-lt"/>
              <a:buAutoNum type="arabicPeriod"/>
            </a:pPr>
            <a:r>
              <a:rPr lang="en-US" baseline="0" dirty="0"/>
              <a:t>Storing the provenance of aircraft components on a blockchain to track servicing and replacement, and to prevent decommissioned components re-entering the supply chain</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537412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 good first</a:t>
            </a:r>
            <a:r>
              <a:rPr lang="en-US" baseline="0" dirty="0"/>
              <a:t> use-case, which is to give an organization complete and consistent access to their own ledger.</a:t>
            </a:r>
          </a:p>
          <a:p>
            <a:pPr marL="228600" indent="-228600">
              <a:buFont typeface="+mj-lt"/>
              <a:buAutoNum type="arabicPeriod"/>
            </a:pPr>
            <a:endParaRPr lang="en-US" baseline="0" dirty="0"/>
          </a:p>
          <a:p>
            <a:pPr marL="228600" indent="-228600">
              <a:buFont typeface="+mj-lt"/>
              <a:buAutoNum type="arabicPeriod"/>
            </a:pPr>
            <a:r>
              <a:rPr lang="en-US" baseline="0" dirty="0"/>
              <a:t>Today organizations typically have audit and compliance departments that consolidate ledger information from different departments every so often in order to supply that information to the auditor or regulator. This is slow and the information quickly becomes out of date.</a:t>
            </a:r>
          </a:p>
          <a:p>
            <a:pPr marL="228600" indent="-228600">
              <a:buFont typeface="+mj-lt"/>
              <a:buAutoNum type="arabicPeriod"/>
            </a:pPr>
            <a:endParaRPr lang="en-US" baseline="0" dirty="0"/>
          </a:p>
          <a:p>
            <a:pPr marL="228600" indent="-228600">
              <a:buFont typeface="+mj-lt"/>
              <a:buAutoNum type="arabicPeriod"/>
            </a:pPr>
            <a:r>
              <a:rPr lang="en-US" baseline="0" dirty="0"/>
              <a:t>Blockchain allows this process to be automated and provides visibility to an organization's liquidity in real time.</a:t>
            </a:r>
          </a:p>
          <a:p>
            <a:pPr marL="228600" indent="-228600">
              <a:buFont typeface="+mj-lt"/>
              <a:buAutoNum type="arabicPeriod"/>
            </a:pPr>
            <a:endParaRPr lang="en-US" baseline="0" dirty="0"/>
          </a:p>
          <a:p>
            <a:pPr marL="228600" indent="-228600">
              <a:buFont typeface="+mj-lt"/>
              <a:buAutoNum type="arabicPeriod"/>
            </a:pPr>
            <a:r>
              <a:rPr lang="en-US" baseline="0" dirty="0"/>
              <a:t>Furthermore, bringing the auditor into this same business network would completely change the nature of audit and compliance, from being a push to the auditor to allowing the auditor to pull the information on demand.</a:t>
            </a:r>
            <a:endParaRPr lang="en-US"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36644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238" lvl="1" indent="-122238" defTabSz="577850" fontAlgn="t">
              <a:lnSpc>
                <a:spcPct val="90000"/>
              </a:lnSpc>
              <a:spcBef>
                <a:spcPct val="0"/>
              </a:spcBef>
              <a:spcAft>
                <a:spcPct val="15000"/>
              </a:spcAft>
              <a:buFont typeface="Wingdings" charset="2"/>
              <a:buChar char="§"/>
            </a:pPr>
            <a:r>
              <a:rPr lang="en-US" sz="1400" dirty="0" smtClean="0">
                <a:latin typeface="HelvNeue Light for IBM" panose="020B0403020202020204" pitchFamily="34" charset="0"/>
              </a:rPr>
              <a:t>Insured patient visits doctor, confirms coverage and terms (and receives treatment and medicine)  </a:t>
            </a:r>
          </a:p>
          <a:p>
            <a:pPr marL="122238" lvl="1" indent="-122238" defTabSz="577850" fontAlgn="t">
              <a:lnSpc>
                <a:spcPct val="90000"/>
              </a:lnSpc>
              <a:spcBef>
                <a:spcPct val="0"/>
              </a:spcBef>
              <a:spcAft>
                <a:spcPct val="15000"/>
              </a:spcAft>
              <a:buFont typeface="Wingdings" charset="2"/>
              <a:buChar char="§"/>
            </a:pPr>
            <a:r>
              <a:rPr lang="en-US" sz="1400" dirty="0" smtClean="0">
                <a:latin typeface="HelvNeue Light for IBM" panose="020B0403020202020204" pitchFamily="34" charset="0"/>
              </a:rPr>
              <a:t>Report of treatment with procedure codes sent to insurance company for review and payment net of negotiated rates and patient co-pay.</a:t>
            </a:r>
          </a:p>
          <a:p>
            <a:pPr marL="122238" lvl="1" indent="-122238" defTabSz="577850" fontAlgn="t">
              <a:lnSpc>
                <a:spcPct val="90000"/>
              </a:lnSpc>
              <a:spcBef>
                <a:spcPct val="0"/>
              </a:spcBef>
              <a:spcAft>
                <a:spcPct val="15000"/>
              </a:spcAft>
              <a:buFont typeface="Wingdings" charset="2"/>
              <a:buChar char="§"/>
            </a:pPr>
            <a:r>
              <a:rPr lang="en-US" sz="1400" dirty="0" smtClean="0">
                <a:latin typeface="HelvNeue Light for IBM" panose="020B0403020202020204" pitchFamily="34" charset="0"/>
              </a:rPr>
              <a:t>Insurance company provides Explanation of benefits to insured </a:t>
            </a:r>
          </a:p>
          <a:p>
            <a:pPr marL="122238" lvl="1" indent="-122238" defTabSz="577850" fontAlgn="t">
              <a:lnSpc>
                <a:spcPct val="90000"/>
              </a:lnSpc>
              <a:spcBef>
                <a:spcPct val="0"/>
              </a:spcBef>
              <a:spcAft>
                <a:spcPct val="15000"/>
              </a:spcAft>
              <a:buFont typeface="Wingdings" charset="2"/>
              <a:buChar char="§"/>
            </a:pPr>
            <a:r>
              <a:rPr lang="en-US" sz="1400" dirty="0" smtClean="0">
                <a:latin typeface="HelvNeue Light for IBM" panose="020B0403020202020204" pitchFamily="34" charset="0"/>
              </a:rPr>
              <a:t>Billing sent to patient by doctor showing details – net or gross depending on patient. </a:t>
            </a:r>
          </a:p>
          <a:p>
            <a:pPr marL="122238" lvl="1" indent="-122238" defTabSz="577850" fontAlgn="t">
              <a:lnSpc>
                <a:spcPct val="90000"/>
              </a:lnSpc>
              <a:spcBef>
                <a:spcPct val="0"/>
              </a:spcBef>
              <a:spcAft>
                <a:spcPct val="15000"/>
              </a:spcAft>
              <a:buFont typeface="Wingdings" charset="2"/>
              <a:buChar char="§"/>
            </a:pPr>
            <a:endParaRPr lang="en-US" sz="1400" dirty="0" smtClean="0">
              <a:latin typeface="HelvNeue Light for IBM" panose="020B040302020202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First Party Medical Claim:</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Insured seeks treatment for injury (ER visit)</a:t>
            </a:r>
          </a:p>
          <a:p>
            <a:pPr marL="1143000" marR="0" lvl="2" indent="-228600">
              <a:lnSpc>
                <a:spcPct val="107000"/>
              </a:lnSpc>
              <a:spcBef>
                <a:spcPts val="0"/>
              </a:spcBef>
              <a:spcAft>
                <a:spcPts val="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Claim is registered with Insurer (Proof of Claim/Subrogation assignment Documents are currently required, BC might allow this validation point to be eliminated)</a:t>
            </a:r>
          </a:p>
          <a:p>
            <a:pPr marL="1600200" marR="0" lvl="3" indent="-228600">
              <a:lnSpc>
                <a:spcPct val="107000"/>
              </a:lnSpc>
              <a:spcBef>
                <a:spcPts val="0"/>
              </a:spcBef>
              <a:spcAft>
                <a:spcPts val="0"/>
              </a:spcAft>
              <a:buFont typeface="Symbol" panose="05050102010706020507" pitchFamily="18"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Could be a call or internet report as in current state</a:t>
            </a:r>
          </a:p>
          <a:p>
            <a:pPr marL="1600200" marR="0" lvl="3" indent="-228600">
              <a:lnSpc>
                <a:spcPct val="107000"/>
              </a:lnSpc>
              <a:spcBef>
                <a:spcPts val="0"/>
              </a:spcBef>
              <a:spcAft>
                <a:spcPts val="0"/>
              </a:spcAft>
              <a:buFont typeface="Symbol" panose="05050102010706020507" pitchFamily="18"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Could be generated by Medical provider identifying Insurer from Insured’s BC and the ICD-10 coding</a:t>
            </a:r>
          </a:p>
          <a:p>
            <a:pPr marL="1600200" marR="0" lvl="3" indent="-228600">
              <a:lnSpc>
                <a:spcPct val="107000"/>
              </a:lnSpc>
              <a:spcBef>
                <a:spcPts val="0"/>
              </a:spcBef>
              <a:spcAft>
                <a:spcPts val="0"/>
              </a:spcAft>
              <a:buFont typeface="Symbol" panose="05050102010706020507" pitchFamily="18"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Could be based on SC associated with Insured identifying relationship between bill, accident, and availability of 1</a:t>
            </a:r>
            <a:r>
              <a:rPr lang="en-US" sz="1200" baseline="30000" dirty="0" smtClean="0">
                <a:effectLst/>
                <a:latin typeface="Calibri" panose="020F0502020204030204" pitchFamily="34" charset="0"/>
                <a:ea typeface="Calibri" panose="020F0502020204030204" pitchFamily="34" charset="0"/>
                <a:cs typeface="Times New Roman" panose="02020603050405020304" pitchFamily="18" charset="0"/>
              </a:rPr>
              <a:t>st</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party medical coverage</a:t>
            </a:r>
          </a:p>
          <a:p>
            <a:pPr marL="1143000" marR="0" lvl="2" indent="-228600">
              <a:lnSpc>
                <a:spcPct val="107000"/>
              </a:lnSpc>
              <a:spcBef>
                <a:spcPts val="0"/>
              </a:spcBef>
              <a:spcAft>
                <a:spcPts val="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Electronic Billing triggers SC with Insurer to request bill audit services from 3</a:t>
            </a:r>
            <a:r>
              <a:rPr lang="en-US" sz="1200" baseline="30000" dirty="0" smtClean="0">
                <a:effectLst/>
                <a:latin typeface="Calibri" panose="020F0502020204030204" pitchFamily="34" charset="0"/>
                <a:ea typeface="Calibri" panose="020F0502020204030204" pitchFamily="34" charset="0"/>
                <a:cs typeface="Times New Roman" panose="02020603050405020304" pitchFamily="18" charset="0"/>
              </a:rPr>
              <a:t>rd</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party vender</a:t>
            </a:r>
          </a:p>
          <a:p>
            <a:pPr marL="1143000" marR="0" lvl="2" indent="-228600">
              <a:lnSpc>
                <a:spcPct val="107000"/>
              </a:lnSpc>
              <a:spcBef>
                <a:spcPts val="0"/>
              </a:spcBef>
              <a:spcAft>
                <a:spcPts val="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Also initiates a Medical Records Release process and adds the approval to the BC for use (Audit Vendor might need)</a:t>
            </a:r>
          </a:p>
          <a:p>
            <a:pPr marL="1143000" marR="0" lvl="2" indent="-228600">
              <a:lnSpc>
                <a:spcPct val="107000"/>
              </a:lnSpc>
              <a:spcBef>
                <a:spcPts val="0"/>
              </a:spcBef>
              <a:spcAft>
                <a:spcPts val="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Bill Audit vender accesses Insured’s medical records from ER visit </a:t>
            </a:r>
          </a:p>
          <a:p>
            <a:pPr marL="1600200" marR="0" lvl="3" indent="-228600">
              <a:lnSpc>
                <a:spcPct val="107000"/>
              </a:lnSpc>
              <a:spcBef>
                <a:spcPts val="0"/>
              </a:spcBef>
              <a:spcAft>
                <a:spcPts val="0"/>
              </a:spcAft>
              <a:buFont typeface="Symbol" panose="05050102010706020507" pitchFamily="18"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If Insured’s complete medical history is part of the BC this would eliminate costly searches and record retrieval cycle time</a:t>
            </a:r>
          </a:p>
          <a:p>
            <a:pPr marL="1143000" marR="0" lvl="2" indent="-228600">
              <a:lnSpc>
                <a:spcPct val="107000"/>
              </a:lnSpc>
              <a:spcBef>
                <a:spcPts val="0"/>
              </a:spcBef>
              <a:spcAft>
                <a:spcPts val="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Audit vendor posts findings to the insured’s BC with appropriate security/access controls</a:t>
            </a:r>
          </a:p>
          <a:p>
            <a:pPr marL="1143000" marR="0" lvl="2" indent="-228600">
              <a:lnSpc>
                <a:spcPct val="107000"/>
              </a:lnSpc>
              <a:spcBef>
                <a:spcPts val="0"/>
              </a:spcBef>
              <a:spcAft>
                <a:spcPts val="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Insurer reviews/accepts audit findings and SC initiates electronic payment to the provider and EOB to the insured</a:t>
            </a:r>
          </a:p>
          <a:p>
            <a:endParaRPr lang="en-US" dirty="0" smtClean="0"/>
          </a:p>
          <a:p>
            <a:endParaRPr lang="en-US" dirty="0" smtClean="0"/>
          </a:p>
          <a:p>
            <a:pPr marL="122238" lvl="1" indent="-122238" defTabSz="577850" fontAlgn="t">
              <a:lnSpc>
                <a:spcPct val="90000"/>
              </a:lnSpc>
              <a:spcBef>
                <a:spcPct val="0"/>
              </a:spcBef>
              <a:spcAft>
                <a:spcPct val="15000"/>
              </a:spcAft>
              <a:buFont typeface="Wingdings" charset="2"/>
              <a:buChar char="§"/>
            </a:pPr>
            <a:endParaRPr lang="en-US" sz="1400" dirty="0">
              <a:latin typeface="HelvNeue Light for IBM" panose="020B0403020202020204" pitchFamily="34" charset="0"/>
            </a:endParaRPr>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02772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kern="1200" dirty="0" smtClean="0">
                <a:solidFill>
                  <a:schemeClr val="tx1"/>
                </a:solidFill>
                <a:effectLst/>
                <a:latin typeface="+mn-lt"/>
                <a:ea typeface="+mn-ea"/>
                <a:cs typeface="+mn-cs"/>
              </a:rPr>
              <a:t>Summary</a:t>
            </a:r>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Benefits accumulators are used by insurance providers to account for benefits usage by patients in accordance with their plan allotments.</a:t>
            </a:r>
          </a:p>
          <a:p>
            <a:pPr rtl="0"/>
            <a:r>
              <a:rPr lang="en-US" sz="1200" b="1" i="0" kern="1200" dirty="0" smtClean="0">
                <a:solidFill>
                  <a:schemeClr val="tx1"/>
                </a:solidFill>
                <a:effectLst/>
                <a:latin typeface="+mn-lt"/>
                <a:ea typeface="+mn-ea"/>
                <a:cs typeface="+mn-cs"/>
              </a:rPr>
              <a:t>Problem statement</a:t>
            </a:r>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There can be many drivers of accumulator updates, from different plans, providers, and data sources.  Synchronization issues can happen requiring error prone remediation.  Like other relational systems, transaction integrity, data quality, and overall data quality issues can drive rework and errors in patient care and benefits tracking.</a:t>
            </a:r>
          </a:p>
          <a:p>
            <a:pPr rtl="0"/>
            <a:r>
              <a:rPr lang="en-US" sz="1200" b="1" i="0" kern="1200" dirty="0" smtClean="0">
                <a:solidFill>
                  <a:schemeClr val="tx1"/>
                </a:solidFill>
                <a:effectLst/>
                <a:latin typeface="+mn-lt"/>
                <a:ea typeface="+mn-ea"/>
                <a:cs typeface="+mn-cs"/>
              </a:rPr>
              <a:t>Value proposition</a:t>
            </a:r>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As the accumulator is essentially a ledger based model, the </a:t>
            </a:r>
            <a:r>
              <a:rPr lang="en-US" sz="1200" b="0" i="0" kern="1200" dirty="0" err="1" smtClean="0">
                <a:solidFill>
                  <a:schemeClr val="tx1"/>
                </a:solidFill>
                <a:effectLst/>
                <a:latin typeface="+mn-lt"/>
                <a:ea typeface="+mn-ea"/>
                <a:cs typeface="+mn-cs"/>
              </a:rPr>
              <a:t>blockchain</a:t>
            </a:r>
            <a:r>
              <a:rPr lang="en-US" sz="1200" b="0" i="0" kern="1200" dirty="0" smtClean="0">
                <a:solidFill>
                  <a:schemeClr val="tx1"/>
                </a:solidFill>
                <a:effectLst/>
                <a:latin typeface="+mn-lt"/>
                <a:ea typeface="+mn-ea"/>
                <a:cs typeface="+mn-cs"/>
              </a:rPr>
              <a:t> can record transactions with the qualities of immutability and traceability as the patient consumes benefits.  Other systems can engage in transactions and smart contracts for automated interaction and tracking of benefits.</a:t>
            </a:r>
          </a:p>
          <a:p>
            <a:pPr rtl="0"/>
            <a:r>
              <a:rPr lang="en-US" sz="1200" b="1" i="0" kern="1200" dirty="0" smtClean="0">
                <a:solidFill>
                  <a:schemeClr val="tx1"/>
                </a:solidFill>
                <a:effectLst/>
                <a:latin typeface="+mn-lt"/>
                <a:ea typeface="+mn-ea"/>
                <a:cs typeface="+mn-cs"/>
              </a:rPr>
              <a:t>Processes.</a:t>
            </a:r>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The model below shows an accumulator subsystem for an health care payer.  There are several operational </a:t>
            </a:r>
            <a:r>
              <a:rPr lang="en-US" sz="1200" b="0" i="0" kern="1200" dirty="0" err="1" smtClean="0">
                <a:solidFill>
                  <a:schemeClr val="tx1"/>
                </a:solidFill>
                <a:effectLst/>
                <a:latin typeface="+mn-lt"/>
                <a:ea typeface="+mn-ea"/>
                <a:cs typeface="+mn-cs"/>
              </a:rPr>
              <a:t>datastores</a:t>
            </a:r>
            <a:r>
              <a:rPr lang="en-US" sz="1200" b="0" i="0" kern="1200" dirty="0" smtClean="0">
                <a:solidFill>
                  <a:schemeClr val="tx1"/>
                </a:solidFill>
                <a:effectLst/>
                <a:latin typeface="+mn-lt"/>
                <a:ea typeface="+mn-ea"/>
                <a:cs typeface="+mn-cs"/>
              </a:rPr>
              <a:t> (ODS) interacting with </a:t>
            </a:r>
            <a:r>
              <a:rPr lang="en-US" sz="1200" b="0" i="0" kern="1200" dirty="0" err="1" smtClean="0">
                <a:solidFill>
                  <a:schemeClr val="tx1"/>
                </a:solidFill>
                <a:effectLst/>
                <a:latin typeface="+mn-lt"/>
                <a:ea typeface="+mn-ea"/>
                <a:cs typeface="+mn-cs"/>
              </a:rPr>
              <a:t>realtime</a:t>
            </a:r>
            <a:r>
              <a:rPr lang="en-US" sz="1200" b="0" i="0" kern="1200" dirty="0" smtClean="0">
                <a:solidFill>
                  <a:schemeClr val="tx1"/>
                </a:solidFill>
                <a:effectLst/>
                <a:latin typeface="+mn-lt"/>
                <a:ea typeface="+mn-ea"/>
                <a:cs typeface="+mn-cs"/>
              </a:rPr>
              <a:t> and batch services.  This is where synchronization and other issues arise due to collisions, latency, or other asynchronous dynamics in the surrounding environment which drive accumulator transactions.</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blockchain</a:t>
            </a:r>
            <a:r>
              <a:rPr lang="en-US" sz="1200" b="0" i="0" kern="1200" dirty="0" smtClean="0">
                <a:solidFill>
                  <a:schemeClr val="tx1"/>
                </a:solidFill>
                <a:effectLst/>
                <a:latin typeface="+mn-lt"/>
                <a:ea typeface="+mn-ea"/>
                <a:cs typeface="+mn-cs"/>
              </a:rPr>
              <a:t> mechanism could replace the core enterprise </a:t>
            </a:r>
            <a:r>
              <a:rPr lang="en-US" sz="1200" b="0" i="0" kern="1200" dirty="0" err="1" smtClean="0">
                <a:solidFill>
                  <a:schemeClr val="tx1"/>
                </a:solidFill>
                <a:effectLst/>
                <a:latin typeface="+mn-lt"/>
                <a:ea typeface="+mn-ea"/>
                <a:cs typeface="+mn-cs"/>
              </a:rPr>
              <a:t>datastore</a:t>
            </a:r>
            <a:r>
              <a:rPr lang="en-US" sz="1200" b="0" i="0" kern="1200" dirty="0" smtClean="0">
                <a:solidFill>
                  <a:schemeClr val="tx1"/>
                </a:solidFill>
                <a:effectLst/>
                <a:latin typeface="+mn-lt"/>
                <a:ea typeface="+mn-ea"/>
                <a:cs typeface="+mn-cs"/>
              </a:rPr>
              <a:t> with </a:t>
            </a:r>
            <a:r>
              <a:rPr lang="en-US" sz="1200" b="0" i="0" kern="1200" dirty="0" err="1" smtClean="0">
                <a:solidFill>
                  <a:schemeClr val="tx1"/>
                </a:solidFill>
                <a:effectLst/>
                <a:latin typeface="+mn-lt"/>
                <a:ea typeface="+mn-ea"/>
                <a:cs typeface="+mn-cs"/>
              </a:rPr>
              <a:t>blockchain</a:t>
            </a:r>
            <a:r>
              <a:rPr lang="en-US" sz="1200" b="0" i="0" kern="1200" dirty="0" smtClean="0">
                <a:solidFill>
                  <a:schemeClr val="tx1"/>
                </a:solidFill>
                <a:effectLst/>
                <a:latin typeface="+mn-lt"/>
                <a:ea typeface="+mn-ea"/>
                <a:cs typeface="+mn-cs"/>
              </a:rPr>
              <a:t> instances that could be partitioned by a few dimensions, such as patient account, benefit type, or some other attribute.  More analysis is needed on what an optimal scheme would be to provide the level of integrity but not waste resources with unnecessary redundancy.</a:t>
            </a:r>
          </a:p>
          <a:p>
            <a:r>
              <a:rPr lang="en-US" dirty="0" smtClean="0"/>
              <a:t/>
            </a:r>
            <a:br>
              <a:rPr lang="en-US" dirty="0" smtClean="0"/>
            </a:br>
            <a:r>
              <a:rPr lang="en-US" dirty="0" smtClean="0"/>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Managing claims accumulator data in a timely fashion can be both difficult and costly to a health plan. Accumulators are the method of precisely collecting and calculating total claim dollar values against plan deductibles and benefit limits. Accumulators that are shared between core medical and third party benefits partners such as pharmacy, mental health, dental and vision can result in data that is out of synch.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With increased risk of incorrectly paying claims, the numerous hours to reconcile and potential impact to bottom-line results, many plans resort to manual processes to address this problem</a:t>
            </a:r>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935686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Prior authorization</a:t>
            </a:r>
            <a:r>
              <a:rPr lang="en-US" sz="1200" b="0" i="0" kern="1200" dirty="0" smtClean="0">
                <a:solidFill>
                  <a:schemeClr val="tx1"/>
                </a:solidFill>
                <a:effectLst/>
                <a:latin typeface="+mn-lt"/>
                <a:ea typeface="+mn-ea"/>
                <a:cs typeface="+mn-cs"/>
              </a:rPr>
              <a:t> is a process used by some </a:t>
            </a:r>
            <a:r>
              <a:rPr lang="en-US" sz="1200" b="0" i="0" u="none" strike="noStrike" kern="1200" dirty="0" smtClean="0">
                <a:solidFill>
                  <a:schemeClr val="tx1"/>
                </a:solidFill>
                <a:effectLst/>
                <a:latin typeface="+mn-lt"/>
                <a:ea typeface="+mn-ea"/>
                <a:cs typeface="+mn-cs"/>
                <a:hlinkClick r:id="rId3" tooltip="Health insurance"/>
              </a:rPr>
              <a:t>health insurance</a:t>
            </a:r>
            <a:r>
              <a:rPr lang="en-US" sz="1200" b="0" i="0" kern="1200" dirty="0" smtClean="0">
                <a:solidFill>
                  <a:schemeClr val="tx1"/>
                </a:solidFill>
                <a:effectLst/>
                <a:latin typeface="+mn-lt"/>
                <a:ea typeface="+mn-ea"/>
                <a:cs typeface="+mn-cs"/>
              </a:rPr>
              <a:t> companies in the United States to determine if they will cover a prescribed procedure, service, or medication. The process is intended to act as a safety and cost-saving measure, although it has received criticism from physicians for being costly and time-consuming</a:t>
            </a:r>
            <a:r>
              <a:rPr lang="en-US" sz="1200" b="0" i="0" kern="1200" baseline="0" dirty="0" smtClean="0">
                <a:solidFill>
                  <a:schemeClr val="tx1"/>
                </a:solidFill>
                <a:effectLst/>
                <a:latin typeface="+mn-lt"/>
                <a:ea typeface="+mn-ea"/>
                <a:cs typeface="+mn-cs"/>
              </a:rPr>
              <a:t> p</a:t>
            </a:r>
            <a:r>
              <a:rPr lang="en-US" sz="1200" b="0" i="0" kern="1200" dirty="0" smtClean="0">
                <a:solidFill>
                  <a:schemeClr val="tx1"/>
                </a:solidFill>
                <a:effectLst/>
                <a:latin typeface="+mn-lt"/>
                <a:ea typeface="+mn-ea"/>
                <a:cs typeface="+mn-cs"/>
              </a:rPr>
              <a:t>rocess. If so, a manual process is initiated. The process to obtain prior authorization varies from insurer to insurer, but typically involves the completion and faxing of a prior authorization form. At this point, the medical service may be approved, rejected, or additional information may be requested. If a service is rejected, the healthcare provider may file an appeal based on the provider's medical review process.</a:t>
            </a:r>
            <a:r>
              <a:rPr lang="en-US" sz="1200" b="0" i="0" u="none" strike="noStrike" kern="1200" baseline="30000" dirty="0" smtClean="0">
                <a:solidFill>
                  <a:schemeClr val="tx1"/>
                </a:solidFill>
                <a:effectLst/>
                <a:latin typeface="+mn-lt"/>
                <a:ea typeface="+mn-ea"/>
                <a:cs typeface="+mn-cs"/>
                <a:hlinkClick r:id="rId4"/>
              </a:rPr>
              <a:t>[4]</a:t>
            </a:r>
            <a:r>
              <a:rPr lang="en-US" sz="1200" b="0" i="0" u="none" strike="noStrike" kern="1200" baseline="30000" dirty="0" smtClean="0">
                <a:solidFill>
                  <a:schemeClr val="tx1"/>
                </a:solidFill>
                <a:effectLst/>
                <a:latin typeface="+mn-lt"/>
                <a:ea typeface="+mn-ea"/>
                <a:cs typeface="+mn-cs"/>
                <a:hlinkClick r:id="rId5"/>
              </a:rPr>
              <a:t>[5]</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In some cases, an insurer may take up to 30 days to approve a request.</a:t>
            </a:r>
            <a:r>
              <a:rPr lang="en-US" sz="1200" b="1" i="0" u="none" strike="noStrike" kern="1200" baseline="30000" dirty="0" smtClean="0">
                <a:solidFill>
                  <a:schemeClr val="tx1"/>
                </a:solidFill>
                <a:effectLst/>
                <a:latin typeface="+mn-lt"/>
                <a:ea typeface="+mn-ea"/>
                <a:cs typeface="+mn-cs"/>
                <a:hlinkClick r:id="rId6"/>
              </a:rPr>
              <a:t>[6]</a:t>
            </a:r>
            <a:endParaRPr lang="en-US" sz="1200" b="1" i="0" u="none" strike="noStrike" kern="1200" baseline="30000" dirty="0" smtClean="0">
              <a:solidFill>
                <a:schemeClr val="tx1"/>
              </a:solidFill>
              <a:effectLst/>
              <a:latin typeface="+mn-lt"/>
              <a:ea typeface="+mn-ea"/>
              <a:cs typeface="+mn-cs"/>
            </a:endParaRPr>
          </a:p>
          <a:p>
            <a:endParaRPr lang="en-US" sz="1200" b="1" i="0" u="none" strike="noStrike" kern="1200" baseline="300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 study in the </a:t>
            </a:r>
            <a:r>
              <a:rPr lang="en-US" sz="1200" b="1" i="0" u="none" strike="noStrike" kern="1200" dirty="0" smtClean="0">
                <a:solidFill>
                  <a:schemeClr val="tx1"/>
                </a:solidFill>
                <a:effectLst/>
                <a:latin typeface="+mn-lt"/>
                <a:ea typeface="+mn-ea"/>
                <a:cs typeface="+mn-cs"/>
                <a:hlinkClick r:id="rId7" tooltip="Journal of the American Board of Family Medicine"/>
              </a:rPr>
              <a:t>Journal of the American Board of Family Medicine</a:t>
            </a:r>
            <a:r>
              <a:rPr lang="en-US" sz="1200" b="1" i="0" kern="1200" dirty="0" smtClean="0">
                <a:solidFill>
                  <a:schemeClr val="tx1"/>
                </a:solidFill>
                <a:effectLst/>
                <a:latin typeface="+mn-lt"/>
                <a:ea typeface="+mn-ea"/>
                <a:cs typeface="+mn-cs"/>
              </a:rPr>
              <a:t> found that the annual cost per physician to conduct prior authorizations was between $2,161 and $3,430.</a:t>
            </a:r>
            <a:r>
              <a:rPr lang="en-US" sz="1200" b="1" i="0" u="none" strike="noStrike" kern="1200" baseline="30000" dirty="0" smtClean="0">
                <a:solidFill>
                  <a:schemeClr val="tx1"/>
                </a:solidFill>
                <a:effectLst/>
                <a:latin typeface="+mn-lt"/>
                <a:ea typeface="+mn-ea"/>
                <a:cs typeface="+mn-cs"/>
                <a:hlinkClick r:id="rId8"/>
              </a:rPr>
              <a:t>[12]</a:t>
            </a:r>
            <a:r>
              <a:rPr lang="en-US" sz="1200" b="1" i="0" kern="1200" dirty="0" smtClean="0">
                <a:solidFill>
                  <a:schemeClr val="tx1"/>
                </a:solidFill>
                <a:effectLst/>
                <a:latin typeface="+mn-lt"/>
                <a:ea typeface="+mn-ea"/>
                <a:cs typeface="+mn-cs"/>
              </a:rPr>
              <a:t> The cost to health plans has been reported at between $10 and $25 per request.</a:t>
            </a:r>
            <a:r>
              <a:rPr lang="en-US" sz="1200" b="1" i="0" u="none" strike="noStrike" kern="1200" baseline="30000" dirty="0" smtClean="0">
                <a:solidFill>
                  <a:schemeClr val="tx1"/>
                </a:solidFill>
                <a:effectLst/>
                <a:latin typeface="+mn-lt"/>
                <a:ea typeface="+mn-ea"/>
                <a:cs typeface="+mn-cs"/>
                <a:hlinkClick r:id="rId9"/>
              </a:rPr>
              <a:t>[1]</a:t>
            </a:r>
            <a:r>
              <a:rPr lang="en-US" sz="1200" b="1" i="0" kern="1200" dirty="0" smtClean="0">
                <a:solidFill>
                  <a:schemeClr val="tx1"/>
                </a:solidFill>
                <a:effectLst/>
                <a:latin typeface="+mn-lt"/>
                <a:ea typeface="+mn-ea"/>
                <a:cs typeface="+mn-cs"/>
              </a:rPr>
              <a:t> It is estimated that current prior authorization practices cost the US healthcare system between $23 and $31 billion annually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50516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there are examples of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these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use cases really bubbling up in all industries. The finance industry were without a doubt the early adopters of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technology. A lot of the banks saw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as both a threat and an opportunity to their business, and started with a number of early experimentations. </a:t>
            </a:r>
            <a:r>
              <a:rPr lang="en-US" sz="1200" b="1" kern="1200" dirty="0" smtClean="0">
                <a:solidFill>
                  <a:schemeClr val="tx1"/>
                </a:solidFill>
                <a:effectLst/>
                <a:latin typeface="+mn-lt"/>
                <a:ea typeface="+mn-ea"/>
                <a:cs typeface="+mn-cs"/>
              </a:rPr>
              <a:t>But we have actually seen all of the different industries embrace </a:t>
            </a:r>
            <a:r>
              <a:rPr lang="en-US" sz="1200" b="1" kern="1200" dirty="0" err="1" smtClean="0">
                <a:solidFill>
                  <a:schemeClr val="tx1"/>
                </a:solidFill>
                <a:effectLst/>
                <a:latin typeface="+mn-lt"/>
                <a:ea typeface="+mn-ea"/>
                <a:cs typeface="+mn-cs"/>
              </a:rPr>
              <a:t>Blockchain</a:t>
            </a:r>
            <a:r>
              <a:rPr lang="en-US" sz="1200" b="1" kern="1200" dirty="0" smtClean="0">
                <a:solidFill>
                  <a:schemeClr val="tx1"/>
                </a:solidFill>
                <a:effectLst/>
                <a:latin typeface="+mn-lt"/>
                <a:ea typeface="+mn-ea"/>
                <a:cs typeface="+mn-cs"/>
              </a:rPr>
              <a:t> to some degree or other and start to look for really the positive compelling use cases within their industry. And we effectively come back to these four powerful words of consensus, provenance, immutability and finality. Those are really key, but the fundamental </a:t>
            </a:r>
          </a:p>
          <a:p>
            <a:r>
              <a:rPr lang="en-US" sz="1200" b="1" kern="1200" dirty="0" smtClean="0">
                <a:solidFill>
                  <a:schemeClr val="tx1"/>
                </a:solidFill>
                <a:effectLst/>
                <a:latin typeface="+mn-lt"/>
                <a:ea typeface="+mn-ea"/>
                <a:cs typeface="+mn-cs"/>
              </a:rPr>
              <a:t>one is whether a business network exists. So if a business network doesn’t exist, the chances are it </a:t>
            </a:r>
            <a:r>
              <a:rPr lang="en-US" sz="1200" b="1" kern="1200" dirty="0" err="1" smtClean="0">
                <a:solidFill>
                  <a:schemeClr val="tx1"/>
                </a:solidFill>
                <a:effectLst/>
                <a:latin typeface="+mn-lt"/>
                <a:ea typeface="+mn-ea"/>
                <a:cs typeface="+mn-cs"/>
              </a:rPr>
              <a:t>isnot</a:t>
            </a:r>
            <a:r>
              <a:rPr lang="en-US" sz="1200" b="1" kern="1200" dirty="0" smtClean="0">
                <a:solidFill>
                  <a:schemeClr val="tx1"/>
                </a:solidFill>
                <a:effectLst/>
                <a:latin typeface="+mn-lt"/>
                <a:ea typeface="+mn-ea"/>
                <a:cs typeface="+mn-cs"/>
              </a:rPr>
              <a:t> a good </a:t>
            </a:r>
            <a:r>
              <a:rPr lang="en-US" sz="1200" b="1" kern="1200" dirty="0" err="1" smtClean="0">
                <a:solidFill>
                  <a:schemeClr val="tx1"/>
                </a:solidFill>
                <a:effectLst/>
                <a:latin typeface="+mn-lt"/>
                <a:ea typeface="+mn-ea"/>
                <a:cs typeface="+mn-cs"/>
              </a:rPr>
              <a:t>Blockchain</a:t>
            </a:r>
            <a:r>
              <a:rPr lang="en-US" sz="1200" b="1" kern="1200" dirty="0" smtClean="0">
                <a:solidFill>
                  <a:schemeClr val="tx1"/>
                </a:solidFill>
                <a:effectLst/>
                <a:latin typeface="+mn-lt"/>
                <a:ea typeface="+mn-ea"/>
                <a:cs typeface="+mn-cs"/>
              </a:rPr>
              <a:t> use case. You could really render it with something that’s much more traditional technology, like distributed database. </a:t>
            </a:r>
          </a:p>
          <a:p>
            <a:r>
              <a:rPr lang="en-US" sz="1200" b="1" kern="1200" dirty="0" smtClean="0">
                <a:solidFill>
                  <a:schemeClr val="tx1"/>
                </a:solidFill>
                <a:effectLst/>
                <a:latin typeface="+mn-lt"/>
                <a:ea typeface="+mn-ea"/>
                <a:cs typeface="+mn-cs"/>
              </a:rPr>
              <a:t>However, if a business network exists, we then go and look at these four test words to see whether it is</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 good </a:t>
            </a:r>
            <a:r>
              <a:rPr lang="en-US" sz="1200" b="1" kern="1200" dirty="0" err="1" smtClean="0">
                <a:solidFill>
                  <a:schemeClr val="tx1"/>
                </a:solidFill>
                <a:effectLst/>
                <a:latin typeface="+mn-lt"/>
                <a:ea typeface="+mn-ea"/>
                <a:cs typeface="+mn-cs"/>
              </a:rPr>
              <a:t>Blockchain</a:t>
            </a:r>
            <a:r>
              <a:rPr lang="en-US" sz="1200" b="1" kern="1200" dirty="0" smtClean="0">
                <a:solidFill>
                  <a:schemeClr val="tx1"/>
                </a:solidFill>
                <a:effectLst/>
                <a:latin typeface="+mn-lt"/>
                <a:ea typeface="+mn-ea"/>
                <a:cs typeface="+mn-cs"/>
              </a:rPr>
              <a:t> use case. </a:t>
            </a:r>
          </a:p>
          <a:p>
            <a:r>
              <a:rPr lang="en-US" sz="1200" b="1" kern="1200" dirty="0" smtClean="0">
                <a:solidFill>
                  <a:schemeClr val="tx1"/>
                </a:solidFill>
                <a:effectLst/>
                <a:latin typeface="+mn-lt"/>
                <a:ea typeface="+mn-ea"/>
                <a:cs typeface="+mn-cs"/>
              </a:rPr>
              <a:t>And we have</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actually found</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really good use cases across the different industries. </a:t>
            </a:r>
          </a:p>
          <a:p>
            <a:r>
              <a:rPr lang="en-US" sz="1200" kern="1200" dirty="0" smtClean="0">
                <a:solidFill>
                  <a:schemeClr val="tx1"/>
                </a:solidFill>
                <a:effectLst/>
                <a:latin typeface="+mn-lt"/>
                <a:ea typeface="+mn-ea"/>
                <a:cs typeface="+mn-cs"/>
              </a:rPr>
              <a:t>As I say, finance was the guys who were in there first. The public sector guys found a number of very powerful use cases, very compelling to governments, to effectively reduce bureaucracy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while increasing trust on the government-to</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citizen transaction. So lots of very powerful use cases in there.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retail organizations also saw a number of different use cases on things like loyalty programs, supply chains are clearly very key to the retail industry,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insurance, again, the whole concept of claims processing, particularly</a:t>
            </a:r>
          </a:p>
          <a:p>
            <a:r>
              <a:rPr lang="en-US" sz="1200" kern="1200" dirty="0" smtClean="0">
                <a:solidFill>
                  <a:schemeClr val="tx1"/>
                </a:solidFill>
                <a:effectLst/>
                <a:latin typeface="+mn-lt"/>
                <a:ea typeface="+mn-ea"/>
                <a:cs typeface="+mn-cs"/>
              </a:rPr>
              <a:t>for complex insurance instruments involving multiple parties. Lots of benefit from putting those onto a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And finally, manufacturing, last but not least,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again, lots of complicated manufacturing processes with supply chains, which can get great </a:t>
            </a:r>
          </a:p>
          <a:p>
            <a:r>
              <a:rPr lang="en-US" sz="1200" kern="1200" dirty="0" smtClean="0">
                <a:solidFill>
                  <a:schemeClr val="tx1"/>
                </a:solidFill>
                <a:effectLst/>
                <a:latin typeface="+mn-lt"/>
                <a:ea typeface="+mn-ea"/>
                <a:cs typeface="+mn-cs"/>
              </a:rPr>
              <a:t>benefit from actually embracing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technologies.</a:t>
            </a:r>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716211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We’re very, very passionate and very, very enthusiastic about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But we also must be very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cognizant that it still is an emerging technology. Just to give you some concrete numbers around this, last year we did some 85 projects with customers worldwide. This year,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quarter one,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done some 45, almost 50 projects with customers worldwide. So it gives you an indication. We’re really getting started, we’re in the foothills of this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journey.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it is really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–another thing that our team gets involved in is actually helping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people find a good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First Project use case. Now we encourage them, to look for somewhere that they can start small, improve their awareness in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technologies and then grow very quickly as 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actually learn and adopt.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we have actually put together a hierarchy of different use cases. So it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much easier to start with something on the compliance ledger, and work your way up the stack, than really trying to start higher. </a:t>
            </a:r>
          </a:p>
          <a:p>
            <a:endParaRPr lang="en-US" dirty="0" smtClean="0"/>
          </a:p>
          <a:p>
            <a:pPr marL="228600" indent="-228600">
              <a:buFont typeface="+mj-lt"/>
              <a:buAutoNum type="arabicPeriod"/>
            </a:pPr>
            <a:r>
              <a:rPr lang="en-US" dirty="0" err="1" smtClean="0"/>
              <a:t>Blockchain</a:t>
            </a:r>
            <a:r>
              <a:rPr lang="en-US" baseline="0" dirty="0" smtClean="0"/>
              <a:t> </a:t>
            </a:r>
            <a:r>
              <a:rPr lang="en-US" baseline="0" dirty="0"/>
              <a:t>use-cases tend to fall into one of these four categories.</a:t>
            </a:r>
          </a:p>
          <a:p>
            <a:pPr marL="228600" indent="-228600">
              <a:buFont typeface="+mj-lt"/>
              <a:buAutoNum type="arabicPeriod"/>
            </a:pPr>
            <a:endParaRPr lang="en-US" baseline="0" dirty="0"/>
          </a:p>
          <a:p>
            <a:pPr marL="228600" indent="-228600">
              <a:buFont typeface="+mj-lt"/>
              <a:buAutoNum type="arabicPeriod"/>
            </a:pPr>
            <a:r>
              <a:rPr lang="en-US" baseline="0" dirty="0"/>
              <a:t>The categories towards the bottom of the chart tend to be easier to implement because they have fewer participants to influence, or require less regulatory involvement. This makes them more suited to first projects.</a:t>
            </a:r>
          </a:p>
          <a:p>
            <a:pPr marL="228600" indent="-228600">
              <a:buFont typeface="+mj-lt"/>
              <a:buAutoNum type="arabicPeriod"/>
            </a:pPr>
            <a:endParaRPr lang="en-US" baseline="0" dirty="0"/>
          </a:p>
          <a:p>
            <a:pPr marL="228600" indent="-228600">
              <a:buFont typeface="+mj-lt"/>
              <a:buAutoNum type="arabicPeriod"/>
            </a:pPr>
            <a:r>
              <a:rPr lang="en-US" baseline="0" dirty="0"/>
              <a:t>Use-cases in the categories towards the top of the chart may take longer to come to fruition, but are highly valuable/transformative</a:t>
            </a:r>
            <a:r>
              <a:rPr lang="en-US" baseline="0" dirty="0" smtClean="0"/>
              <a:t>.</a:t>
            </a:r>
          </a:p>
          <a:p>
            <a:pPr marL="228600" indent="-228600">
              <a:buFont typeface="+mj-lt"/>
              <a:buAutoNum type="arabicPeriod"/>
            </a:pPr>
            <a:endParaRPr lang="en-US" baseline="0" dirty="0" smtClean="0"/>
          </a:p>
          <a:p>
            <a:r>
              <a:rPr lang="en-US" sz="1200" kern="1200" dirty="0" smtClean="0">
                <a:solidFill>
                  <a:schemeClr val="tx1"/>
                </a:solidFill>
                <a:effectLst/>
                <a:latin typeface="+mn-lt"/>
                <a:ea typeface="+mn-ea"/>
                <a:cs typeface="+mn-cs"/>
              </a:rPr>
              <a:t>And we effectively come back to these four powerful words of consensus, provenance, immutability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finality. Those are really key, but the fundamental one is whether a business network exists. So if a business network doesn’t exist, the chances are it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 a good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use case. You could really render it with something that’s much more traditional technology, like distributed database. </a:t>
            </a:r>
          </a:p>
          <a:p>
            <a:r>
              <a:rPr lang="en-US" sz="1200" kern="1200" dirty="0" smtClean="0">
                <a:solidFill>
                  <a:schemeClr val="tx1"/>
                </a:solidFill>
                <a:effectLst/>
                <a:latin typeface="+mn-lt"/>
                <a:ea typeface="+mn-ea"/>
                <a:cs typeface="+mn-cs"/>
              </a:rPr>
              <a:t>However, if a business network exists, we then go and look at these four test words to see whether it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good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use case. </a:t>
            </a:r>
          </a:p>
          <a:p>
            <a:pPr marL="228600" indent="-228600">
              <a:buFont typeface="+mj-lt"/>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088818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also noticed,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while we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been on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journey, we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noticed some different types of players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business network. Most of the companies we talked to last year were individual organizations and were saying, hey, this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technology could be good for us if we use it with core members of our business network. So effectively sponsored by individual organizations and working outward. But this year already we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actually talked to a number of different across industry organizations or within industry </a:t>
            </a:r>
          </a:p>
          <a:p>
            <a:r>
              <a:rPr lang="en-US" sz="1200" kern="1200" dirty="0" smtClean="0">
                <a:solidFill>
                  <a:schemeClr val="tx1"/>
                </a:solidFill>
                <a:effectLst/>
                <a:latin typeface="+mn-lt"/>
                <a:ea typeface="+mn-ea"/>
                <a:cs typeface="+mn-cs"/>
              </a:rPr>
              <a:t>Organizations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multiple companies who want to take onboard </a:t>
            </a:r>
            <a:r>
              <a:rPr lang="en-US" sz="1200" kern="1200" dirty="0" err="1" smtClean="0">
                <a:solidFill>
                  <a:schemeClr val="tx1"/>
                </a:solidFill>
                <a:effectLst/>
                <a:latin typeface="+mn-lt"/>
                <a:ea typeface="+mn-ea"/>
                <a:cs typeface="+mn-cs"/>
              </a:rPr>
              <a:t>Blockchain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use it to make their small business network, or maybe large business network,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more efficient. </a:t>
            </a:r>
          </a:p>
          <a:p>
            <a:pPr marL="228600" indent="-228600">
              <a:buFont typeface="+mj-lt"/>
              <a:buAutoNum type="arabicPeriod"/>
            </a:pPr>
            <a:endParaRPr lang="en-US" dirty="0" smtClean="0"/>
          </a:p>
          <a:p>
            <a:r>
              <a:rPr lang="en-US" sz="1200" kern="1200" dirty="0" smtClean="0">
                <a:solidFill>
                  <a:schemeClr val="tx1"/>
                </a:solidFill>
                <a:effectLst/>
                <a:latin typeface="+mn-lt"/>
                <a:ea typeface="+mn-ea"/>
                <a:cs typeface="+mn-cs"/>
              </a:rPr>
              <a:t>And we also see within these business networks, different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roles for the different parties involved. So clearly the regulator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could be a national bank in the case of a financial use case for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--could be sponsoring the growth of the network. A lot of the national banks are experimenting with the use of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technologies for a number of different things, so they could get the project </a:t>
            </a:r>
            <a:r>
              <a:rPr lang="en-US" sz="1200" kern="1200" dirty="0" err="1" smtClean="0">
                <a:solidFill>
                  <a:schemeClr val="tx1"/>
                </a:solidFill>
                <a:effectLst/>
                <a:latin typeface="+mn-lt"/>
                <a:ea typeface="+mn-ea"/>
                <a:cs typeface="+mn-cs"/>
              </a:rPr>
              <a:t>starte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 Industry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groups. We were actually talking to an industry just a couple weeks ago in the UK who were interested in having a shared common process across their industry, to make </a:t>
            </a:r>
            <a:r>
              <a:rPr lang="en-US" sz="1200" kern="1200" dirty="0" err="1" smtClean="0">
                <a:solidFill>
                  <a:schemeClr val="tx1"/>
                </a:solidFill>
                <a:effectLst/>
                <a:latin typeface="+mn-lt"/>
                <a:ea typeface="+mn-ea"/>
                <a:cs typeface="+mn-cs"/>
              </a:rPr>
              <a:t>thingsmore</a:t>
            </a:r>
            <a:r>
              <a:rPr lang="en-US" sz="1200" kern="1200" dirty="0" smtClean="0">
                <a:solidFill>
                  <a:schemeClr val="tx1"/>
                </a:solidFill>
                <a:effectLst/>
                <a:latin typeface="+mn-lt"/>
                <a:ea typeface="+mn-ea"/>
                <a:cs typeface="+mn-cs"/>
              </a:rPr>
              <a:t> efficient, in this case, the concept of maintaining or building particular large complex things.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indeed, the initiative could be actually started by a market maker, someone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who actually wants to really try and push forward the way that the organization works, and the way that a business network works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create new groups and services and to create new value within existing business networks.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 we can start with any of these or any combination. And as we say, we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noticed the trend through this year of working with more business networks and while continuing, obviously, to work with individual customers to increase their awareness.</a:t>
            </a:r>
          </a:p>
          <a:p>
            <a:r>
              <a:rPr lang="en-US" sz="1200" kern="1200" dirty="0" smtClean="0">
                <a:solidFill>
                  <a:schemeClr val="tx1"/>
                </a:solidFill>
                <a:effectLst/>
                <a:latin typeface="+mn-lt"/>
                <a:ea typeface="+mn-ea"/>
                <a:cs typeface="+mn-cs"/>
              </a:rPr>
              <a:t> </a:t>
            </a:r>
          </a:p>
          <a:p>
            <a:pPr marL="228600" indent="-228600">
              <a:buFont typeface="+mj-lt"/>
              <a:buAutoNum type="arabicPeriod"/>
            </a:pPr>
            <a:endParaRPr lang="en-US" dirty="0" smtClean="0"/>
          </a:p>
          <a:p>
            <a:pPr marL="228600" indent="-228600">
              <a:buFont typeface="+mj-lt"/>
              <a:buAutoNum type="arabicPeriod"/>
            </a:pPr>
            <a:endParaRPr lang="en-US" dirty="0" smtClean="0"/>
          </a:p>
          <a:p>
            <a:pPr marL="228600" indent="-228600">
              <a:buFont typeface="+mj-lt"/>
              <a:buAutoNum type="arabicPeriod"/>
            </a:pPr>
            <a:r>
              <a:rPr lang="en-US" dirty="0" err="1" smtClean="0"/>
              <a:t>Blockchain</a:t>
            </a:r>
            <a:r>
              <a:rPr lang="en-US" dirty="0" smtClean="0"/>
              <a:t> </a:t>
            </a:r>
            <a:r>
              <a:rPr lang="en-US" dirty="0"/>
              <a:t>use-cases</a:t>
            </a:r>
            <a:r>
              <a:rPr lang="en-US" baseline="0" dirty="0"/>
              <a:t> tend to require the influence of one or more external stakeholders, which are described here.</a:t>
            </a:r>
          </a:p>
          <a:p>
            <a:pPr marL="228600" indent="-228600">
              <a:buFont typeface="+mj-lt"/>
              <a:buAutoNum type="arabicPeriod"/>
            </a:pPr>
            <a:endParaRPr lang="en-US" baseline="0" dirty="0"/>
          </a:p>
          <a:p>
            <a:pPr marL="228600" indent="-228600">
              <a:buFont typeface="+mj-lt"/>
              <a:buAutoNum type="arabicPeriod"/>
            </a:pPr>
            <a:r>
              <a:rPr lang="en-US" dirty="0"/>
              <a:t>Examples</a:t>
            </a:r>
            <a:r>
              <a:rPr lang="en-US" baseline="0" dirty="0"/>
              <a:t> of i</a:t>
            </a:r>
            <a:r>
              <a:rPr lang="en-US" dirty="0"/>
              <a:t>ndustry</a:t>
            </a:r>
            <a:r>
              <a:rPr lang="en-US" baseline="0" dirty="0"/>
              <a:t> groups are R3 (finance) and B3i (insurance).</a:t>
            </a:r>
          </a:p>
          <a:p>
            <a:pPr marL="228600" indent="-228600">
              <a:buFont typeface="+mj-lt"/>
              <a:buAutoNum type="arabicPeriod"/>
            </a:pPr>
            <a:endParaRPr lang="en-US" baseline="0" dirty="0"/>
          </a:p>
          <a:p>
            <a:pPr marL="228600" indent="-228600">
              <a:buFont typeface="+mj-lt"/>
              <a:buAutoNum type="arabicPeriod"/>
            </a:pPr>
            <a:r>
              <a:rPr lang="en-US" baseline="0" dirty="0"/>
              <a:t>An example of a non-financial market maker include Apple, if for example you wanted to create a secondary market for music licenses.</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900512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89152D-EE5E-1943-9F5A-552F82390F62}" type="slidenum">
              <a:rPr lang="en-US" smtClean="0"/>
              <a:t>28</a:t>
            </a:fld>
            <a:endParaRPr lang="en-US" dirty="0"/>
          </a:p>
        </p:txBody>
      </p:sp>
    </p:spTree>
    <p:extLst>
      <p:ext uri="{BB962C8B-B14F-4D97-AF65-F5344CB8AC3E}">
        <p14:creationId xmlns:p14="http://schemas.microsoft.com/office/powerpoint/2010/main" val="1926597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Ideation to PoC to Pilot to production quickly develop, deploy and operate on with stability and consistency</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Really crossing an important threshold.  Open source of aspects of blockchain is </a:t>
            </a:r>
            <a:r>
              <a:rPr lang="en-US" sz="1200" b="1" i="0" u="none" strike="noStrike" kern="1200" baseline="0" dirty="0">
                <a:solidFill>
                  <a:schemeClr val="tx1"/>
                </a:solidFill>
                <a:latin typeface="+mn-lt"/>
                <a:ea typeface="+mn-ea"/>
                <a:cs typeface="+mn-cs"/>
              </a:rPr>
              <a:t>maturing rapidly.</a:t>
            </a:r>
            <a:r>
              <a:rPr lang="en-US" sz="1200" b="0" i="0" u="none" strike="noStrike" kern="1200" baseline="0" dirty="0">
                <a:solidFill>
                  <a:schemeClr val="tx1"/>
                </a:solidFill>
                <a:latin typeface="+mn-lt"/>
                <a:ea typeface="+mn-ea"/>
                <a:cs typeface="+mn-cs"/>
              </a:rPr>
              <a:t>  Hyperledger fabric as a run time has hit  a significant 1.0 milestone.</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Announcing a production ready service.</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most complete and production ready platform</a:t>
            </a:r>
            <a:r>
              <a:rPr lang="en-US" sz="1200" b="0" i="0" u="none" strike="noStrike" kern="1200" baseline="0" dirty="0">
                <a:solidFill>
                  <a:schemeClr val="tx1"/>
                </a:solidFill>
                <a:latin typeface="+mn-lt"/>
                <a:ea typeface="+mn-ea"/>
                <a:cs typeface="+mn-cs"/>
              </a:rPr>
              <a:t> is build around comprised of 3 main lifecycle capabilities meant to (develop blockchain apps and activate blockchain networks at speed and scale. ....simplify, standardize and accelerate blockchain app development, initiation/democratic governance and network operations</a:t>
            </a:r>
          </a:p>
          <a:p>
            <a:pPr rtl="0"/>
            <a:endParaRPr lang="en-US" sz="1200" b="0" i="0" u="none" strike="noStrike" kern="1200" baseline="0" dirty="0">
              <a:solidFill>
                <a:schemeClr val="tx1"/>
              </a:solidFill>
              <a:latin typeface="+mn-lt"/>
              <a:ea typeface="+mn-ea"/>
              <a:cs typeface="+mn-cs"/>
            </a:endParaRPr>
          </a:p>
          <a:p>
            <a:pPr rtl="0"/>
            <a:r>
              <a:rPr lang="en-US" sz="1200" b="1" i="0" u="none" strike="noStrike" kern="1200" baseline="0" dirty="0">
                <a:solidFill>
                  <a:schemeClr val="tx1"/>
                </a:solidFill>
                <a:latin typeface="+mn-lt"/>
                <a:ea typeface="+mn-ea"/>
                <a:cs typeface="+mn-cs"/>
              </a:rPr>
              <a:t>developer sandbox in the cloud</a:t>
            </a:r>
            <a:r>
              <a:rPr lang="en-US" sz="1200" b="0" i="0" u="none" strike="noStrike" kern="1200" baseline="0" dirty="0">
                <a:solidFill>
                  <a:schemeClr val="tx1"/>
                </a:solidFill>
                <a:latin typeface="+mn-lt"/>
                <a:ea typeface="+mn-ea"/>
                <a:cs typeface="+mn-cs"/>
              </a:rPr>
              <a:t> for rapid iteration and prototyping</a:t>
            </a:r>
          </a:p>
          <a:p>
            <a:pPr rtl="0"/>
            <a:r>
              <a:rPr lang="en-US" sz="1200" b="0" i="0" u="none" strike="noStrike" kern="1200" baseline="0" dirty="0">
                <a:solidFill>
                  <a:schemeClr val="tx1"/>
                </a:solidFill>
                <a:latin typeface="+mn-lt"/>
                <a:ea typeface="+mn-ea"/>
                <a:cs typeface="+mn-cs"/>
              </a:rPr>
              <a:t>having an environment that doesn't take 6months to a year to build on your own and Millions of dollars to basic it plumbing...key management, </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complete </a:t>
            </a:r>
            <a:r>
              <a:rPr lang="en-US" sz="1200" b="1" i="0" u="none" strike="noStrike" kern="1200" baseline="0" dirty="0">
                <a:solidFill>
                  <a:schemeClr val="tx1"/>
                </a:solidFill>
                <a:latin typeface="+mn-lt"/>
                <a:ea typeface="+mn-ea"/>
                <a:cs typeface="+mn-cs"/>
              </a:rPr>
              <a:t>production ready runtime</a:t>
            </a:r>
            <a:r>
              <a:rPr lang="en-US" sz="1200" b="0" i="0" u="none" strike="noStrike" kern="1200" baseline="0" dirty="0">
                <a:solidFill>
                  <a:schemeClr val="tx1"/>
                </a:solidFill>
                <a:latin typeface="+mn-lt"/>
                <a:ea typeface="+mn-ea"/>
                <a:cs typeface="+mn-cs"/>
              </a:rPr>
              <a:t> as well that now </a:t>
            </a:r>
            <a:r>
              <a:rPr lang="en-US" sz="1200" b="1" i="0" u="none" strike="noStrike" kern="1200" baseline="0" dirty="0">
                <a:solidFill>
                  <a:schemeClr val="tx1"/>
                </a:solidFill>
                <a:latin typeface="+mn-lt"/>
                <a:ea typeface="+mn-ea"/>
                <a:cs typeface="+mn-cs"/>
              </a:rPr>
              <a:t>includes a set of native governance</a:t>
            </a:r>
            <a:r>
              <a:rPr lang="en-US" sz="1200" b="0" i="0" u="none" strike="noStrike" kern="1200" baseline="0" dirty="0">
                <a:solidFill>
                  <a:schemeClr val="tx1"/>
                </a:solidFill>
                <a:latin typeface="+mn-lt"/>
                <a:ea typeface="+mn-ea"/>
                <a:cs typeface="+mn-cs"/>
              </a:rPr>
              <a:t> tools that help solve difficult multi-party problems</a:t>
            </a:r>
          </a:p>
          <a:p>
            <a:pPr rtl="0"/>
            <a:endParaRPr lang="en-US" sz="1200" b="0" i="0" u="none" strike="noStrike" kern="1200" baseline="0" dirty="0">
              <a:solidFill>
                <a:schemeClr val="tx1"/>
              </a:solidFill>
              <a:latin typeface="+mn-lt"/>
              <a:ea typeface="+mn-ea"/>
              <a:cs typeface="+mn-cs"/>
            </a:endParaRPr>
          </a:p>
          <a:p>
            <a:pPr rtl="0"/>
            <a:r>
              <a:rPr lang="en-US" sz="1200" b="1" i="0" u="none" strike="noStrike" kern="1200" baseline="0" dirty="0">
                <a:solidFill>
                  <a:schemeClr val="tx1"/>
                </a:solidFill>
                <a:latin typeface="+mn-lt"/>
                <a:ea typeface="+mn-ea"/>
                <a:cs typeface="+mn-cs"/>
              </a:rPr>
              <a:t>24x7 integrated service</a:t>
            </a:r>
            <a:r>
              <a:rPr lang="en-US" sz="1200" b="0" i="0" u="none" strike="noStrike" kern="1200" baseline="0" dirty="0">
                <a:solidFill>
                  <a:schemeClr val="tx1"/>
                </a:solidFill>
                <a:latin typeface="+mn-lt"/>
                <a:ea typeface="+mn-ea"/>
                <a:cs typeface="+mn-cs"/>
              </a:rPr>
              <a:t>, production hardened to </a:t>
            </a:r>
            <a:r>
              <a:rPr lang="en-US" sz="1200" b="1" i="0" u="none" strike="noStrike" kern="1200" baseline="0" dirty="0">
                <a:solidFill>
                  <a:schemeClr val="tx1"/>
                </a:solidFill>
                <a:latin typeface="+mn-lt"/>
                <a:ea typeface="+mn-ea"/>
                <a:cs typeface="+mn-cs"/>
              </a:rPr>
              <a:t>optimize for performance and resiliency</a:t>
            </a:r>
            <a:r>
              <a:rPr lang="en-US" sz="1200" b="0" i="0" u="none" strike="noStrike" kern="1200" baseline="0" dirty="0">
                <a:solidFill>
                  <a:schemeClr val="tx1"/>
                </a:solidFill>
                <a:latin typeface="+mn-lt"/>
                <a:ea typeface="+mn-ea"/>
                <a:cs typeface="+mn-cs"/>
              </a:rPr>
              <a:t> with an architecture that is all automated and instrumented </a:t>
            </a:r>
            <a:r>
              <a:rPr lang="en-US" sz="1200" b="1" i="0" u="none" strike="noStrike" kern="1200" baseline="0" dirty="0">
                <a:solidFill>
                  <a:schemeClr val="tx1"/>
                </a:solidFill>
                <a:latin typeface="+mn-lt"/>
                <a:ea typeface="+mn-ea"/>
                <a:cs typeface="+mn-cs"/>
              </a:rPr>
              <a:t>as a modern cloud servic</a:t>
            </a:r>
            <a:r>
              <a:rPr lang="en-US" sz="1200" b="0" i="0" u="none" strike="noStrike" kern="1200" baseline="0" dirty="0">
                <a:solidFill>
                  <a:schemeClr val="tx1"/>
                </a:solidFill>
                <a:latin typeface="+mn-lt"/>
                <a:ea typeface="+mn-ea"/>
                <a:cs typeface="+mn-cs"/>
              </a:rPr>
              <a:t>e </a:t>
            </a:r>
            <a:endParaRPr lang="en-US"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792553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eaLnBrk="1" hangingPunct="1">
              <a:spcBef>
                <a:spcPct val="0"/>
              </a:spcBef>
              <a:buFont typeface="Calibri" pitchFamily="34" charset="0"/>
              <a:buAutoNum type="arabicPeriod"/>
            </a:pPr>
            <a:endParaRPr lang="en-US" baseline="0" dirty="0" smtClean="0"/>
          </a:p>
          <a:p>
            <a:pPr marL="228600" lvl="0" indent="-228600" eaLnBrk="1" hangingPunct="1">
              <a:spcBef>
                <a:spcPct val="0"/>
              </a:spcBef>
              <a:buFont typeface="+mj-lt"/>
              <a:buAutoNum type="arabicPeriod"/>
            </a:pPr>
            <a:r>
              <a:rPr lang="en-US" dirty="0" smtClean="0"/>
              <a:t>There is much hype around </a:t>
            </a:r>
            <a:r>
              <a:rPr lang="en-US" dirty="0" err="1" smtClean="0"/>
              <a:t>Blockchain</a:t>
            </a:r>
            <a:r>
              <a:rPr lang="en-US" baseline="0" dirty="0" smtClean="0"/>
              <a:t>. </a:t>
            </a:r>
            <a:r>
              <a:rPr lang="en-US" dirty="0" smtClean="0"/>
              <a:t>Most </a:t>
            </a:r>
            <a:r>
              <a:rPr lang="en-US" dirty="0" smtClean="0"/>
              <a:t>of this relates to the use of Blockchain to underpin the Bitcoin cryptocurrency. </a:t>
            </a:r>
            <a:r>
              <a:rPr lang="en-US" dirty="0" smtClean="0"/>
              <a:t>When Paris Hilton tweets about an ICO (initial coin offering),</a:t>
            </a:r>
            <a:r>
              <a:rPr lang="en-US" baseline="0" dirty="0" smtClean="0"/>
              <a:t> perhaps it’s overly hyped. </a:t>
            </a:r>
            <a:r>
              <a:rPr lang="en-US" dirty="0" smtClean="0"/>
              <a:t>Whilst </a:t>
            </a:r>
            <a:r>
              <a:rPr lang="en-US" dirty="0" smtClean="0"/>
              <a:t>IBM </a:t>
            </a:r>
            <a:r>
              <a:rPr lang="en-US" dirty="0" smtClean="0"/>
              <a:t>is </a:t>
            </a:r>
            <a:r>
              <a:rPr lang="en-US" dirty="0" smtClean="0"/>
              <a:t>not interested in cryptocurrency, we are very interested in exploring the broader business application of blockchain technology.  This is a transformational opportunity for many of our clients.</a:t>
            </a:r>
          </a:p>
          <a:p>
            <a:pPr marL="228600" indent="-228600" eaLnBrk="1" hangingPunct="1">
              <a:spcBef>
                <a:spcPct val="0"/>
              </a:spcBef>
              <a:buFont typeface="Calibri" pitchFamily="34" charset="0"/>
              <a:buAutoNum type="arabicPeriod"/>
            </a:pPr>
            <a:endParaRPr lang="en-US" dirty="0" smtClean="0"/>
          </a:p>
          <a:p>
            <a:pPr marL="228600" indent="-228600" eaLnBrk="1" hangingPunct="1">
              <a:spcBef>
                <a:spcPct val="0"/>
              </a:spcBef>
              <a:buFont typeface="Calibri" pitchFamily="34" charset="0"/>
              <a:buAutoNum type="arabicPeriod"/>
            </a:pPr>
            <a:r>
              <a:rPr lang="en-US" baseline="0" dirty="0" smtClean="0"/>
              <a:t>IBM is a recognized leader in making blockchain real for business. We are helping many hundreds of clients on their blockchain journeys.</a:t>
            </a:r>
          </a:p>
          <a:p>
            <a:pPr marL="228600" indent="-228600" eaLnBrk="1" hangingPunct="1">
              <a:spcBef>
                <a:spcPct val="0"/>
              </a:spcBef>
              <a:buFont typeface="Calibri" pitchFamily="34" charset="0"/>
              <a:buAutoNum type="arabicPeriod"/>
            </a:pPr>
            <a:endParaRPr lang="en-US" dirty="0" smtClean="0"/>
          </a:p>
          <a:p>
            <a:pPr marL="228600" marR="0" indent="-228600" algn="l" defTabSz="914400" rtl="0" eaLnBrk="1" fontAlgn="base" latinLnBrk="0" hangingPunct="1">
              <a:lnSpc>
                <a:spcPct val="100000"/>
              </a:lnSpc>
              <a:spcBef>
                <a:spcPct val="0"/>
              </a:spcBef>
              <a:spcAft>
                <a:spcPct val="0"/>
              </a:spcAft>
              <a:buClrTx/>
              <a:buSzTx/>
              <a:buFont typeface="Calibri" pitchFamily="34" charset="0"/>
              <a:buAutoNum type="arabicPeriod"/>
              <a:tabLst/>
              <a:defRPr/>
            </a:pPr>
            <a:r>
              <a:rPr lang="en-US" dirty="0" smtClean="0"/>
              <a:t>This</a:t>
            </a:r>
            <a:r>
              <a:rPr lang="en-US" baseline="0" dirty="0" smtClean="0"/>
              <a:t> presentation is the first step! </a:t>
            </a:r>
            <a:r>
              <a:rPr lang="en-US" dirty="0" smtClean="0"/>
              <a:t>IBM has lots</a:t>
            </a:r>
            <a:r>
              <a:rPr lang="en-US" baseline="0" dirty="0" smtClean="0"/>
              <a:t> of educational material (signified by the breadcrumb trail at the top of this chart) and a well-defined engagement process that will help. We will take you through all of this later on in this presentation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3D89152D-EE5E-1943-9F5A-552F82390F62}" type="slidenum">
              <a:rPr lang="en-US" smtClean="0"/>
              <a:t>3</a:t>
            </a:fld>
            <a:endParaRPr lang="en-US" dirty="0"/>
          </a:p>
        </p:txBody>
      </p:sp>
    </p:spTree>
    <p:extLst>
      <p:ext uri="{BB962C8B-B14F-4D97-AF65-F5344CB8AC3E}">
        <p14:creationId xmlns:p14="http://schemas.microsoft.com/office/powerpoint/2010/main" val="132688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And the final section I’m going to go and talk about for a few minutes about how IBM is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getting involved in </a:t>
            </a:r>
            <a:r>
              <a:rPr lang="en-GB" sz="1200" kern="1200" dirty="0" err="1" smtClean="0">
                <a:solidFill>
                  <a:schemeClr val="tx1"/>
                </a:solidFill>
                <a:effectLst/>
                <a:latin typeface="+mn-lt"/>
                <a:ea typeface="+mn-ea"/>
                <a:cs typeface="+mn-cs"/>
              </a:rPr>
              <a:t>Blockchain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and how IBM is looking to apply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technologies to improve how our customers work.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way that IBM is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involved in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really are in these three different slices. From a technology point of view, late in 2015, IBM were</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founder member of</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Linux technology –</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Linux Foundation </a:t>
            </a:r>
            <a:r>
              <a:rPr lang="en-GB" sz="1200" kern="1200" dirty="0" err="1" smtClean="0">
                <a:solidFill>
                  <a:schemeClr val="tx1"/>
                </a:solidFill>
                <a:effectLst/>
                <a:latin typeface="+mn-lt"/>
                <a:ea typeface="+mn-ea"/>
                <a:cs typeface="+mn-cs"/>
              </a:rPr>
              <a:t>Hyperledger</a:t>
            </a:r>
            <a:r>
              <a:rPr lang="en-GB" sz="1200" kern="1200" dirty="0" smtClean="0">
                <a:solidFill>
                  <a:schemeClr val="tx1"/>
                </a:solidFill>
                <a:effectLst/>
                <a:latin typeface="+mn-lt"/>
                <a:ea typeface="+mn-ea"/>
                <a:cs typeface="+mn-cs"/>
              </a:rPr>
              <a:t> project. And most of our work’s been to contribute to the </a:t>
            </a:r>
            <a:r>
              <a:rPr lang="en-GB" sz="1200" kern="1200" dirty="0" err="1" smtClean="0">
                <a:solidFill>
                  <a:schemeClr val="tx1"/>
                </a:solidFill>
                <a:effectLst/>
                <a:latin typeface="+mn-lt"/>
                <a:ea typeface="+mn-ea"/>
                <a:cs typeface="+mn-cs"/>
              </a:rPr>
              <a:t>Hyperledger</a:t>
            </a:r>
            <a:r>
              <a:rPr lang="en-GB" sz="1200" kern="1200" dirty="0" smtClean="0">
                <a:solidFill>
                  <a:schemeClr val="tx1"/>
                </a:solidFill>
                <a:effectLst/>
                <a:latin typeface="+mn-lt"/>
                <a:ea typeface="+mn-ea"/>
                <a:cs typeface="+mn-cs"/>
              </a:rPr>
              <a:t> Fabric part, a sub-project within there. But effectively, we saw this as being the most effective way of growing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for business. And since then, we’ve also been working on a </a:t>
            </a:r>
            <a:r>
              <a:rPr lang="en-GB" sz="1200" kern="1200" dirty="0" err="1" smtClean="0">
                <a:solidFill>
                  <a:schemeClr val="tx1"/>
                </a:solidFill>
                <a:effectLst/>
                <a:latin typeface="+mn-lt"/>
                <a:ea typeface="+mn-ea"/>
                <a:cs typeface="+mn-cs"/>
              </a:rPr>
              <a:t>Hyperledger</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Composer. And again, I’ll come and mention that in a little bit more detail later. But that’s effectively a way of increasing time-to-value, shortening or speeding up time-to-value on customer</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project, by allowing us to work a higher level of abstraction than writing the rule chain code that renders a smart contract.</a:t>
            </a:r>
          </a:p>
          <a:p>
            <a:endParaRPr lang="en-GB" sz="1200" kern="1200" dirty="0" smtClean="0">
              <a:solidFill>
                <a:schemeClr val="tx1"/>
              </a:solidFill>
              <a:effectLst/>
              <a:latin typeface="+mn-lt"/>
              <a:ea typeface="+mn-ea"/>
              <a:cs typeface="+mn-cs"/>
            </a:endParaRPr>
          </a:p>
          <a:p>
            <a:pPr marL="228600" indent="-228600">
              <a:buFont typeface="+mj-lt"/>
              <a:buAutoNum type="arabicPeriod"/>
            </a:pPr>
            <a:r>
              <a:rPr lang="en-GB" dirty="0" smtClean="0"/>
              <a:t>It is important to correctly</a:t>
            </a:r>
            <a:r>
              <a:rPr lang="en-GB" baseline="0" dirty="0" smtClean="0"/>
              <a:t> distinguish between the terms and projects here:</a:t>
            </a:r>
          </a:p>
          <a:p>
            <a:pPr marL="228600" indent="-228600">
              <a:buFont typeface="+mj-lt"/>
              <a:buAutoNum type="arabicPeriod"/>
            </a:pPr>
            <a:endParaRPr lang="en-GB" baseline="0" dirty="0" smtClean="0"/>
          </a:p>
          <a:p>
            <a:pPr marL="685800" lvl="1" indent="-228600">
              <a:buFont typeface="+mj-lt"/>
              <a:buAutoNum type="arabicPeriod"/>
            </a:pPr>
            <a:r>
              <a:rPr lang="en-GB" b="1" baseline="0" dirty="0" err="1" smtClean="0"/>
              <a:t>Hyperledger</a:t>
            </a:r>
            <a:r>
              <a:rPr lang="en-GB" baseline="0" dirty="0" smtClean="0"/>
              <a:t> is a trademark of the Linux Foundation and is the umbrella for a group of projects designed to advance </a:t>
            </a:r>
            <a:r>
              <a:rPr lang="en-GB" baseline="0" dirty="0" err="1" smtClean="0"/>
              <a:t>blockchain</a:t>
            </a:r>
            <a:r>
              <a:rPr lang="en-GB" baseline="0" dirty="0" smtClean="0"/>
              <a:t> for business.</a:t>
            </a:r>
          </a:p>
          <a:p>
            <a:pPr marL="685800" lvl="1" indent="-228600">
              <a:buFont typeface="+mj-lt"/>
              <a:buAutoNum type="arabicPeriod"/>
            </a:pPr>
            <a:r>
              <a:rPr lang="en-GB" b="1" baseline="0" dirty="0" err="1" smtClean="0"/>
              <a:t>Hyperledger</a:t>
            </a:r>
            <a:r>
              <a:rPr lang="en-GB" b="1" baseline="0" dirty="0" smtClean="0"/>
              <a:t> Fabric </a:t>
            </a:r>
            <a:r>
              <a:rPr lang="en-GB" baseline="0" dirty="0" smtClean="0"/>
              <a:t>is one framework that is underneath this umbrella. Contributors to Fabric include IBM, DTCC, Fujitsu and others. Other frameworks include </a:t>
            </a:r>
            <a:r>
              <a:rPr lang="en-GB" baseline="0" dirty="0" err="1" smtClean="0"/>
              <a:t>Iroha</a:t>
            </a:r>
            <a:r>
              <a:rPr lang="en-GB" baseline="0" dirty="0" smtClean="0"/>
              <a:t> and </a:t>
            </a:r>
            <a:r>
              <a:rPr lang="en-GB" baseline="0" dirty="0" err="1" smtClean="0"/>
              <a:t>Sawtooth</a:t>
            </a:r>
            <a:r>
              <a:rPr lang="en-GB" baseline="0" dirty="0" smtClean="0"/>
              <a:t>.</a:t>
            </a:r>
          </a:p>
          <a:p>
            <a:pPr marL="685800" lvl="1" indent="-228600">
              <a:buFont typeface="+mj-lt"/>
              <a:buAutoNum type="arabicPeriod"/>
            </a:pPr>
            <a:r>
              <a:rPr lang="en-GB" b="1" baseline="0" dirty="0" smtClean="0"/>
              <a:t>IBM </a:t>
            </a:r>
            <a:r>
              <a:rPr lang="en-GB" b="1" baseline="0" dirty="0" err="1" smtClean="0"/>
              <a:t>Blockchain</a:t>
            </a:r>
            <a:r>
              <a:rPr lang="en-GB" b="1" baseline="0" dirty="0" smtClean="0"/>
              <a:t> </a:t>
            </a:r>
            <a:r>
              <a:rPr lang="en-GB" baseline="0" dirty="0" smtClean="0"/>
              <a:t>is used to describe the breadth of technologies and services that are supplied uniquely by IBM (e.g. hosting on </a:t>
            </a:r>
            <a:r>
              <a:rPr lang="en-GB" baseline="0" dirty="0" err="1" smtClean="0"/>
              <a:t>Bluemix</a:t>
            </a:r>
            <a:r>
              <a:rPr lang="en-GB" baseline="0" dirty="0" smtClean="0"/>
              <a:t>).</a:t>
            </a:r>
          </a:p>
          <a:p>
            <a:pPr marL="228600" indent="-228600">
              <a:buFont typeface="+mj-lt"/>
              <a:buAutoNum type="arabicPeriod"/>
            </a:pPr>
            <a:endParaRPr lang="en-GB" baseline="0" dirty="0" smtClean="0"/>
          </a:p>
          <a:p>
            <a:r>
              <a:rPr lang="en-GB" baseline="0" dirty="0" smtClean="0"/>
              <a:t>One of the key differentiators for </a:t>
            </a:r>
            <a:r>
              <a:rPr lang="en-GB" baseline="0" dirty="0" err="1" smtClean="0"/>
              <a:t>Hyperledger</a:t>
            </a:r>
            <a:r>
              <a:rPr lang="en-GB" baseline="0" dirty="0" smtClean="0"/>
              <a:t> is open governance. This means that there is no one controlling organisation that governs the direction of the project, and no lock-in to one particular vendor. </a:t>
            </a:r>
            <a:r>
              <a:rPr lang="en-GB" sz="1200" kern="1200" dirty="0" smtClean="0">
                <a:solidFill>
                  <a:schemeClr val="tx1"/>
                </a:solidFill>
                <a:effectLst/>
                <a:latin typeface="+mn-lt"/>
                <a:ea typeface="+mn-ea"/>
                <a:cs typeface="+mn-cs"/>
              </a:rPr>
              <a:t>Open governance, which means that all the members of the network decide on the direction that the </a:t>
            </a:r>
            <a:r>
              <a:rPr lang="en-GB" sz="1200" kern="1200" dirty="0" err="1" smtClean="0">
                <a:solidFill>
                  <a:schemeClr val="tx1"/>
                </a:solidFill>
                <a:effectLst/>
                <a:latin typeface="+mn-lt"/>
                <a:ea typeface="+mn-ea"/>
                <a:cs typeface="+mn-cs"/>
              </a:rPr>
              <a:t>Blockchain’s</a:t>
            </a:r>
            <a:r>
              <a:rPr lang="en-GB" sz="1200" kern="1200" dirty="0" smtClean="0">
                <a:solidFill>
                  <a:schemeClr val="tx1"/>
                </a:solidFill>
                <a:effectLst/>
                <a:latin typeface="+mn-lt"/>
                <a:ea typeface="+mn-ea"/>
                <a:cs typeface="+mn-cs"/>
              </a:rPr>
              <a:t> fabric is taking. So it’s not locked or directed by any particular industry or member.</a:t>
            </a:r>
          </a:p>
          <a:p>
            <a:r>
              <a:rPr lang="en-GB" sz="1200" kern="1200" dirty="0" smtClean="0">
                <a:solidFill>
                  <a:schemeClr val="tx1"/>
                </a:solidFill>
                <a:effectLst/>
                <a:latin typeface="+mn-lt"/>
                <a:ea typeface="+mn-ea"/>
                <a:cs typeface="+mn-cs"/>
              </a:rPr>
              <a:t>This is through common consensus through the different members.</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Fabric that’s produced is open source, but more importantly, we use open standards. So we actually see into operability between </a:t>
            </a:r>
            <a:r>
              <a:rPr lang="en-GB" sz="1200" kern="1200" dirty="0" err="1" smtClean="0">
                <a:solidFill>
                  <a:schemeClr val="tx1"/>
                </a:solidFill>
                <a:effectLst/>
                <a:latin typeface="+mn-lt"/>
                <a:ea typeface="+mn-ea"/>
                <a:cs typeface="+mn-cs"/>
              </a:rPr>
              <a:t>Blockchains</a:t>
            </a:r>
            <a:r>
              <a:rPr lang="en-GB" sz="1200" kern="1200" dirty="0" smtClean="0">
                <a:solidFill>
                  <a:schemeClr val="tx1"/>
                </a:solidFill>
                <a:effectLst/>
                <a:latin typeface="+mn-lt"/>
                <a:ea typeface="+mn-ea"/>
                <a:cs typeface="+mn-cs"/>
              </a:rPr>
              <a:t> in the fullness of time being really important, hence, our focus on open standards on the way through this.</a:t>
            </a:r>
          </a:p>
          <a:p>
            <a:r>
              <a:rPr lang="en-GB" sz="1200" kern="1200" dirty="0" smtClean="0">
                <a:solidFill>
                  <a:schemeClr val="tx1"/>
                </a:solidFill>
                <a:effectLst/>
                <a:latin typeface="+mn-lt"/>
                <a:ea typeface="+mn-ea"/>
                <a:cs typeface="+mn-cs"/>
              </a:rPr>
              <a:t>We’re focusing in on the Fabric project. That’s the one that’s effectively rendering this, if you like, middleware for </a:t>
            </a:r>
            <a:r>
              <a:rPr lang="en-GB" sz="1200" kern="1200" dirty="0" err="1" smtClean="0">
                <a:solidFill>
                  <a:schemeClr val="tx1"/>
                </a:solidFill>
                <a:effectLst/>
                <a:latin typeface="+mn-lt"/>
                <a:ea typeface="+mn-ea"/>
                <a:cs typeface="+mn-cs"/>
              </a:rPr>
              <a:t>Blockchain</a:t>
            </a:r>
            <a:r>
              <a:rPr lang="en-GB" sz="1200" kern="1200" baseline="0" dirty="0" smtClean="0">
                <a:solidFill>
                  <a:schemeClr val="tx1"/>
                </a:solidFill>
                <a:effectLst/>
                <a:latin typeface="+mn-lt"/>
                <a:ea typeface="+mn-ea"/>
                <a:cs typeface="+mn-cs"/>
              </a:rPr>
              <a:t> f</a:t>
            </a:r>
            <a:r>
              <a:rPr lang="en-GB" sz="1200" kern="1200" dirty="0" smtClean="0">
                <a:solidFill>
                  <a:schemeClr val="tx1"/>
                </a:solidFill>
                <a:effectLst/>
                <a:latin typeface="+mn-lt"/>
                <a:ea typeface="+mn-ea"/>
                <a:cs typeface="+mn-cs"/>
              </a:rPr>
              <a:t>or</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customers,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for business. There are other incubators as part of the Linux Foundation </a:t>
            </a:r>
            <a:r>
              <a:rPr lang="en-GB" sz="1200" kern="1200" dirty="0" err="1" smtClean="0">
                <a:solidFill>
                  <a:schemeClr val="tx1"/>
                </a:solidFill>
                <a:effectLst/>
                <a:latin typeface="+mn-lt"/>
                <a:ea typeface="+mn-ea"/>
                <a:cs typeface="+mn-cs"/>
              </a:rPr>
              <a:t>Hyperledger</a:t>
            </a:r>
            <a:r>
              <a:rPr lang="en-GB" sz="1200" kern="1200" dirty="0" smtClean="0">
                <a:solidFill>
                  <a:schemeClr val="tx1"/>
                </a:solidFill>
                <a:effectLst/>
                <a:latin typeface="+mn-lt"/>
                <a:ea typeface="+mn-ea"/>
                <a:cs typeface="+mn-cs"/>
              </a:rPr>
              <a:t> umbrella. But our main interest is in the Fabric project. And we’re a premier member of the –</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of project. </a:t>
            </a:r>
          </a:p>
          <a:p>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pPr marL="228600" indent="-228600">
              <a:buFont typeface="+mj-lt"/>
              <a:buAutoNum type="arabicPeriod"/>
            </a:pPr>
            <a:endParaRPr lang="en-GB"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924610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Hyperledger is the fastest growing project</a:t>
            </a:r>
            <a:r>
              <a:rPr lang="en-GB" baseline="0" dirty="0"/>
              <a:t> in Linux Foundation history and has a huge amount of industry support.</a:t>
            </a:r>
            <a:endParaRPr lang="en-GB" dirty="0"/>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These are the current set of members of the </a:t>
            </a:r>
            <a:r>
              <a:rPr lang="en-GB" sz="1200" kern="1200" dirty="0" err="1" smtClean="0">
                <a:solidFill>
                  <a:schemeClr val="tx1"/>
                </a:solidFill>
                <a:effectLst/>
                <a:latin typeface="+mn-lt"/>
                <a:ea typeface="+mn-ea"/>
                <a:cs typeface="+mn-cs"/>
              </a:rPr>
              <a:t>Hyperledger</a:t>
            </a:r>
            <a:r>
              <a:rPr lang="en-GB" sz="1200" kern="1200" dirty="0" smtClean="0">
                <a:solidFill>
                  <a:schemeClr val="tx1"/>
                </a:solidFill>
                <a:effectLst/>
                <a:latin typeface="+mn-lt"/>
                <a:ea typeface="+mn-ea"/>
                <a:cs typeface="+mn-cs"/>
              </a:rPr>
              <a:t> project. We update this slide very often, because the members grow quite quickly. Some really interesting ones. Again, you’d expect to see financial organizations in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here, but to see organizations like Airbus, organizations like Daimler and other technology companies like Fujitsu and </a:t>
            </a:r>
            <a:r>
              <a:rPr lang="en-GB" sz="1200" kern="1200" dirty="0" err="1" smtClean="0">
                <a:solidFill>
                  <a:schemeClr val="tx1"/>
                </a:solidFill>
                <a:effectLst/>
                <a:latin typeface="+mn-lt"/>
                <a:ea typeface="+mn-ea"/>
                <a:cs typeface="+mn-cs"/>
              </a:rPr>
              <a:t>Attache</a:t>
            </a:r>
            <a:r>
              <a:rPr lang="en-GB" sz="1200" kern="1200" dirty="0" smtClean="0">
                <a:solidFill>
                  <a:schemeClr val="tx1"/>
                </a:solidFill>
                <a:effectLst/>
                <a:latin typeface="+mn-lt"/>
                <a:ea typeface="+mn-ea"/>
                <a:cs typeface="+mn-cs"/>
              </a:rPr>
              <a:t>, other services companies like Accenture, all of these really –</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I think it really shows that we’ve got a true cross-industry governance of the Fabric as it moves forward.</a:t>
            </a:r>
          </a:p>
          <a:p>
            <a:r>
              <a:rPr lang="en-GB" sz="1200" kern="1200" dirty="0" smtClean="0">
                <a:solidFill>
                  <a:schemeClr val="tx1"/>
                </a:solidFill>
                <a:effectLst/>
                <a:latin typeface="+mn-lt"/>
                <a:ea typeface="+mn-ea"/>
                <a:cs typeface="+mn-cs"/>
              </a:rPr>
              <a:t>A number of other general members, a number of other associated members. Again, reinforcing this concept of actually having a very, very, very broad participation of –in this open governance process.</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07482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Hyperledger Fabric</a:t>
            </a:r>
            <a:r>
              <a:rPr lang="en-US" baseline="0" dirty="0"/>
              <a:t> </a:t>
            </a:r>
            <a:r>
              <a:rPr lang="en-US" dirty="0"/>
              <a:t>is one of two Hyperledger</a:t>
            </a:r>
            <a:r>
              <a:rPr lang="en-US" baseline="0" dirty="0"/>
              <a:t> projects that IBM is significantly investing in, although it is important to note that Fabric is NOT an IBM project. V1 was released on 11 July 2017 with developers representing 27 different organizations. See https://www.hyperledger.org/blog/2017/07/11/hyperledger-fabric-1-0-is-released.</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71858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mj-lt"/>
              <a:buAutoNum type="arabicPeriod"/>
            </a:pPr>
            <a:r>
              <a:rPr lang="en-US" dirty="0"/>
              <a:t>Hyperledger Composer aims to bridge the gap between the high level abstractions</a:t>
            </a:r>
            <a:r>
              <a:rPr lang="en-US" baseline="0" dirty="0"/>
              <a:t> that have been described in this presentation (i.e. assets, participants and transactions) </a:t>
            </a:r>
            <a:r>
              <a:rPr lang="en-US" dirty="0"/>
              <a:t>and the technical realities of Hyperledger Fabric (i.e. invoking</a:t>
            </a:r>
            <a:r>
              <a:rPr lang="en-US" baseline="0" dirty="0"/>
              <a:t> code on a distributed processing system).</a:t>
            </a:r>
          </a:p>
          <a:p>
            <a:pPr marL="228600" indent="-228600" eaLnBrk="1" hangingPunct="1">
              <a:spcBef>
                <a:spcPct val="0"/>
              </a:spcBef>
              <a:buFont typeface="+mj-lt"/>
              <a:buAutoNum type="arabicPeriod"/>
            </a:pPr>
            <a:endParaRPr lang="en-US" baseline="0" dirty="0"/>
          </a:p>
          <a:p>
            <a:pPr marL="228600" indent="-228600" eaLnBrk="1" hangingPunct="1">
              <a:spcBef>
                <a:spcPct val="0"/>
              </a:spcBef>
              <a:buFont typeface="+mj-lt"/>
              <a:buAutoNum type="arabicPeriod"/>
            </a:pPr>
            <a:r>
              <a:rPr lang="en-US" baseline="0" dirty="0"/>
              <a:t>By exposing a domain specific language and transaction processor functions in Javascript, the effect of Composer is that it allows you to develop blockchain applications very quickly. It saves time and increases flexibility.</a:t>
            </a:r>
          </a:p>
          <a:p>
            <a:pPr marL="228600" indent="-228600" eaLnBrk="1" hangingPunct="1">
              <a:spcBef>
                <a:spcPct val="0"/>
              </a:spcBef>
              <a:buFont typeface="+mj-lt"/>
              <a:buAutoNum type="arabicPeriod"/>
            </a:pPr>
            <a:endParaRPr lang="en-US" baseline="0" dirty="0"/>
          </a:p>
          <a:p>
            <a:pPr marL="228600" indent="-228600" eaLnBrk="1" hangingPunct="1">
              <a:spcBef>
                <a:spcPct val="0"/>
              </a:spcBef>
              <a:buFont typeface="+mj-lt"/>
              <a:buAutoNum type="arabicPeriod"/>
            </a:pPr>
            <a:r>
              <a:rPr lang="en-US" baseline="0" dirty="0"/>
              <a:t>Hyperledger Composer is now a Linux Foundation Hyperledger project. It requires Hyperledger Fabric.</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467495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While we’ve been actually taking an active role in this technology development, we’ve also been taking the technology that comes out of things like the </a:t>
            </a:r>
            <a:r>
              <a:rPr lang="en-US" sz="1200" kern="1200" dirty="0" err="1" smtClean="0">
                <a:solidFill>
                  <a:schemeClr val="tx1"/>
                </a:solidFill>
                <a:effectLst/>
                <a:latin typeface="+mn-lt"/>
                <a:ea typeface="+mn-ea"/>
                <a:cs typeface="+mn-cs"/>
              </a:rPr>
              <a:t>Hyperledger</a:t>
            </a:r>
            <a:r>
              <a:rPr lang="en-US" sz="1200" kern="1200" dirty="0" smtClean="0">
                <a:solidFill>
                  <a:schemeClr val="tx1"/>
                </a:solidFill>
                <a:effectLst/>
                <a:latin typeface="+mn-lt"/>
                <a:ea typeface="+mn-ea"/>
                <a:cs typeface="+mn-cs"/>
              </a:rPr>
              <a:t> project and hosting it on a number of different types of business networks. We’re hosting on this high-</a:t>
            </a:r>
          </a:p>
          <a:p>
            <a:r>
              <a:rPr lang="en-US" sz="1200" kern="1200" dirty="0" smtClean="0">
                <a:solidFill>
                  <a:schemeClr val="tx1"/>
                </a:solidFill>
                <a:effectLst/>
                <a:latin typeface="+mn-lt"/>
                <a:ea typeface="+mn-ea"/>
                <a:cs typeface="+mn-cs"/>
              </a:rPr>
              <a:t>security business network for customers who want to find a fast way of taking this into production, with </a:t>
            </a:r>
            <a:r>
              <a:rPr lang="en-US" sz="1200" kern="1200" dirty="0" err="1" smtClean="0">
                <a:solidFill>
                  <a:schemeClr val="tx1"/>
                </a:solidFill>
                <a:effectLst/>
                <a:latin typeface="+mn-lt"/>
                <a:ea typeface="+mn-ea"/>
                <a:cs typeface="+mn-cs"/>
              </a:rPr>
              <a:t>assurety</a:t>
            </a:r>
            <a:r>
              <a:rPr lang="en-US" sz="1200" kern="1200" dirty="0" smtClean="0">
                <a:solidFill>
                  <a:schemeClr val="tx1"/>
                </a:solidFill>
                <a:effectLst/>
                <a:latin typeface="+mn-lt"/>
                <a:ea typeface="+mn-ea"/>
                <a:cs typeface="+mn-cs"/>
              </a:rPr>
              <a:t>(?)and security to do that. We’re also hosting it on our IBM </a:t>
            </a:r>
            <a:r>
              <a:rPr lang="en-US" sz="1200" kern="1200" dirty="0" err="1" smtClean="0">
                <a:solidFill>
                  <a:schemeClr val="tx1"/>
                </a:solidFill>
                <a:effectLst/>
                <a:latin typeface="+mn-lt"/>
                <a:ea typeface="+mn-ea"/>
                <a:cs typeface="+mn-cs"/>
              </a:rPr>
              <a:t>Bluemix</a:t>
            </a:r>
            <a:r>
              <a:rPr lang="en-US" sz="1200" kern="1200" dirty="0" smtClean="0">
                <a:solidFill>
                  <a:schemeClr val="tx1"/>
                </a:solidFill>
                <a:effectLst/>
                <a:latin typeface="+mn-lt"/>
                <a:ea typeface="+mn-ea"/>
                <a:cs typeface="+mn-cs"/>
              </a:rPr>
              <a:t> network. So this allows customers to do experimentation very quickly and efficiently, as does the containerization of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Fabric, which again, supports rapid experimentation with</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So effectively, we support the whole spectrum, from early experimentation, low friction experimentation, all the way through production usage of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technology. And we’re also working to make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real for our customers. </a:t>
            </a:r>
          </a:p>
          <a:p>
            <a:r>
              <a:rPr lang="en-US" sz="1200" kern="1200" dirty="0" smtClean="0">
                <a:solidFill>
                  <a:schemeClr val="tx1"/>
                </a:solidFill>
                <a:effectLst/>
                <a:latin typeface="+mn-lt"/>
                <a:ea typeface="+mn-ea"/>
                <a:cs typeface="+mn-cs"/>
              </a:rPr>
              <a:t>And the concept here is to come up with some quite straightforward, obvious processes, to allow customers to work with us to really find out which parts of their business </a:t>
            </a:r>
            <a:r>
              <a:rPr lang="en-US" sz="1200" kern="1200" dirty="0" err="1" smtClean="0">
                <a:solidFill>
                  <a:schemeClr val="tx1"/>
                </a:solidFill>
                <a:effectLst/>
                <a:latin typeface="+mn-lt"/>
                <a:ea typeface="+mn-ea"/>
                <a:cs typeface="+mn-cs"/>
              </a:rPr>
              <a:t>couldbe</a:t>
            </a:r>
            <a:r>
              <a:rPr lang="en-US" sz="1200" kern="1200" dirty="0" smtClean="0">
                <a:solidFill>
                  <a:schemeClr val="tx1"/>
                </a:solidFill>
                <a:effectLst/>
                <a:latin typeface="+mn-lt"/>
                <a:ea typeface="+mn-ea"/>
                <a:cs typeface="+mn-cs"/>
              </a:rPr>
              <a:t> transformed using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and then work with us to effectively implement those improvements.</a:t>
            </a:r>
          </a:p>
          <a:p>
            <a:endParaRPr lang="en-US" sz="1400" b="1" dirty="0" smtClean="0"/>
          </a:p>
          <a:p>
            <a:r>
              <a:rPr lang="en-US" sz="1400" b="1" dirty="0" smtClean="0"/>
              <a:t>Rapidly </a:t>
            </a:r>
            <a:r>
              <a:rPr lang="en-US" sz="1400" b="1" dirty="0"/>
              <a:t>activate your blockchain network in 1/3 the time:</a:t>
            </a:r>
          </a:p>
          <a:p>
            <a:pPr marL="557213" lvl="1" indent="-214313">
              <a:buFont typeface="Arial" charset="0"/>
              <a:buChar char="•"/>
            </a:pPr>
            <a:r>
              <a:rPr lang="en-US" sz="1400" dirty="0"/>
              <a:t>With tools that help you overcome the difficult collaboration and technical tasks you will run into as you move from ideas to production</a:t>
            </a:r>
          </a:p>
          <a:p>
            <a:pPr marL="557213" lvl="1" indent="-214313">
              <a:buFont typeface="Arial" charset="0"/>
              <a:buChar char="•"/>
            </a:pPr>
            <a:r>
              <a:rPr lang="en-US" sz="1400" dirty="0"/>
              <a:t>Experience of over 400 client engagements at your fingertips with numerous tools to accelerate the heavy lifting required to make your blockchain network a reality</a:t>
            </a:r>
          </a:p>
          <a:p>
            <a:pPr marL="557213" lvl="1" indent="-214313">
              <a:buFont typeface="Arial" charset="0"/>
              <a:buChar char="•"/>
            </a:pPr>
            <a:endParaRPr lang="en-US" sz="1400" dirty="0"/>
          </a:p>
          <a:p>
            <a:r>
              <a:rPr lang="en-US" sz="1400" b="1" dirty="0"/>
              <a:t>The IBM Blockchain Platform is the only integrated, business ready platform that addresses the full life cycle (develop, govern, and operate) of a multi-organization blockchain network.  </a:t>
            </a:r>
          </a:p>
          <a:p>
            <a:pPr marL="557213" lvl="1" indent="-214313">
              <a:buFont typeface="Arial" charset="0"/>
              <a:buChar char="•"/>
            </a:pPr>
            <a:r>
              <a:rPr lang="en-US" sz="1400" dirty="0"/>
              <a:t>Designed to accelerate through phased collaboration the creation of a “built for business” global blockchain network across industries and use cases</a:t>
            </a:r>
          </a:p>
          <a:p>
            <a:pPr marL="557213" lvl="1" indent="-214313">
              <a:buFont typeface="Arial" charset="0"/>
              <a:buChar char="•"/>
            </a:pPr>
            <a:r>
              <a:rPr lang="en-US" sz="1400" dirty="0"/>
              <a:t>In record time, you can:</a:t>
            </a:r>
          </a:p>
          <a:p>
            <a:pPr marL="900113" lvl="2" indent="-214313">
              <a:buFont typeface="Arial" charset="0"/>
              <a:buChar char="•"/>
            </a:pPr>
            <a:r>
              <a:rPr lang="en-US" sz="1400" dirty="0"/>
              <a:t>Collaborate to build your code with team based DevOps leveraging Hyperledger Fabric and Hyperledger Composer</a:t>
            </a:r>
          </a:p>
          <a:p>
            <a:pPr marL="900113" lvl="2" indent="-214313">
              <a:buFont typeface="Arial" charset="0"/>
              <a:buChar char="•"/>
            </a:pPr>
            <a:r>
              <a:rPr lang="en-US" sz="1400" dirty="0"/>
              <a:t>Invite and manage your ecosystem with democratic business rules</a:t>
            </a:r>
          </a:p>
          <a:p>
            <a:pPr marL="900113" lvl="2" indent="-214313">
              <a:buFont typeface="Arial" charset="0"/>
              <a:buChar char="•"/>
            </a:pPr>
            <a:r>
              <a:rPr lang="en-US" sz="1400" dirty="0"/>
              <a:t>Keep the network running in a hyper-secure environment that meets the performance and trust requirements of even the most demanding and regulated industries</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168063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IBM brings</a:t>
            </a:r>
            <a:r>
              <a:rPr lang="en-US" sz="1200" kern="1200" baseline="0" dirty="0">
                <a:solidFill>
                  <a:schemeClr val="tx1"/>
                </a:solidFill>
                <a:effectLst/>
                <a:latin typeface="+mn-lt"/>
                <a:ea typeface="+mn-ea"/>
                <a:cs typeface="+mn-cs"/>
              </a:rPr>
              <a:t> the</a:t>
            </a:r>
            <a:r>
              <a:rPr lang="en-US" sz="1200" kern="1200" dirty="0">
                <a:solidFill>
                  <a:schemeClr val="tx1"/>
                </a:solidFill>
                <a:effectLst/>
                <a:latin typeface="+mn-lt"/>
                <a:ea typeface="+mn-ea"/>
                <a:cs typeface="+mn-cs"/>
              </a:rPr>
              <a:t> experience of over 400+ Client engagements and multiple active networks at your ecosystems fingertips.</a:t>
            </a:r>
          </a:p>
          <a:p>
            <a:pPr marL="0" marR="0" indent="0" algn="l" defTabSz="685783"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IBM Blockchain Platform puts the experience of over 400+ Client engagements and multiple active networks at your ecosystems fingertips.</a:t>
            </a:r>
          </a:p>
          <a:p>
            <a:endParaRPr lang="en-US" dirty="0"/>
          </a:p>
          <a:p>
            <a:pPr marL="228600" indent="-228600" eaLnBrk="0" hangingPunct="0">
              <a:spcBef>
                <a:spcPct val="30000"/>
              </a:spcBef>
              <a:buFont typeface="+mj-lt"/>
              <a:buAutoNum type="arabicPeriod"/>
              <a:defRPr/>
            </a:pPr>
            <a:r>
              <a:rPr lang="en-US" sz="1200" dirty="0">
                <a:solidFill>
                  <a:srgbClr val="6D7777"/>
                </a:solidFill>
                <a:ea typeface="ＭＳ Ｐゴシック" pitchFamily="34" charset="-128"/>
              </a:rPr>
              <a:t>IBM has a</a:t>
            </a:r>
            <a:r>
              <a:rPr lang="en-US" sz="1200" baseline="0" dirty="0">
                <a:solidFill>
                  <a:srgbClr val="6D7777"/>
                </a:solidFill>
                <a:ea typeface="ＭＳ Ｐゴシック" pitchFamily="34" charset="-128"/>
              </a:rPr>
              <a:t> large and increasing number of public references on blockchain.</a:t>
            </a:r>
            <a:endParaRPr lang="en-US" sz="1200" dirty="0">
              <a:solidFill>
                <a:srgbClr val="6D7777"/>
              </a:solidFill>
              <a:ea typeface="ＭＳ Ｐゴシック" pitchFamily="34" charset="-128"/>
            </a:endParaRPr>
          </a:p>
          <a:p>
            <a:pPr marL="0" indent="0" eaLnBrk="0" hangingPunct="0">
              <a:spcBef>
                <a:spcPct val="30000"/>
              </a:spcBef>
              <a:buFont typeface="+mj-lt"/>
              <a:buNone/>
              <a:defRPr/>
            </a:pPr>
            <a:endParaRPr lang="en-US" sz="1200" dirty="0">
              <a:solidFill>
                <a:srgbClr val="6D7777"/>
              </a:solidFill>
              <a:ea typeface="ＭＳ Ｐゴシック" pitchFamily="34" charset="-128"/>
            </a:endParaRPr>
          </a:p>
          <a:p>
            <a:pPr marL="0" indent="0" eaLnBrk="0" hangingPunct="0">
              <a:spcBef>
                <a:spcPct val="30000"/>
              </a:spcBef>
              <a:buFont typeface="+mj-lt"/>
              <a:buNone/>
              <a:defRPr/>
            </a:pPr>
            <a:r>
              <a:rPr lang="en-US" sz="1200" i="1" dirty="0">
                <a:solidFill>
                  <a:srgbClr val="6D7777"/>
                </a:solidFill>
                <a:ea typeface="ＭＳ Ｐゴシック" pitchFamily="34" charset="-128"/>
              </a:rPr>
              <a:t>COMPLETE LIST with references is here &gt; http://ibm.biz/BlockPubRef</a:t>
            </a:r>
          </a:p>
          <a:p>
            <a:pPr eaLnBrk="0" hangingPunct="0">
              <a:spcBef>
                <a:spcPct val="30000"/>
              </a:spcBef>
              <a:defRPr/>
            </a:pPr>
            <a:endParaRPr lang="en-US" sz="1200" dirty="0">
              <a:solidFill>
                <a:srgbClr val="6D7777"/>
              </a:solidFill>
              <a:ea typeface="ＭＳ Ｐゴシック" pitchFamily="34" charset="-128"/>
            </a:endParaRPr>
          </a:p>
          <a:p>
            <a:pPr eaLnBrk="0" hangingPunct="0">
              <a:spcBef>
                <a:spcPct val="30000"/>
              </a:spcBef>
              <a:defRPr/>
            </a:pPr>
            <a:r>
              <a:rPr lang="en-US" sz="1200" dirty="0">
                <a:solidFill>
                  <a:srgbClr val="6D7777"/>
                </a:solidFill>
                <a:ea typeface="ＭＳ Ｐゴシック" pitchFamily="34" charset="-128"/>
              </a:rPr>
              <a:t>Northern Trust: </a:t>
            </a:r>
          </a:p>
          <a:p>
            <a:pPr eaLnBrk="0" hangingPunct="0">
              <a:spcBef>
                <a:spcPct val="30000"/>
              </a:spcBef>
              <a:defRPr/>
            </a:pPr>
            <a:r>
              <a:rPr lang="en-US" sz="1200" dirty="0">
                <a:solidFill>
                  <a:srgbClr val="6D7777"/>
                </a:solidFill>
                <a:ea typeface="ＭＳ Ｐゴシック" pitchFamily="34" charset="-128"/>
              </a:rPr>
              <a:t>http://www-03.ibm.com/press/us/en/pressrelease/51655.wss</a:t>
            </a:r>
          </a:p>
          <a:p>
            <a:pPr eaLnBrk="0" hangingPunct="0">
              <a:spcBef>
                <a:spcPct val="30000"/>
              </a:spcBef>
              <a:defRPr/>
            </a:pPr>
            <a:r>
              <a:rPr lang="en-US" sz="1200" dirty="0">
                <a:solidFill>
                  <a:srgbClr val="6D7777"/>
                </a:solidFill>
                <a:ea typeface="ＭＳ Ｐゴシック" pitchFamily="34" charset="-128"/>
              </a:rPr>
              <a:t>Maersk:</a:t>
            </a:r>
          </a:p>
          <a:p>
            <a:pPr eaLnBrk="0" hangingPunct="0">
              <a:spcBef>
                <a:spcPct val="30000"/>
              </a:spcBef>
              <a:defRPr/>
            </a:pPr>
            <a:r>
              <a:rPr lang="en-US" sz="1200" dirty="0">
                <a:solidFill>
                  <a:srgbClr val="6D7777"/>
                </a:solidFill>
                <a:ea typeface="ＭＳ Ｐゴシック" pitchFamily="34" charset="-128"/>
              </a:rPr>
              <a:t>http://www-03.ibm.com/press/us/en/pressrelease/51712.wss</a:t>
            </a:r>
          </a:p>
          <a:p>
            <a:pPr eaLnBrk="0" hangingPunct="0">
              <a:spcBef>
                <a:spcPct val="30000"/>
              </a:spcBef>
              <a:defRPr/>
            </a:pPr>
            <a:r>
              <a:rPr lang="en-US" sz="1200" dirty="0">
                <a:solidFill>
                  <a:srgbClr val="6D7777"/>
                </a:solidFill>
                <a:ea typeface="ＭＳ Ｐゴシック" pitchFamily="34" charset="-128"/>
              </a:rPr>
              <a:t>HSBC, Bank of America, IDA: </a:t>
            </a:r>
          </a:p>
          <a:p>
            <a:pPr eaLnBrk="0" hangingPunct="0">
              <a:spcBef>
                <a:spcPct val="30000"/>
              </a:spcBef>
              <a:defRPr/>
            </a:pPr>
            <a:r>
              <a:rPr lang="en-US" sz="1200" b="0" dirty="0">
                <a:solidFill>
                  <a:srgbClr val="5A5A5A"/>
                </a:solidFill>
                <a:ea typeface="ＭＳ Ｐゴシック" pitchFamily="34" charset="-128"/>
              </a:rPr>
              <a:t>http://www.coindesk.com/hsbc-bank-america-blockchain-supply-chain/</a:t>
            </a:r>
          </a:p>
          <a:p>
            <a:pPr eaLnBrk="0" hangingPunct="0">
              <a:spcBef>
                <a:spcPct val="30000"/>
              </a:spcBef>
              <a:defRPr/>
            </a:pPr>
            <a:r>
              <a:rPr lang="en-US" sz="1200" dirty="0">
                <a:solidFill>
                  <a:srgbClr val="6D7777"/>
                </a:solidFill>
                <a:ea typeface="ＭＳ Ｐゴシック" pitchFamily="34" charset="-128"/>
              </a:rPr>
              <a:t>ABN AMRO: </a:t>
            </a:r>
          </a:p>
          <a:p>
            <a:pPr eaLnBrk="0" hangingPunct="0">
              <a:spcBef>
                <a:spcPct val="30000"/>
              </a:spcBef>
              <a:defRPr/>
            </a:pPr>
            <a:r>
              <a:rPr lang="en-GB" sz="1200" b="0" dirty="0">
                <a:solidFill>
                  <a:srgbClr val="6D7777"/>
                </a:solidFill>
                <a:ea typeface="ＭＳ Ｐゴシック" pitchFamily="34" charset="-128"/>
              </a:rPr>
              <a:t>https://www.abnamro.com/en/newsroom/blogs/arjan-van-os/2016/walking-the-walk-exploring-the-power-of-blockchain.html</a:t>
            </a:r>
            <a:endParaRPr lang="en-GB" sz="1200" b="0" dirty="0">
              <a:solidFill>
                <a:srgbClr val="5A5A5A"/>
              </a:solidFill>
              <a:ea typeface="ＭＳ Ｐゴシック" pitchFamily="34" charset="-128"/>
            </a:endParaRPr>
          </a:p>
          <a:p>
            <a:pPr eaLnBrk="0" hangingPunct="0">
              <a:spcBef>
                <a:spcPct val="30000"/>
              </a:spcBef>
              <a:defRPr/>
            </a:pPr>
            <a:r>
              <a:rPr lang="en-GB" sz="1200" dirty="0">
                <a:solidFill>
                  <a:srgbClr val="6D7777"/>
                </a:solidFill>
                <a:ea typeface="ＭＳ Ｐゴシック" pitchFamily="34" charset="-128"/>
              </a:rPr>
              <a:t>Crédit Mutuel Arkéa: </a:t>
            </a:r>
          </a:p>
          <a:p>
            <a:pPr eaLnBrk="0" hangingPunct="0">
              <a:spcBef>
                <a:spcPct val="30000"/>
              </a:spcBef>
              <a:defRPr/>
            </a:pPr>
            <a:r>
              <a:rPr lang="en-GB" sz="1200" b="0" dirty="0">
                <a:solidFill>
                  <a:srgbClr val="6D7777"/>
                </a:solidFill>
                <a:ea typeface="ＭＳ Ｐゴシック" pitchFamily="34" charset="-128"/>
              </a:rPr>
              <a:t>http://www.coindesk.com/ibm-completes-blockchain-trial-french-bank-credit-mutuel/</a:t>
            </a:r>
          </a:p>
          <a:p>
            <a:pPr eaLnBrk="0" hangingPunct="0">
              <a:spcBef>
                <a:spcPct val="30000"/>
              </a:spcBef>
              <a:defRPr/>
            </a:pPr>
            <a:r>
              <a:rPr lang="en-GB" sz="1200" dirty="0">
                <a:solidFill>
                  <a:srgbClr val="6D7777"/>
                </a:solidFill>
                <a:ea typeface="ＭＳ Ｐゴシック" pitchFamily="34" charset="-128"/>
              </a:rPr>
              <a:t>JPX: </a:t>
            </a:r>
          </a:p>
          <a:p>
            <a:pPr eaLnBrk="0" hangingPunct="0">
              <a:spcBef>
                <a:spcPct val="30000"/>
              </a:spcBef>
              <a:defRPr/>
            </a:pPr>
            <a:r>
              <a:rPr lang="en-GB" sz="1200" b="0" dirty="0">
                <a:solidFill>
                  <a:srgbClr val="6D7777"/>
                </a:solidFill>
                <a:ea typeface="ＭＳ Ｐゴシック" pitchFamily="34" charset="-128"/>
              </a:rPr>
              <a:t>http://www.ibm.com/press/us/en/pressrelease/49088.wss</a:t>
            </a:r>
          </a:p>
          <a:p>
            <a:pPr eaLnBrk="0" hangingPunct="0">
              <a:spcBef>
                <a:spcPct val="30000"/>
              </a:spcBef>
              <a:defRPr/>
            </a:pPr>
            <a:r>
              <a:rPr lang="en-GB" sz="1200" dirty="0">
                <a:solidFill>
                  <a:srgbClr val="6D7777"/>
                </a:solidFill>
                <a:ea typeface="ＭＳ Ｐゴシック" pitchFamily="34" charset="-128"/>
              </a:rPr>
              <a:t>Kouvola Innovation: </a:t>
            </a:r>
          </a:p>
          <a:p>
            <a:pPr eaLnBrk="0" hangingPunct="0">
              <a:spcBef>
                <a:spcPct val="30000"/>
              </a:spcBef>
              <a:defRPr/>
            </a:pPr>
            <a:r>
              <a:rPr lang="en-GB" sz="1200" b="0" dirty="0">
                <a:solidFill>
                  <a:srgbClr val="6D7777"/>
                </a:solidFill>
                <a:ea typeface="ＭＳ Ｐゴシック" pitchFamily="34" charset="-128"/>
              </a:rPr>
              <a:t>http://www.ibm.com/press/us/en/pressrelease/49029.wss</a:t>
            </a:r>
          </a:p>
          <a:p>
            <a:pPr eaLnBrk="0" hangingPunct="0">
              <a:spcBef>
                <a:spcPct val="30000"/>
              </a:spcBef>
              <a:defRPr/>
            </a:pPr>
            <a:r>
              <a:rPr lang="en-GB" sz="1200" dirty="0">
                <a:solidFill>
                  <a:srgbClr val="6D7777"/>
                </a:solidFill>
                <a:ea typeface="ＭＳ Ｐゴシック" pitchFamily="34" charset="-128"/>
              </a:rPr>
              <a:t>London Stock Exchange: </a:t>
            </a:r>
          </a:p>
          <a:p>
            <a:pPr eaLnBrk="0" hangingPunct="0">
              <a:spcBef>
                <a:spcPct val="30000"/>
              </a:spcBef>
              <a:defRPr/>
            </a:pPr>
            <a:r>
              <a:rPr lang="en-GB" sz="1200" b="0" dirty="0">
                <a:solidFill>
                  <a:srgbClr val="6D7777"/>
                </a:solidFill>
                <a:ea typeface="ＭＳ Ｐゴシック" pitchFamily="34" charset="-128"/>
              </a:rPr>
              <a:t>http://www.ibtimes.co.uk/linux-foundation-blockchain-consortium-digital-asset-ibm-credits-london-stock-exchange-board-1533798</a:t>
            </a:r>
          </a:p>
          <a:p>
            <a:pPr eaLnBrk="0" hangingPunct="0">
              <a:spcBef>
                <a:spcPct val="30000"/>
              </a:spcBef>
              <a:defRPr/>
            </a:pPr>
            <a:r>
              <a:rPr lang="en-GB" sz="1200" dirty="0">
                <a:solidFill>
                  <a:srgbClr val="6D7777"/>
                </a:solidFill>
                <a:ea typeface="ＭＳ Ｐゴシック" pitchFamily="34" charset="-128"/>
              </a:rPr>
              <a:t>Mizuho: </a:t>
            </a:r>
          </a:p>
          <a:p>
            <a:pPr eaLnBrk="0" hangingPunct="0">
              <a:spcBef>
                <a:spcPct val="30000"/>
              </a:spcBef>
              <a:defRPr/>
            </a:pPr>
            <a:r>
              <a:rPr lang="en-GB" sz="1200" b="0" dirty="0">
                <a:solidFill>
                  <a:srgbClr val="6D7777"/>
                </a:solidFill>
                <a:ea typeface="ＭＳ Ｐゴシック" pitchFamily="34" charset="-128"/>
              </a:rPr>
              <a:t>http://www.coindesk.com/mizuho-digital-currency-powered-blockchain-settlement/</a:t>
            </a:r>
          </a:p>
          <a:p>
            <a:pPr eaLnBrk="0" hangingPunct="0">
              <a:spcBef>
                <a:spcPct val="30000"/>
              </a:spcBef>
              <a:defRPr/>
            </a:pPr>
            <a:r>
              <a:rPr lang="en-GB" sz="1200" dirty="0">
                <a:solidFill>
                  <a:srgbClr val="6D7777"/>
                </a:solidFill>
                <a:ea typeface="ＭＳ Ｐゴシック" pitchFamily="34" charset="-128"/>
              </a:rPr>
              <a:t>IBM Global Finance:</a:t>
            </a:r>
          </a:p>
          <a:p>
            <a:pPr eaLnBrk="0" hangingPunct="0">
              <a:spcBef>
                <a:spcPct val="30000"/>
              </a:spcBef>
              <a:defRPr/>
            </a:pPr>
            <a:r>
              <a:rPr lang="en-GB" sz="1200" b="0" dirty="0">
                <a:solidFill>
                  <a:srgbClr val="6D7777"/>
                </a:solidFill>
                <a:ea typeface="ＭＳ Ｐゴシック" pitchFamily="34" charset="-128"/>
              </a:rPr>
              <a:t>http://www.coindesk.com/ibm-building-blockchain-dispute-resolution-system/</a:t>
            </a:r>
          </a:p>
          <a:p>
            <a:pPr eaLnBrk="0" hangingPunct="0">
              <a:spcBef>
                <a:spcPct val="30000"/>
              </a:spcBef>
              <a:defRPr/>
            </a:pPr>
            <a:r>
              <a:rPr lang="en-GB" sz="1200" dirty="0">
                <a:solidFill>
                  <a:srgbClr val="6D7777"/>
                </a:solidFill>
                <a:ea typeface="ＭＳ Ｐゴシック" pitchFamily="34" charset="-128"/>
              </a:rPr>
              <a:t>Everledger</a:t>
            </a:r>
          </a:p>
          <a:p>
            <a:pPr eaLnBrk="0" hangingPunct="0">
              <a:spcBef>
                <a:spcPct val="30000"/>
              </a:spcBef>
              <a:defRPr/>
            </a:pPr>
            <a:r>
              <a:rPr lang="en-GB" sz="1200" b="0" dirty="0">
                <a:solidFill>
                  <a:srgbClr val="6D7777"/>
                </a:solidFill>
                <a:ea typeface="ＭＳ Ｐゴシック" pitchFamily="34" charset="-128"/>
              </a:rPr>
              <a:t>https://www-03.ibm.com/press/us/en/pressrelease/50169.wss</a:t>
            </a:r>
          </a:p>
          <a:p>
            <a:pPr eaLnBrk="0" hangingPunct="0">
              <a:spcBef>
                <a:spcPct val="30000"/>
              </a:spcBef>
              <a:defRPr/>
            </a:pPr>
            <a:r>
              <a:rPr lang="en-GB" sz="1200" dirty="0">
                <a:solidFill>
                  <a:srgbClr val="6D7777"/>
                </a:solidFill>
                <a:ea typeface="ＭＳ Ｐゴシック" pitchFamily="34" charset="-128"/>
              </a:rPr>
              <a:t>Bank of Tokyo Mitsubishi</a:t>
            </a:r>
          </a:p>
          <a:p>
            <a:pPr eaLnBrk="0" hangingPunct="0">
              <a:spcBef>
                <a:spcPct val="30000"/>
              </a:spcBef>
              <a:defRPr/>
            </a:pPr>
            <a:r>
              <a:rPr lang="en-GB" sz="1200" b="0" dirty="0">
                <a:solidFill>
                  <a:srgbClr val="6D7777"/>
                </a:solidFill>
                <a:ea typeface="ＭＳ Ｐゴシック" pitchFamily="34" charset="-128"/>
              </a:rPr>
              <a:t>https://www-03.ibm.com/press/us/en/pressrelease/50544.wss</a:t>
            </a:r>
          </a:p>
          <a:p>
            <a:pPr eaLnBrk="0" hangingPunct="0">
              <a:spcBef>
                <a:spcPct val="30000"/>
              </a:spcBef>
              <a:defRPr/>
            </a:pPr>
            <a:r>
              <a:rPr lang="en-GB" sz="1200" dirty="0">
                <a:solidFill>
                  <a:srgbClr val="6D7777"/>
                </a:solidFill>
                <a:ea typeface="ＭＳ Ｐゴシック" pitchFamily="34" charset="-128"/>
              </a:rPr>
              <a:t>China UnionPay</a:t>
            </a:r>
          </a:p>
          <a:p>
            <a:pPr eaLnBrk="0" hangingPunct="0">
              <a:spcBef>
                <a:spcPct val="30000"/>
              </a:spcBef>
              <a:defRPr/>
            </a:pPr>
            <a:r>
              <a:rPr lang="en-GB" sz="1200" b="0" dirty="0">
                <a:solidFill>
                  <a:srgbClr val="6D7777"/>
                </a:solidFill>
                <a:ea typeface="ＭＳ Ｐゴシック" pitchFamily="34" charset="-128"/>
              </a:rPr>
              <a:t>http://www.coindesk.com/ibm-china-unionpay-blockchain-loyalty-exchange/</a:t>
            </a:r>
          </a:p>
          <a:p>
            <a:pPr eaLnBrk="0" hangingPunct="0">
              <a:spcBef>
                <a:spcPct val="30000"/>
              </a:spcBef>
              <a:defRPr/>
            </a:pPr>
            <a:r>
              <a:rPr lang="en-GB" sz="1200" dirty="0">
                <a:solidFill>
                  <a:srgbClr val="6D7777"/>
                </a:solidFill>
                <a:ea typeface="ＭＳ Ｐゴシック" pitchFamily="34" charset="-128"/>
              </a:rPr>
              <a:t>CLS</a:t>
            </a:r>
          </a:p>
          <a:p>
            <a:pPr eaLnBrk="0" hangingPunct="0">
              <a:spcBef>
                <a:spcPct val="30000"/>
              </a:spcBef>
              <a:defRPr/>
            </a:pPr>
            <a:r>
              <a:rPr lang="en-GB" sz="1200" b="0" dirty="0">
                <a:solidFill>
                  <a:srgbClr val="6D7777"/>
                </a:solidFill>
                <a:ea typeface="ＭＳ Ｐゴシック" pitchFamily="34" charset="-128"/>
              </a:rPr>
              <a:t>http://www.coindesk.com/cls-to-develop-blockchain-payment-service-on-ibm-fabric/</a:t>
            </a:r>
          </a:p>
          <a:p>
            <a:pPr eaLnBrk="0" hangingPunct="0">
              <a:spcBef>
                <a:spcPct val="30000"/>
              </a:spcBef>
              <a:defRPr/>
            </a:pPr>
            <a:r>
              <a:rPr lang="en-GB" sz="1200" dirty="0">
                <a:solidFill>
                  <a:srgbClr val="6D7777"/>
                </a:solidFill>
                <a:ea typeface="ＭＳ Ｐゴシック" pitchFamily="34" charset="-128"/>
              </a:rPr>
              <a:t>UBS </a:t>
            </a:r>
          </a:p>
          <a:p>
            <a:pPr eaLnBrk="0" hangingPunct="0">
              <a:spcBef>
                <a:spcPct val="30000"/>
              </a:spcBef>
              <a:defRPr/>
            </a:pPr>
            <a:r>
              <a:rPr lang="en-GB" sz="1200" b="0" dirty="0">
                <a:solidFill>
                  <a:srgbClr val="6D7777"/>
                </a:solidFill>
                <a:ea typeface="ＭＳ Ｐゴシック" pitchFamily="34" charset="-128"/>
              </a:rPr>
              <a:t>http://www.coindesk.com/ubs-blockchain-prototype-trade/</a:t>
            </a:r>
            <a:endParaRPr lang="en-US" sz="1200" b="0" dirty="0">
              <a:solidFill>
                <a:srgbClr val="6D7777"/>
              </a:solidFill>
              <a:ea typeface="ＭＳ Ｐゴシック" pitchFamily="34" charset="-128"/>
            </a:endParaRPr>
          </a:p>
          <a:p>
            <a:pPr eaLnBrk="0" hangingPunct="0">
              <a:spcBef>
                <a:spcPct val="30000"/>
              </a:spcBef>
              <a:defRPr/>
            </a:pPr>
            <a:endParaRPr lang="en-GB" sz="1200" b="0" dirty="0">
              <a:solidFill>
                <a:srgbClr val="6D7777"/>
              </a:solidFill>
              <a:ea typeface="ＭＳ Ｐゴシック" pitchFamily="34" charset="-128"/>
            </a:endParaRPr>
          </a:p>
          <a:p>
            <a:endParaRPr lang="en-GB" sz="1800" dirty="0">
              <a:solidFill>
                <a:srgbClr val="5A5A5A"/>
              </a:solidFill>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IBM GF: http://www.coindesk.com/ibm-building-blockchain-dispute-resolution-system/</a:t>
            </a:r>
            <a:endParaRPr lang="en-US"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35</a:t>
            </a:fld>
            <a:endParaRPr lang="en-US" dirty="0"/>
          </a:p>
        </p:txBody>
      </p:sp>
    </p:spTree>
    <p:extLst>
      <p:ext uri="{BB962C8B-B14F-4D97-AF65-F5344CB8AC3E}">
        <p14:creationId xmlns:p14="http://schemas.microsoft.com/office/powerpoint/2010/main" val="3298325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As of end-2016,</a:t>
            </a:r>
            <a:r>
              <a:rPr lang="en-US" baseline="0" dirty="0"/>
              <a:t> IBM </a:t>
            </a:r>
            <a:r>
              <a:rPr lang="en-US" dirty="0"/>
              <a:t>has over</a:t>
            </a:r>
            <a:r>
              <a:rPr lang="en-US" baseline="0" dirty="0"/>
              <a:t> 400 clients going through this pipeline (public information).</a:t>
            </a:r>
          </a:p>
          <a:p>
            <a:pPr marL="228600" indent="-228600">
              <a:buFont typeface="+mj-lt"/>
              <a:buAutoNum type="arabicPeriod"/>
            </a:pPr>
            <a:endParaRPr lang="en-US" baseline="0" dirty="0"/>
          </a:p>
          <a:p>
            <a:pPr marL="228600" indent="-228600">
              <a:buFont typeface="+mj-lt"/>
              <a:buAutoNum type="arabicPeriod"/>
            </a:pPr>
            <a:r>
              <a:rPr lang="en-US" baseline="0" dirty="0"/>
              <a:t>Blockchain Hands-on is analogous to a proof-of-technology, but is designed for business people in addition to technical people.</a:t>
            </a:r>
          </a:p>
          <a:p>
            <a:pPr marL="228600" indent="-228600">
              <a:buFont typeface="+mj-lt"/>
              <a:buAutoNum type="arabicPeriod"/>
            </a:pPr>
            <a:endParaRPr lang="en-US" baseline="0" dirty="0"/>
          </a:p>
          <a:p>
            <a:pPr marL="228600" indent="-228600">
              <a:buFont typeface="+mj-lt"/>
              <a:buAutoNum type="arabicPeriod"/>
            </a:pPr>
            <a:r>
              <a:rPr lang="en-US" baseline="0" dirty="0"/>
              <a:t>First project is analogous to a proof-of-concept, but is designed to provide real and ongoing value to the client rather than being disposable.</a:t>
            </a:r>
          </a:p>
          <a:p>
            <a:pPr marL="228600" indent="-228600">
              <a:buFont typeface="+mj-lt"/>
              <a:buAutoNum type="arabicPeriod"/>
            </a:pPr>
            <a:endParaRPr lang="en-US" baseline="0" dirty="0"/>
          </a:p>
          <a:p>
            <a:pPr marL="228600" indent="-228600">
              <a:buFont typeface="+mj-lt"/>
              <a:buAutoNum type="arabicPeriod"/>
            </a:pPr>
            <a:r>
              <a:rPr lang="en-US" baseline="0" dirty="0"/>
              <a:t>We do not recommend short-cutting any stage in this process.</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36</a:t>
            </a:fld>
            <a:endParaRPr lang="en-US" dirty="0"/>
          </a:p>
        </p:txBody>
      </p:sp>
    </p:spTree>
    <p:extLst>
      <p:ext uri="{BB962C8B-B14F-4D97-AF65-F5344CB8AC3E}">
        <p14:creationId xmlns:p14="http://schemas.microsoft.com/office/powerpoint/2010/main" val="3011576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As of end-2016,</a:t>
            </a:r>
            <a:r>
              <a:rPr lang="en-US" baseline="0" dirty="0"/>
              <a:t> IBM </a:t>
            </a:r>
            <a:r>
              <a:rPr lang="en-US" dirty="0"/>
              <a:t>has over</a:t>
            </a:r>
            <a:r>
              <a:rPr lang="en-US" baseline="0" dirty="0"/>
              <a:t> 400 clients going through this pipeline (public information).</a:t>
            </a:r>
          </a:p>
          <a:p>
            <a:pPr marL="228600" indent="-228600">
              <a:buFont typeface="+mj-lt"/>
              <a:buAutoNum type="arabicPeriod"/>
            </a:pPr>
            <a:endParaRPr lang="en-US" baseline="0" dirty="0"/>
          </a:p>
          <a:p>
            <a:pPr marL="228600" indent="-228600">
              <a:buFont typeface="+mj-lt"/>
              <a:buAutoNum type="arabicPeriod"/>
            </a:pPr>
            <a:r>
              <a:rPr lang="en-US" baseline="0" dirty="0"/>
              <a:t>Blockchain Hands-on is analogous to a proof-of-technology, but is designed for business people in addition to technical people.</a:t>
            </a:r>
          </a:p>
          <a:p>
            <a:pPr marL="228600" indent="-228600">
              <a:buFont typeface="+mj-lt"/>
              <a:buAutoNum type="arabicPeriod"/>
            </a:pPr>
            <a:endParaRPr lang="en-US" baseline="0" dirty="0"/>
          </a:p>
          <a:p>
            <a:pPr marL="228600" indent="-228600">
              <a:buFont typeface="+mj-lt"/>
              <a:buAutoNum type="arabicPeriod"/>
            </a:pPr>
            <a:r>
              <a:rPr lang="en-US" baseline="0" dirty="0"/>
              <a:t>First project is analogous to a proof-of-concept, but is designed to provide real and ongoing value to the client rather than being disposable.</a:t>
            </a:r>
          </a:p>
          <a:p>
            <a:pPr marL="228600" indent="-228600">
              <a:buFont typeface="+mj-lt"/>
              <a:buAutoNum type="arabicPeriod"/>
            </a:pPr>
            <a:endParaRPr lang="en-US" baseline="0" dirty="0"/>
          </a:p>
          <a:p>
            <a:pPr marL="228600" indent="-228600">
              <a:buFont typeface="+mj-lt"/>
              <a:buAutoNum type="arabicPeriod"/>
            </a:pPr>
            <a:r>
              <a:rPr lang="en-US" baseline="0" dirty="0"/>
              <a:t>We do not recommend short-cutting any stage in this process.</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37</a:t>
            </a:fld>
            <a:endParaRPr lang="en-US" dirty="0"/>
          </a:p>
        </p:txBody>
      </p:sp>
    </p:spTree>
    <p:extLst>
      <p:ext uri="{BB962C8B-B14F-4D97-AF65-F5344CB8AC3E}">
        <p14:creationId xmlns:p14="http://schemas.microsoft.com/office/powerpoint/2010/main" val="968116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38</a:t>
            </a:fld>
            <a:endParaRPr lang="en-US" dirty="0"/>
          </a:p>
        </p:txBody>
      </p:sp>
    </p:spTree>
    <p:extLst>
      <p:ext uri="{BB962C8B-B14F-4D97-AF65-F5344CB8AC3E}">
        <p14:creationId xmlns:p14="http://schemas.microsoft.com/office/powerpoint/2010/main" val="1687541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89152D-EE5E-1943-9F5A-552F82390F62}" type="slidenum">
              <a:rPr lang="en-US" smtClean="0"/>
              <a:t>39</a:t>
            </a:fld>
            <a:endParaRPr lang="en-US" dirty="0"/>
          </a:p>
        </p:txBody>
      </p:sp>
    </p:spTree>
    <p:extLst>
      <p:ext uri="{BB962C8B-B14F-4D97-AF65-F5344CB8AC3E}">
        <p14:creationId xmlns:p14="http://schemas.microsoft.com/office/powerpoint/2010/main" val="187465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4</a:t>
            </a:fld>
            <a:endParaRPr lang="en-US" dirty="0"/>
          </a:p>
        </p:txBody>
      </p:sp>
    </p:spTree>
    <p:extLst>
      <p:ext uri="{BB962C8B-B14F-4D97-AF65-F5344CB8AC3E}">
        <p14:creationId xmlns:p14="http://schemas.microsoft.com/office/powerpoint/2010/main" val="10975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371600" lvl="2" indent="-330200" rtl="0">
              <a:spcBef>
                <a:spcPts val="320"/>
              </a:spcBef>
              <a:buClr>
                <a:schemeClr val="dk1"/>
              </a:buClr>
              <a:buSzPct val="100000"/>
              <a:buChar char="•"/>
            </a:pPr>
            <a:r>
              <a:rPr lang="en" sz="1600" dirty="0">
                <a:solidFill>
                  <a:schemeClr val="dk1"/>
                </a:solidFill>
                <a:latin typeface="Gill Sans"/>
                <a:ea typeface="Gill Sans"/>
                <a:cs typeface="Gill Sans"/>
                <a:sym typeface="Gill Sans"/>
              </a:rPr>
              <a:t>When needed, it is transferred between providers</a:t>
            </a:r>
          </a:p>
          <a:p>
            <a:pPr marL="1371600" lvl="2" indent="-330200" rtl="0">
              <a:spcBef>
                <a:spcPts val="320"/>
              </a:spcBef>
              <a:buClr>
                <a:schemeClr val="dk1"/>
              </a:buClr>
              <a:buSzPct val="100000"/>
              <a:buFont typeface="Gill Sans"/>
              <a:buChar char="•"/>
            </a:pPr>
            <a:r>
              <a:rPr lang="en" sz="1600" dirty="0">
                <a:solidFill>
                  <a:schemeClr val="dk1"/>
                </a:solidFill>
                <a:latin typeface="Gill Sans"/>
                <a:ea typeface="Gill Sans"/>
                <a:cs typeface="Gill Sans"/>
                <a:sym typeface="Gill Sans"/>
              </a:rPr>
              <a:t>Different states have different requirements</a:t>
            </a:r>
          </a:p>
        </p:txBody>
      </p:sp>
    </p:spTree>
    <p:extLst>
      <p:ext uri="{BB962C8B-B14F-4D97-AF65-F5344CB8AC3E}">
        <p14:creationId xmlns:p14="http://schemas.microsoft.com/office/powerpoint/2010/main" val="647457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799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9796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43</a:t>
            </a:fld>
            <a:endParaRPr lang="en-US" dirty="0"/>
          </a:p>
        </p:txBody>
      </p:sp>
    </p:spTree>
    <p:extLst>
      <p:ext uri="{BB962C8B-B14F-4D97-AF65-F5344CB8AC3E}">
        <p14:creationId xmlns:p14="http://schemas.microsoft.com/office/powerpoint/2010/main" val="282844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observed that businesses never operate in isolation. They always work together with other businesses, with governments, with banks, with all different types of organizations within markets. </a:t>
            </a:r>
          </a:p>
          <a:p>
            <a:r>
              <a:rPr lang="en-US" sz="1200" kern="1200" dirty="0" smtClean="0">
                <a:solidFill>
                  <a:schemeClr val="tx1"/>
                </a:solidFill>
                <a:effectLst/>
                <a:latin typeface="+mn-lt"/>
                <a:ea typeface="+mn-ea"/>
                <a:cs typeface="+mn-cs"/>
              </a:rPr>
              <a:t>And effectively, wealth is generated by the flow of goods and services across these business networks. And markets could actually also be of two different types. We could actually have an open market, such as an auction, or a private market, such as things like a supply chain financing or bonds exchange. So effectively, these business networks are fundamental to the application of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as I’ll come and describe as we go through the rest of the presentation.</a:t>
            </a:r>
          </a:p>
          <a:p>
            <a:pPr marL="228600" indent="-228600" eaLnBrk="1" hangingPunct="1">
              <a:spcBef>
                <a:spcPct val="0"/>
              </a:spcBef>
              <a:buFont typeface="Calibri" pitchFamily="34" charset="0"/>
              <a:buAutoNum type="arabicPeriod"/>
            </a:pPr>
            <a:endParaRPr lang="en-US" dirty="0" smtClean="0"/>
          </a:p>
          <a:p>
            <a:pPr marL="228600" indent="-228600" eaLnBrk="1" hangingPunct="1">
              <a:spcBef>
                <a:spcPct val="0"/>
              </a:spcBef>
              <a:buFont typeface="Calibri" pitchFamily="34" charset="0"/>
              <a:buAutoNum type="arabicPeriod"/>
            </a:pPr>
            <a:endParaRPr lang="en-US" dirty="0" smtClean="0"/>
          </a:p>
          <a:p>
            <a:pPr marL="228600" indent="-228600" eaLnBrk="1" hangingPunct="1">
              <a:spcBef>
                <a:spcPct val="0"/>
              </a:spcBef>
              <a:buFont typeface="Calibri" pitchFamily="34" charset="0"/>
              <a:buAutoNum type="arabicPeriod"/>
            </a:pPr>
            <a:r>
              <a:rPr lang="en-US" dirty="0" smtClean="0"/>
              <a:t>Business </a:t>
            </a:r>
            <a:r>
              <a:rPr lang="en-US" dirty="0"/>
              <a:t>never operates in isolation.  They are participants in a business network. </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Business Networks will connect customers, suppliers, banks and regulators and will cross geographical boundaries.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WEALTH is generated </a:t>
            </a:r>
            <a:r>
              <a:rPr lang="en-US" dirty="0" smtClean="0"/>
              <a:t>or transferred</a:t>
            </a:r>
            <a:r>
              <a:rPr lang="en-US" baseline="0" dirty="0" smtClean="0"/>
              <a:t> </a:t>
            </a:r>
            <a:r>
              <a:rPr lang="en-US" dirty="0" smtClean="0"/>
              <a:t>as </a:t>
            </a:r>
            <a:r>
              <a:rPr lang="en-US" dirty="0"/>
              <a:t>goods and services move across this network;  this flow is referred to as a MARKET.</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Growth of wealth can be constrained if the network is heavily silo’d or inefficient.</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6349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Assets are fundamental to business networks and thus to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applications. Assets are transferred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across the business network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we also observed that assets are of two different types, fundamentally. There are tangible assets, like your house or your car, and there are intangible assets, like a piece of digital music or a financial instrument such as a bond, or a piece of intellectual property. These would be examples of intangible assets. And we also observed on the right-hand side of the screen, that cash is also an asset, which has the interesting property of anonymity. Effectively, I don’t know if I’m given a 5 dollar</a:t>
            </a:r>
            <a:r>
              <a:rPr lang="en-US" sz="1200" kern="1200" baseline="0" dirty="0" smtClean="0">
                <a:solidFill>
                  <a:schemeClr val="tx1"/>
                </a:solidFill>
                <a:effectLst/>
                <a:latin typeface="+mn-lt"/>
                <a:ea typeface="+mn-ea"/>
                <a:cs typeface="+mn-cs"/>
              </a:rPr>
              <a:t> bill</a:t>
            </a:r>
            <a:r>
              <a:rPr lang="en-US" sz="1200" kern="1200" dirty="0" smtClean="0">
                <a:solidFill>
                  <a:schemeClr val="tx1"/>
                </a:solidFill>
                <a:effectLst/>
                <a:latin typeface="+mn-lt"/>
                <a:ea typeface="+mn-ea"/>
                <a:cs typeface="+mn-cs"/>
              </a:rPr>
              <a:t>, where that 5 dollar bill came from and also where it’s going to go to after I’ve owned it.</a:t>
            </a:r>
          </a:p>
          <a:p>
            <a:pPr marL="228600" indent="-228600" eaLnBrk="1" hangingPunct="1">
              <a:spcBef>
                <a:spcPct val="0"/>
              </a:spcBef>
              <a:buFont typeface="Calibri" pitchFamily="34" charset="0"/>
              <a:buAutoNum type="arabicPeriod"/>
            </a:pPr>
            <a:endParaRPr lang="en-US" dirty="0" smtClean="0"/>
          </a:p>
          <a:p>
            <a:pPr marL="228600" indent="-228600" eaLnBrk="1" hangingPunct="1">
              <a:spcBef>
                <a:spcPct val="0"/>
              </a:spcBef>
              <a:buFont typeface="Calibri" pitchFamily="34" charset="0"/>
              <a:buAutoNum type="arabicPeriod"/>
            </a:pPr>
            <a:r>
              <a:rPr lang="en-US" dirty="0" smtClean="0"/>
              <a:t>Ownership </a:t>
            </a:r>
            <a:r>
              <a:rPr lang="en-US" dirty="0"/>
              <a:t>of assets pass across the network in return for payments, and governed by contracts. </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ASSETS can be tangible and intangible, We are most comfortable with tangible (Cars, Houses), </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INTANGIBLE assets – financial instruments most obvious, but don’t forget about intellectual assets like patents and growing digital assets (music, games, video, art).</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92567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Calibri" pitchFamily="34" charset="0"/>
              <a:buAutoNum type="arabicPeriod"/>
            </a:pPr>
            <a:r>
              <a:rPr lang="en-US" dirty="0"/>
              <a:t>Ledgers are not new – they have been used for double entry book keeping since the 1494 when Luca</a:t>
            </a:r>
            <a:r>
              <a:rPr lang="en-US" baseline="0" dirty="0"/>
              <a:t> Pacioli (the Franciscan monk) created double-entry book-keeping.</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Commercial usage of the term is for the "principal book of account" in a business house.</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THE system of record for recording asset transfer in and out of a business.</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14099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haven’t talked about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very much up to now. Let’s actually bring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into the picture.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at the very highest level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a trusted distributed ledger which has a shared set of business processes across all the members of the business</a:t>
            </a:r>
          </a:p>
          <a:p>
            <a:r>
              <a:rPr lang="en-US" sz="1200" kern="1200" dirty="0" smtClean="0">
                <a:solidFill>
                  <a:schemeClr val="tx1"/>
                </a:solidFill>
                <a:effectLst/>
                <a:latin typeface="+mn-lt"/>
                <a:ea typeface="+mn-ea"/>
                <a:cs typeface="+mn-cs"/>
              </a:rPr>
              <a:t>network. </a:t>
            </a:r>
          </a:p>
          <a:p>
            <a:pPr marL="228600" indent="-228600" eaLnBrk="1" hangingPunct="1">
              <a:spcBef>
                <a:spcPct val="0"/>
              </a:spcBef>
              <a:buFont typeface="+mj-lt"/>
              <a:buAutoNum type="arabicPeriod"/>
            </a:pPr>
            <a:endParaRPr lang="en-US" dirty="0" smtClean="0"/>
          </a:p>
          <a:p>
            <a:pPr marL="228600" indent="-228600" eaLnBrk="1" hangingPunct="1">
              <a:spcBef>
                <a:spcPct val="0"/>
              </a:spcBef>
              <a:buFont typeface="+mj-lt"/>
              <a:buAutoNum type="arabicPeriod"/>
            </a:pPr>
            <a:r>
              <a:rPr lang="en-US" dirty="0" smtClean="0"/>
              <a:t>What’s </a:t>
            </a:r>
            <a:r>
              <a:rPr lang="en-US" dirty="0"/>
              <a:t>new here is the SHARED LEDGER – up to this point each participant had their own Ledger</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This sharing is the foundation for innovative business solutions, </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This introduces an interesting set of technical challenges, including (1) participant identity and privacy &amp; (2) transaction privacy</a:t>
            </a:r>
          </a:p>
          <a:p>
            <a:pPr marL="228600" indent="-228600" eaLnBrk="1" hangingPunct="1">
              <a:spcBef>
                <a:spcPct val="0"/>
              </a:spcBef>
              <a:buFont typeface="+mj-lt"/>
              <a:buAutoNum type="arabicPeriod"/>
            </a:pPr>
            <a:endParaRPr lang="en-US" dirty="0"/>
          </a:p>
          <a:p>
            <a:pPr marL="228600" indent="-228600" eaLnBrk="1" hangingPunct="1">
              <a:spcBef>
                <a:spcPct val="0"/>
              </a:spcBef>
              <a:buFont typeface="+mj-lt"/>
              <a:buAutoNum type="arabicPeriod"/>
            </a:pPr>
            <a:r>
              <a:rPr lang="en-US" dirty="0"/>
              <a:t>Let’s look at this in some more detail.</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6003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sz="1200" kern="1200" dirty="0" smtClean="0">
                <a:solidFill>
                  <a:schemeClr val="tx1"/>
                </a:solidFill>
                <a:effectLst/>
                <a:latin typeface="+mn-lt"/>
                <a:ea typeface="+mn-ea"/>
                <a:cs typeface="+mn-cs"/>
              </a:rPr>
              <a:t>So let’s step back for a moment and look at how things operate today. Effectively, every member of the business </a:t>
            </a:r>
            <a:r>
              <a:rPr lang="en-US" sz="1200" kern="1200" dirty="0" err="1" smtClean="0">
                <a:solidFill>
                  <a:schemeClr val="tx1"/>
                </a:solidFill>
                <a:effectLst/>
                <a:latin typeface="+mn-lt"/>
                <a:ea typeface="+mn-ea"/>
                <a:cs typeface="+mn-cs"/>
              </a:rPr>
              <a:t>networkhas</a:t>
            </a:r>
            <a:r>
              <a:rPr lang="en-US" sz="1200" kern="1200" dirty="0" smtClean="0">
                <a:solidFill>
                  <a:schemeClr val="tx1"/>
                </a:solidFill>
                <a:effectLst/>
                <a:latin typeface="+mn-lt"/>
                <a:ea typeface="+mn-ea"/>
                <a:cs typeface="+mn-cs"/>
              </a:rPr>
              <a:t> their own copy of the ledger, and we’re showing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 here at different colors around the different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members of the business network. And as I mentioned previously, the ledger is updated every time an asset flows into the organization or goes out of the organization. Each member of the business network who’s affected, updates their ledger. </a:t>
            </a:r>
          </a:p>
          <a:p>
            <a:pPr marL="0" marR="0" indent="0" algn="l" defTabSz="457200" rtl="0" eaLnBrk="1" fontAlgn="auto" latinLnBrk="0" hangingPunct="1">
              <a:lnSpc>
                <a:spcPct val="100000"/>
              </a:lnSpc>
              <a:spcBef>
                <a:spcPct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system’s been around since the 13</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Century. Effectively we’ve been incrementally digitizing a system that’s basically centuries old. The good side of that is it’s pretty well tried and tested and it’s in popular usage. The downside of it is it’s inefficient, it’s expensive,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it’s vulnerable. Now what do I mean by that? Inefficient means that each of the different parties in the business network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need to run their own form of the business process to update their ledger. Effectively, they’re doing that in a duplicative way. It’s expensive, in that if you are to do things like internal and external audit, it takes an awful lot of time and effort to do that across the business network. </a:t>
            </a:r>
          </a:p>
          <a:p>
            <a:r>
              <a:rPr lang="en-US" sz="1200" kern="1200" dirty="0" smtClean="0">
                <a:solidFill>
                  <a:schemeClr val="tx1"/>
                </a:solidFill>
                <a:effectLst/>
                <a:latin typeface="+mn-lt"/>
                <a:ea typeface="+mn-ea"/>
                <a:cs typeface="+mn-cs"/>
              </a:rPr>
              <a:t>Some companies have told us that some 20, 2-0, percent of their time is actually spent in the internal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external audit function, because it’s so complicated across the business network. And it’s also vulnerable. It’s vulnerable to either flawed, </a:t>
            </a:r>
          </a:p>
          <a:p>
            <a:r>
              <a:rPr lang="en-US" sz="1200" kern="1200" dirty="0" smtClean="0">
                <a:solidFill>
                  <a:schemeClr val="tx1"/>
                </a:solidFill>
                <a:effectLst/>
                <a:latin typeface="+mn-lt"/>
                <a:ea typeface="+mn-ea"/>
                <a:cs typeface="+mn-cs"/>
              </a:rPr>
              <a:t>malicious modification of the ledger, or to cyber attack or cyber incident; or simple mistakes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actually very difficult to render, should they get into the business network. So as I say, this is before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comes along</a:t>
            </a:r>
            <a:r>
              <a:rPr lang="mr-I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ct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228600" marR="0" indent="-228600" algn="l" defTabSz="457200" rtl="0" eaLnBrk="1" fontAlgn="auto" latinLnBrk="0" hangingPunct="1">
              <a:lnSpc>
                <a:spcPct val="100000"/>
              </a:lnSpc>
              <a:spcBef>
                <a:spcPct val="0"/>
              </a:spcBef>
              <a:spcAft>
                <a:spcPts val="0"/>
              </a:spcAft>
              <a:buClrTx/>
              <a:buSzTx/>
              <a:buFont typeface="Calibri" pitchFamily="34" charset="0"/>
              <a:buAutoNum type="arabicPeriod"/>
              <a:tabLst/>
              <a:defRPr/>
            </a:pPr>
            <a:endParaRPr lang="en-US" sz="1200" kern="1200" dirty="0" smtClean="0">
              <a:solidFill>
                <a:schemeClr val="tx1"/>
              </a:solidFill>
              <a:effectLst/>
              <a:latin typeface="+mn-lt"/>
              <a:ea typeface="+mn-ea"/>
              <a:cs typeface="+mn-cs"/>
            </a:endParaRPr>
          </a:p>
          <a:p>
            <a:pPr marL="228600" marR="0" indent="-228600" algn="l" defTabSz="457200" rtl="0" eaLnBrk="1" fontAlgn="auto" latinLnBrk="0" hangingPunct="1">
              <a:lnSpc>
                <a:spcPct val="100000"/>
              </a:lnSpc>
              <a:spcBef>
                <a:spcPct val="0"/>
              </a:spcBef>
              <a:spcAft>
                <a:spcPts val="0"/>
              </a:spcAft>
              <a:buClrTx/>
              <a:buSzTx/>
              <a:buFont typeface="Calibri" pitchFamily="34" charset="0"/>
              <a:buAutoNum type="arabicPeriod"/>
              <a:tabLst/>
              <a:defRPr/>
            </a:pPr>
            <a:endParaRPr lang="en-US" dirty="0" smtClean="0"/>
          </a:p>
          <a:p>
            <a:pPr marL="228600" indent="-228600" eaLnBrk="1" hangingPunct="1">
              <a:spcBef>
                <a:spcPct val="0"/>
              </a:spcBef>
              <a:buFont typeface="Calibri" pitchFamily="34" charset="0"/>
              <a:buAutoNum type="arabicPeriod"/>
            </a:pPr>
            <a:r>
              <a:rPr lang="en-US" dirty="0" smtClean="0"/>
              <a:t>This </a:t>
            </a:r>
            <a:r>
              <a:rPr lang="en-US" dirty="0"/>
              <a:t>is the “BEFORE” picture representing the “status quo” for business networks.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Each participant keeps their own ledger(s) which are updated to represent business transactions as they occur.</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This is EXPENSIVE due to duplication of effort and intermediaries adding margin for services.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It is clearly INEFFICIENT, as the business conditions – the contract – is duplicated by every network participant</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It is also VULNERABLE because if a central system (e.g. Bank) is compromised due to an incidents this affects the whole business network.  Incidents can include fraud, cyber attack or a simple mistake. </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85675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5119302" y="961186"/>
            <a:ext cx="3817339" cy="3750237"/>
            <a:chOff x="5119302" y="961186"/>
            <a:chExt cx="3817339" cy="3750237"/>
          </a:xfrm>
        </p:grpSpPr>
        <p:pic>
          <p:nvPicPr>
            <p:cNvPr id="9" name="Picture 8"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119302" y="961186"/>
              <a:ext cx="3750725" cy="2753303"/>
            </a:xfrm>
            <a:prstGeom prst="rect">
              <a:avLst/>
            </a:prstGeom>
          </p:spPr>
        </p:pic>
        <p:pic>
          <p:nvPicPr>
            <p:cNvPr id="10" name="Picture 9" descr="BLOCKCHAIN4_MARK_BLUE.png"/>
            <p:cNvPicPr>
              <a:picLocks noChangeAspect="1"/>
            </p:cNvPicPr>
            <p:nvPr userDrawn="1"/>
          </p:nvPicPr>
          <p:blipFill rotWithShape="1">
            <a:blip r:embed="rId2">
              <a:extLst>
                <a:ext uri="{28A0092B-C50C-407E-A947-70E740481C1C}">
                  <a14:useLocalDpi xmlns:a14="http://schemas.microsoft.com/office/drawing/2010/main"/>
                </a:ext>
              </a:extLst>
            </a:blip>
            <a:srcRect t="64581" r="47622"/>
            <a:stretch/>
          </p:blipFill>
          <p:spPr>
            <a:xfrm>
              <a:off x="6117123" y="3735952"/>
              <a:ext cx="1964559" cy="975189"/>
            </a:xfrm>
            <a:prstGeom prst="rect">
              <a:avLst/>
            </a:prstGeom>
          </p:spPr>
        </p:pic>
        <p:pic>
          <p:nvPicPr>
            <p:cNvPr id="11" name="Picture 10" descr="BLOCKCHAIN4_MARK_BLUE.png"/>
            <p:cNvPicPr>
              <a:picLocks noChangeAspect="1"/>
            </p:cNvPicPr>
            <p:nvPr userDrawn="1"/>
          </p:nvPicPr>
          <p:blipFill rotWithShape="1">
            <a:blip r:embed="rId2">
              <a:extLst>
                <a:ext uri="{28A0092B-C50C-407E-A947-70E740481C1C}">
                  <a14:useLocalDpi xmlns:a14="http://schemas.microsoft.com/office/drawing/2010/main"/>
                </a:ext>
              </a:extLst>
            </a:blip>
            <a:srcRect t="64581" r="78119"/>
            <a:stretch/>
          </p:blipFill>
          <p:spPr>
            <a:xfrm>
              <a:off x="8115939" y="3736234"/>
              <a:ext cx="820702" cy="975189"/>
            </a:xfrm>
            <a:prstGeom prst="rect">
              <a:avLst/>
            </a:prstGeom>
          </p:spPr>
        </p:pic>
      </p:grpSp>
      <p:pic>
        <p:nvPicPr>
          <p:cNvPr id="15" name="Picture 14" descr="8bar_white.png"/>
          <p:cNvPicPr>
            <a:picLocks noChangeAspect="1"/>
          </p:cNvPicPr>
          <p:nvPr userDrawn="1"/>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389562" y="4790922"/>
            <a:ext cx="432460" cy="176405"/>
          </a:xfrm>
          <a:prstGeom prst="rect">
            <a:avLst/>
          </a:prstGeom>
          <a:noFill/>
        </p:spPr>
      </p:pic>
      <p:pic>
        <p:nvPicPr>
          <p:cNvPr id="3" name="Picture 2"/>
          <p:cNvPicPr>
            <a:picLocks noChangeAspect="1"/>
          </p:cNvPicPr>
          <p:nvPr userDrawn="1"/>
        </p:nvPicPr>
        <p:blipFill>
          <a:blip r:embed="rId5">
            <a:alphaModFix/>
            <a:duotone>
              <a:prstClr val="black"/>
              <a:schemeClr val="tx1">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9156" y="1685036"/>
            <a:ext cx="2014444" cy="280270"/>
          </a:xfrm>
          <a:prstGeom prst="rect">
            <a:avLst/>
          </a:prstGeom>
          <a:solidFill>
            <a:schemeClr val="bg1"/>
          </a:solidFill>
        </p:spPr>
      </p:pic>
      <p:sp>
        <p:nvSpPr>
          <p:cNvPr id="4" name="Text Placeholder 3"/>
          <p:cNvSpPr>
            <a:spLocks noGrp="1"/>
          </p:cNvSpPr>
          <p:nvPr>
            <p:ph type="body" sz="quarter" idx="10"/>
          </p:nvPr>
        </p:nvSpPr>
        <p:spPr>
          <a:xfrm>
            <a:off x="139700" y="139700"/>
            <a:ext cx="6083300" cy="495300"/>
          </a:xfrm>
        </p:spPr>
        <p:txBody>
          <a:bodyPr>
            <a:normAutofit/>
          </a:bodyPr>
          <a:lstStyle>
            <a:lvl1pPr marL="0" indent="0">
              <a:buNone/>
              <a:defRPr sz="2400" b="1">
                <a:solidFill>
                  <a:srgbClr val="0164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139700" y="654266"/>
            <a:ext cx="3048000" cy="755434"/>
          </a:xfrm>
        </p:spPr>
        <p:txBody>
          <a:bodyPr>
            <a:noAutofit/>
          </a:bodyPr>
          <a:lstStyle>
            <a:lvl1pPr marL="0" indent="0">
              <a:spcBef>
                <a:spcPts val="0"/>
              </a:spcBef>
              <a:buNone/>
              <a:defRPr sz="1400" i="1">
                <a:solidFill>
                  <a:schemeClr val="tx1">
                    <a:lumMod val="65000"/>
                    <a:lumOff val="35000"/>
                  </a:schemeClr>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Title</a:t>
            </a:r>
          </a:p>
          <a:p>
            <a:pPr lvl="0"/>
            <a:r>
              <a:rPr lang="en-US" dirty="0"/>
              <a:t>Date</a:t>
            </a:r>
          </a:p>
        </p:txBody>
      </p:sp>
      <p:sp>
        <p:nvSpPr>
          <p:cNvPr id="7"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65000"/>
                    <a:lumOff val="35000"/>
                  </a:schemeClr>
                </a:solidFill>
                <a:latin typeface="IBM Plex Sans" charset="0"/>
                <a:ea typeface="IBM Plex Sans" charset="0"/>
                <a:cs typeface="IBM Plex Sans" charset="0"/>
              </a:rPr>
              <a:t>© 2017 IBM Corporation</a:t>
            </a:r>
            <a:endParaRPr lang="en-US" sz="800" dirty="0">
              <a:solidFill>
                <a:schemeClr val="tx1">
                  <a:lumMod val="65000"/>
                  <a:lumOff val="3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981069848"/>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4800" b="1" baseline="0">
                <a:solidFill>
                  <a:schemeClr val="accent2"/>
                </a:solidFill>
              </a:defRPr>
            </a:lvl1pPr>
          </a:lstStyle>
          <a:p>
            <a:pPr lvl="0"/>
            <a:r>
              <a:rPr lang="en-US"/>
              <a:t>Click to edit Master text styles</a:t>
            </a:r>
          </a:p>
        </p:txBody>
      </p:sp>
      <p:sp>
        <p:nvSpPr>
          <p:cNvPr id="7" name="Slide Number Placeholder 4"/>
          <p:cNvSpPr txBox="1">
            <a:spLocks/>
          </p:cNvSpPr>
          <p:nvPr userDrawn="1"/>
        </p:nvSpPr>
        <p:spPr>
          <a:xfrm>
            <a:off x="6997700" y="4767263"/>
            <a:ext cx="2133600" cy="273844"/>
          </a:xfrm>
          <a:prstGeom prst="rect">
            <a:avLst/>
          </a:prstGeom>
        </p:spPr>
        <p:txBody>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8BF69C1-739F-1B47-B5E3-FA651BCAB105}" type="slidenum">
              <a:rPr lang="en-US" smtClean="0"/>
              <a:pPr algn="r"/>
              <a:t>‹#›</a:t>
            </a:fld>
            <a:endParaRPr lang="en-US" dirty="0"/>
          </a:p>
        </p:txBody>
      </p:sp>
    </p:spTree>
    <p:extLst>
      <p:ext uri="{BB962C8B-B14F-4D97-AF65-F5344CB8AC3E}">
        <p14:creationId xmlns:p14="http://schemas.microsoft.com/office/powerpoint/2010/main" val="1972455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4800" b="1" baseline="0">
                <a:solidFill>
                  <a:schemeClr val="accent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142634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5"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170889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accent2"/>
                </a:solidFill>
              </a:defRPr>
            </a:lvl1p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405200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4196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351723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561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378710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5720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08965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4"/>
          <p:cNvSpPr>
            <a:spLocks noGrp="1"/>
          </p:cNvSpPr>
          <p:nvPr>
            <p:ph type="sldNum" sz="quarter" idx="17"/>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245509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229100" cy="640080"/>
          </a:xfrm>
        </p:spPr>
        <p:txBody>
          <a:bodyPr/>
          <a:lstStyle/>
          <a:p>
            <a:r>
              <a:rPr lang="en-US" dirty="0"/>
              <a:t>Click to edit Master title style</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p:cNvSpPr>
            <a:spLocks noGrp="1"/>
          </p:cNvSpPr>
          <p:nvPr>
            <p:ph type="sldNum" sz="quarter" idx="16"/>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023671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2291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4"/>
          <p:cNvSpPr>
            <a:spLocks noGrp="1"/>
          </p:cNvSpPr>
          <p:nvPr>
            <p:ph type="sldNum" sz="quarter" idx="17"/>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930599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389562" y="4790922"/>
            <a:ext cx="432460" cy="1764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rgbClr val="0164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tx1">
                    <a:lumMod val="65000"/>
                    <a:lumOff val="35000"/>
                  </a:schemeClr>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sp>
        <p:nvSpPr>
          <p:cNvPr id="2" name="TextBox 1"/>
          <p:cNvSpPr txBox="1"/>
          <p:nvPr userDrawn="1"/>
        </p:nvSpPr>
        <p:spPr>
          <a:xfrm>
            <a:off x="139700" y="3863906"/>
            <a:ext cx="5394826"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tx1">
                    <a:lumMod val="65000"/>
                    <a:lumOff val="35000"/>
                  </a:schemeClr>
                </a:solidFill>
                <a:latin typeface="IBM Plex Sans" charset="0"/>
                <a:ea typeface="IBM Plex Sans" charset="0"/>
                <a:cs typeface="IBM Plex Sans" charset="0"/>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grpSp>
        <p:nvGrpSpPr>
          <p:cNvPr id="7" name="Group 6"/>
          <p:cNvGrpSpPr/>
          <p:nvPr userDrawn="1"/>
        </p:nvGrpSpPr>
        <p:grpSpPr>
          <a:xfrm>
            <a:off x="5119302" y="961186"/>
            <a:ext cx="3817339" cy="3750237"/>
            <a:chOff x="5119302" y="961186"/>
            <a:chExt cx="3817339" cy="3750237"/>
          </a:xfrm>
        </p:grpSpPr>
        <p:pic>
          <p:nvPicPr>
            <p:cNvPr id="9" name="Picture 8" descr="BLOCKCHAIN4_MARK_BLUE.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119302" y="961186"/>
              <a:ext cx="3750725" cy="2753303"/>
            </a:xfrm>
            <a:prstGeom prst="rect">
              <a:avLst/>
            </a:prstGeom>
          </p:spPr>
        </p:pic>
        <p:pic>
          <p:nvPicPr>
            <p:cNvPr id="10" name="Picture 9" descr="BLOCKCHAIN4_MARK_BLUE.png"/>
            <p:cNvPicPr>
              <a:picLocks noChangeAspect="1"/>
            </p:cNvPicPr>
            <p:nvPr userDrawn="1"/>
          </p:nvPicPr>
          <p:blipFill rotWithShape="1">
            <a:blip r:embed="rId4">
              <a:extLst>
                <a:ext uri="{28A0092B-C50C-407E-A947-70E740481C1C}">
                  <a14:useLocalDpi xmlns:a14="http://schemas.microsoft.com/office/drawing/2010/main"/>
                </a:ext>
              </a:extLst>
            </a:blip>
            <a:srcRect t="64581" r="47622"/>
            <a:stretch/>
          </p:blipFill>
          <p:spPr>
            <a:xfrm>
              <a:off x="6117123" y="3735952"/>
              <a:ext cx="1964559" cy="975189"/>
            </a:xfrm>
            <a:prstGeom prst="rect">
              <a:avLst/>
            </a:prstGeom>
          </p:spPr>
        </p:pic>
        <p:pic>
          <p:nvPicPr>
            <p:cNvPr id="11" name="Picture 10" descr="BLOCKCHAIN4_MARK_BLUE.png"/>
            <p:cNvPicPr>
              <a:picLocks noChangeAspect="1"/>
            </p:cNvPicPr>
            <p:nvPr userDrawn="1"/>
          </p:nvPicPr>
          <p:blipFill rotWithShape="1">
            <a:blip r:embed="rId4">
              <a:extLst>
                <a:ext uri="{28A0092B-C50C-407E-A947-70E740481C1C}">
                  <a14:useLocalDpi xmlns:a14="http://schemas.microsoft.com/office/drawing/2010/main"/>
                </a:ext>
              </a:extLst>
            </a:blip>
            <a:srcRect t="64581" r="78119"/>
            <a:stretch/>
          </p:blipFill>
          <p:spPr>
            <a:xfrm>
              <a:off x="8115939" y="3736234"/>
              <a:ext cx="820702" cy="975189"/>
            </a:xfrm>
            <a:prstGeom prst="rect">
              <a:avLst/>
            </a:prstGeom>
          </p:spPr>
        </p:pic>
      </p:grpSp>
    </p:spTree>
    <p:extLst>
      <p:ext uri="{BB962C8B-B14F-4D97-AF65-F5344CB8AC3E}">
        <p14:creationId xmlns:p14="http://schemas.microsoft.com/office/powerpoint/2010/main" val="181486607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2672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78312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IBM Plex Sans Regular" charset="0"/>
              <a:cs typeface="IBM Plex Sans Regular" charset="0"/>
            </a:endParaRPr>
          </a:p>
        </p:txBody>
      </p:sp>
      <p:sp>
        <p:nvSpPr>
          <p:cNvPr id="2" name="Title 1"/>
          <p:cNvSpPr>
            <a:spLocks noGrp="1"/>
          </p:cNvSpPr>
          <p:nvPr>
            <p:ph type="title"/>
          </p:nvPr>
        </p:nvSpPr>
        <p:spPr>
          <a:xfrm>
            <a:off x="228600" y="1033272"/>
            <a:ext cx="42291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899006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343400" cy="4402899"/>
          </a:xfrm>
        </p:spPr>
        <p:txBody>
          <a:bodyPr/>
          <a:lstStyle/>
          <a:p>
            <a:r>
              <a:rPr lang="en-US"/>
              <a:t>Click to edit Master title style</a:t>
            </a:r>
            <a:endParaRPr lang="en-US" dirty="0"/>
          </a:p>
        </p:txBody>
      </p:sp>
      <p:sp>
        <p:nvSpPr>
          <p:cNvPr id="7" name="Slide Number Placeholder 4"/>
          <p:cNvSpPr>
            <a:spLocks noGrp="1"/>
          </p:cNvSpPr>
          <p:nvPr>
            <p:ph type="sldNum" sz="quarter" idx="16"/>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402476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81500" cy="4402899"/>
          </a:xfrm>
        </p:spPr>
        <p:txBody>
          <a:body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912414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56100" cy="381000"/>
          </a:xfrm>
        </p:spPr>
        <p:txBody>
          <a:body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055163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0"/>
            <a:ext cx="4114800" cy="300037"/>
          </a:xfrm>
        </p:spPr>
        <p:txBody>
          <a:bodyPr/>
          <a:lstStyle>
            <a:lvl1pPr>
              <a:defRPr sz="1600" b="1">
                <a:solidFill>
                  <a:schemeClr val="accent2"/>
                </a:solidFill>
              </a:defRPr>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1" name="Slide Number Placeholder 4"/>
          <p:cNvSpPr>
            <a:spLocks noGrp="1"/>
          </p:cNvSpPr>
          <p:nvPr>
            <p:ph type="sldNum" sz="quarter" idx="18"/>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651552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bg2"/>
                </a:solidFill>
                <a:latin typeface="IBM Plex Sans" charset="0"/>
                <a:ea typeface="IBM Plex Sans" charset="0"/>
                <a:cs typeface="IBM Plex Sans" charset="0"/>
              </a:rPr>
              <a:t>© 2017 IBM Corporation</a:t>
            </a:r>
            <a:endParaRPr lang="en-US" sz="800" dirty="0">
              <a:solidFill>
                <a:schemeClr val="bg2"/>
              </a:solidFill>
              <a:latin typeface="IBM Plex Sans" charset="0"/>
              <a:ea typeface="IBM Plex Sans" charset="0"/>
              <a:cs typeface="IBM Plex Sans" charset="0"/>
            </a:endParaRPr>
          </a:p>
        </p:txBody>
      </p:sp>
      <p:sp>
        <p:nvSpPr>
          <p:cNvPr id="13" name="Slide Number Placeholder 4"/>
          <p:cNvSpPr>
            <a:spLocks noGrp="1"/>
          </p:cNvSpPr>
          <p:nvPr>
            <p:ph type="sldNum" sz="quarter" idx="19"/>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954628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
        <p:nvSpPr>
          <p:cNvPr id="9"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bg2"/>
                </a:solidFill>
                <a:latin typeface="IBM Plex Sans" charset="0"/>
                <a:ea typeface="IBM Plex Sans" charset="0"/>
                <a:cs typeface="IBM Plex Sans" charset="0"/>
              </a:rPr>
              <a:t>© 2017 IBM Corporation</a:t>
            </a:r>
            <a:endParaRPr lang="en-US" sz="800" dirty="0">
              <a:solidFill>
                <a:schemeClr val="bg2"/>
              </a:solidFill>
              <a:latin typeface="IBM Plex Sans" charset="0"/>
              <a:ea typeface="IBM Plex Sans" charset="0"/>
              <a:cs typeface="IBM Plex Sans" charset="0"/>
            </a:endParaRPr>
          </a:p>
        </p:txBody>
      </p:sp>
      <p:sp>
        <p:nvSpPr>
          <p:cNvPr id="11" name="Slide Number Placeholder 4"/>
          <p:cNvSpPr>
            <a:spLocks noGrp="1"/>
          </p:cNvSpPr>
          <p:nvPr>
            <p:ph type="sldNum" sz="quarter" idx="19"/>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0568824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494059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6" name="Slide Number Placeholder 4"/>
          <p:cNvSpPr txBox="1">
            <a:spLocks/>
          </p:cNvSpPr>
          <p:nvPr userDrawn="1"/>
        </p:nvSpPr>
        <p:spPr>
          <a:xfrm>
            <a:off x="6997700" y="4767263"/>
            <a:ext cx="2133600" cy="273844"/>
          </a:xfrm>
          <a:prstGeom prst="rect">
            <a:avLst/>
          </a:prstGeom>
        </p:spPr>
        <p:txBody>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8BF69C1-739F-1B47-B5E3-FA651BCAB105}" type="slidenum">
              <a:rPr lang="en-US" smtClean="0"/>
              <a:pPr algn="r"/>
              <a:t>‹#›</a:t>
            </a:fld>
            <a:endParaRPr lang="en-US" dirty="0"/>
          </a:p>
        </p:txBody>
      </p:sp>
    </p:spTree>
    <p:extLst>
      <p:ext uri="{BB962C8B-B14F-4D97-AF65-F5344CB8AC3E}">
        <p14:creationId xmlns:p14="http://schemas.microsoft.com/office/powerpoint/2010/main" val="167863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alpha val="30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Table Of Contents (IBM </a:t>
            </a:r>
            <a:r>
              <a:rPr lang="en-US" dirty="0" err="1"/>
              <a:t>Plex</a:t>
            </a:r>
            <a:r>
              <a:rPr lang="en-US" dirty="0"/>
              <a:t> Sans 24)</a:t>
            </a:r>
          </a:p>
        </p:txBody>
      </p:sp>
      <p:sp>
        <p:nvSpPr>
          <p:cNvPr id="3" name="Text Placeholder 2"/>
          <p:cNvSpPr>
            <a:spLocks noGrp="1"/>
          </p:cNvSpPr>
          <p:nvPr>
            <p:ph type="body" sz="quarter" idx="14" hasCustomPrompt="1"/>
          </p:nvPr>
        </p:nvSpPr>
        <p:spPr>
          <a:xfrm>
            <a:off x="125413" y="798513"/>
            <a:ext cx="3984625" cy="3509962"/>
          </a:xfrm>
        </p:spPr>
        <p:txBody>
          <a:bodyPr>
            <a:normAutofit/>
          </a:bodyPr>
          <a:lstStyle>
            <a:lvl1pPr marL="0" indent="0">
              <a:buNone/>
              <a:defRPr sz="1400" baseline="0"/>
            </a:lvl1pPr>
            <a:lvl2pPr>
              <a:defRPr sz="1400"/>
            </a:lvl2pPr>
            <a:lvl3pPr>
              <a:defRPr sz="1400"/>
            </a:lvl3pPr>
            <a:lvl4pPr>
              <a:defRPr sz="1400"/>
            </a:lvl4pPr>
            <a:lvl5pPr>
              <a:defRPr sz="1400"/>
            </a:lvl5pPr>
          </a:lstStyle>
          <a:p>
            <a:pPr lvl="0"/>
            <a:r>
              <a:rPr lang="en-US" dirty="0"/>
              <a:t>Part One			</a:t>
            </a:r>
            <a:r>
              <a:rPr lang="en-US"/>
              <a:t>		00</a:t>
            </a:r>
            <a:endParaRPr lang="en-US" dirty="0"/>
          </a:p>
          <a:p>
            <a:pPr lvl="0"/>
            <a:r>
              <a:rPr lang="en-US" dirty="0"/>
              <a:t>Part Two					00</a:t>
            </a:r>
          </a:p>
          <a:p>
            <a:pPr lvl="0"/>
            <a:r>
              <a:rPr lang="en-US" dirty="0"/>
              <a:t>Part Three					00</a:t>
            </a:r>
          </a:p>
        </p:txBody>
      </p:sp>
      <p:sp>
        <p:nvSpPr>
          <p:cNvPr id="10"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pic>
        <p:nvPicPr>
          <p:cNvPr id="11" name="Picture 10" descr="BLOCKCHAIN4_MARK_BLUE.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Tree>
    <p:extLst>
      <p:ext uri="{BB962C8B-B14F-4D97-AF65-F5344CB8AC3E}">
        <p14:creationId xmlns:p14="http://schemas.microsoft.com/office/powerpoint/2010/main" val="11464704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8"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703151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557713"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599" y="1097280"/>
            <a:ext cx="5186363"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6882895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text (1/4), content (3/4)">
    <p:bg>
      <p:bgPr>
        <a:solidFill>
          <a:schemeClr val="bg2"/>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10" name="Text Placeholder 7"/>
          <p:cNvSpPr>
            <a:spLocks noGrp="1"/>
          </p:cNvSpPr>
          <p:nvPr>
            <p:ph type="body" sz="quarter" idx="14"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3"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14"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942292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371975"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2254173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434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693165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271963"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3364589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4"/>
            <a:ext cx="1828800" cy="4408995"/>
          </a:xfrm>
        </p:spPr>
        <p:txBody>
          <a:bodyPr/>
          <a:lstStyle>
            <a:lvl1pPr>
              <a:defRPr sz="1600" b="1">
                <a:solidFill>
                  <a:schemeClr val="accent2"/>
                </a:solidFill>
              </a:defRPr>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675515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465921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2126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329113"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49471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alpha val="30000"/>
          </a:schemeClr>
        </a:solidFill>
        <a:effectLst/>
      </p:bgPr>
    </p:bg>
    <p:spTree>
      <p:nvGrpSpPr>
        <p:cNvPr id="1" name=""/>
        <p:cNvGrpSpPr/>
        <p:nvPr/>
      </p:nvGrpSpPr>
      <p:grpSpPr>
        <a:xfrm>
          <a:off x="0" y="0"/>
          <a:ext cx="0" cy="0"/>
          <a:chOff x="0" y="0"/>
          <a:chExt cx="0" cy="0"/>
        </a:xfrm>
      </p:grpSpPr>
      <p:pic>
        <p:nvPicPr>
          <p:cNvPr id="9" name="Picture 8"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4"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pPr/>
              <a:t>‹#›</a:t>
            </a:fld>
            <a:endParaRPr lang="en-US" dirty="0"/>
          </a:p>
        </p:txBody>
      </p:sp>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25413" y="812800"/>
            <a:ext cx="7138987" cy="938213"/>
          </a:xfrm>
        </p:spPr>
        <p:txBody>
          <a:bodyPr>
            <a:noAutofit/>
          </a:bodyPr>
          <a:lstStyle>
            <a:lvl1pPr marL="165100" indent="-165100">
              <a:tabLst/>
              <a:defRPr sz="1400" baseline="0"/>
            </a:lvl1pPr>
            <a:lvl2pPr>
              <a:defRPr sz="1400"/>
            </a:lvl2pPr>
            <a:lvl3pPr>
              <a:defRPr sz="1400"/>
            </a:lvl3pPr>
            <a:lvl4pPr>
              <a:defRPr sz="1400"/>
            </a:lvl4pPr>
            <a:lvl5pPr>
              <a:defRPr sz="1400"/>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Tree>
    <p:extLst>
      <p:ext uri="{BB962C8B-B14F-4D97-AF65-F5344CB8AC3E}">
        <p14:creationId xmlns:p14="http://schemas.microsoft.com/office/powerpoint/2010/main" val="4155946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147303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9562" y="4790922"/>
            <a:ext cx="432460" cy="176405"/>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156" y="1685036"/>
            <a:ext cx="2014444" cy="280270"/>
          </a:xfrm>
          <a:prstGeom prst="rect">
            <a:avLst/>
          </a:prstGeom>
        </p:spPr>
      </p:pic>
      <p:sp>
        <p:nvSpPr>
          <p:cNvPr id="4" name="Text Placeholder 3"/>
          <p:cNvSpPr>
            <a:spLocks noGrp="1"/>
          </p:cNvSpPr>
          <p:nvPr>
            <p:ph type="body" sz="quarter" idx="10"/>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a:t>
            </a:r>
            <a:r>
              <a:rPr lang="en-US"/>
              <a:t>text styles</a:t>
            </a:r>
            <a:endParaRPr lang="en-US" dirty="0"/>
          </a:p>
        </p:txBody>
      </p:sp>
      <p:sp>
        <p:nvSpPr>
          <p:cNvPr id="8" name="Text Placeholder 7"/>
          <p:cNvSpPr>
            <a:spLocks noGrp="1"/>
          </p:cNvSpPr>
          <p:nvPr>
            <p:ph type="body" sz="quarter" idx="11" hasCustomPrompt="1"/>
          </p:nvPr>
        </p:nvSpPr>
        <p:spPr>
          <a:xfrm>
            <a:off x="139700" y="654266"/>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Title</a:t>
            </a:r>
          </a:p>
          <a:p>
            <a:pPr lvl="0"/>
            <a:r>
              <a:rPr lang="en-US" dirty="0"/>
              <a:t>Date</a:t>
            </a:r>
          </a:p>
        </p:txBody>
      </p:sp>
      <p:pic>
        <p:nvPicPr>
          <p:cNvPr id="2" name="Picture 1" descr="BLOCKCHAIN_PP_MARK_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05976" y="-89450"/>
            <a:ext cx="8226906" cy="4790922"/>
          </a:xfrm>
          <a:prstGeom prst="rect">
            <a:avLst/>
          </a:prstGeom>
        </p:spPr>
      </p:pic>
    </p:spTree>
    <p:extLst>
      <p:ext uri="{BB962C8B-B14F-4D97-AF65-F5344CB8AC3E}">
        <p14:creationId xmlns:p14="http://schemas.microsoft.com/office/powerpoint/2010/main" val="204193225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000FF"/>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FFFFFF"/>
                </a:solidFill>
                <a:latin typeface="IBM Plex Sans" charset="0"/>
                <a:ea typeface="IBM Plex Sans" charset="0"/>
                <a:cs typeface="IBM Plex Sans" charset="0"/>
              </a:rPr>
              <a:t>IBM Blockchain / DOC ID / Month XX, 2017 / © 2017 IBM Corporation</a:t>
            </a:r>
            <a:endParaRPr lang="en-US" sz="800" dirty="0">
              <a:solidFill>
                <a:srgbClr val="FFFFFF"/>
              </a:solidFill>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6997700" y="4767263"/>
            <a:ext cx="2133600" cy="273844"/>
          </a:xfrm>
        </p:spPr>
        <p:txBody>
          <a:bodyPr/>
          <a:lstStyle>
            <a:lvl1pPr>
              <a:defRPr sz="800">
                <a:solidFill>
                  <a:srgbClr val="FFFFFF"/>
                </a:solidFill>
              </a:defRPr>
            </a:lvl1pPr>
          </a:lstStyle>
          <a:p>
            <a:fld id="{08BF69C1-739F-1B47-B5E3-FA651BCAB105}" type="slidenum">
              <a:rPr lang="en-US" smtClean="0"/>
              <a:pPr/>
              <a:t>‹#›</a:t>
            </a:fld>
            <a:endParaRPr lang="en-US" dirty="0"/>
          </a:p>
        </p:txBody>
      </p:sp>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Table Of Contents (IBM </a:t>
            </a:r>
            <a:r>
              <a:rPr lang="en-US" dirty="0" err="1"/>
              <a:t>Plex</a:t>
            </a:r>
            <a:r>
              <a:rPr lang="en-US" dirty="0"/>
              <a:t> Sans 24)</a:t>
            </a:r>
          </a:p>
        </p:txBody>
      </p:sp>
      <p:sp>
        <p:nvSpPr>
          <p:cNvPr id="3" name="Text Placeholder 2"/>
          <p:cNvSpPr>
            <a:spLocks noGrp="1"/>
          </p:cNvSpPr>
          <p:nvPr>
            <p:ph type="body" sz="quarter" idx="14" hasCustomPrompt="1"/>
          </p:nvPr>
        </p:nvSpPr>
        <p:spPr>
          <a:xfrm>
            <a:off x="125413" y="798513"/>
            <a:ext cx="3984625" cy="3509962"/>
          </a:xfrm>
        </p:spPr>
        <p:txBody>
          <a:bodyPr>
            <a:normAutofit/>
          </a:bodyPr>
          <a:lstStyle>
            <a:lvl1pPr marL="0" indent="0">
              <a:buNone/>
              <a:defRPr sz="1400" baseline="0">
                <a:solidFill>
                  <a:schemeClr val="bg1"/>
                </a:solidFill>
              </a:defRPr>
            </a:lvl1pPr>
            <a:lvl2pPr>
              <a:defRPr sz="1400"/>
            </a:lvl2pPr>
            <a:lvl3pPr>
              <a:defRPr sz="1400"/>
            </a:lvl3pPr>
            <a:lvl4pPr>
              <a:defRPr sz="1400"/>
            </a:lvl4pPr>
            <a:lvl5pPr>
              <a:defRPr sz="1400"/>
            </a:lvl5pPr>
          </a:lstStyle>
          <a:p>
            <a:pPr lvl="0"/>
            <a:r>
              <a:rPr lang="en-US" dirty="0"/>
              <a:t>Part One					00</a:t>
            </a:r>
          </a:p>
          <a:p>
            <a:pPr lvl="0"/>
            <a:r>
              <a:rPr lang="en-US" dirty="0"/>
              <a:t>Part Two					00</a:t>
            </a:r>
          </a:p>
          <a:p>
            <a:pPr lvl="0"/>
            <a:r>
              <a:rPr lang="en-US" dirty="0"/>
              <a:t>Part Three					00</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pic>
        <p:nvPicPr>
          <p:cNvPr id="6" name="Picture 5" descr="Untitled-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72592" y="3819126"/>
            <a:ext cx="1766184" cy="1324373"/>
          </a:xfrm>
          <a:prstGeom prst="rect">
            <a:avLst/>
          </a:prstGeom>
        </p:spPr>
      </p:pic>
    </p:spTree>
    <p:extLst>
      <p:ext uri="{BB962C8B-B14F-4D97-AF65-F5344CB8AC3E}">
        <p14:creationId xmlns:p14="http://schemas.microsoft.com/office/powerpoint/2010/main" val="20750583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00FF"/>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FFFFFF"/>
                </a:solidFill>
                <a:latin typeface="IBM Plex Sans" charset="0"/>
                <a:ea typeface="IBM Plex Sans" charset="0"/>
                <a:cs typeface="IBM Plex Sans" charset="0"/>
              </a:rPr>
              <a:t>© 2017 IBM Corporation</a:t>
            </a:r>
            <a:endParaRPr lang="en-US" sz="800" dirty="0">
              <a:solidFill>
                <a:srgbClr val="FFFFFF"/>
              </a:solidFill>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6997700" y="4767263"/>
            <a:ext cx="2133600" cy="273844"/>
          </a:xfrm>
        </p:spPr>
        <p:txBody>
          <a:bodyPr/>
          <a:lstStyle>
            <a:lvl1pPr>
              <a:defRPr sz="800">
                <a:solidFill>
                  <a:srgbClr val="FFFFFF"/>
                </a:solidFill>
              </a:defRPr>
            </a:lvl1pPr>
          </a:lstStyle>
          <a:p>
            <a:fld id="{08BF69C1-739F-1B47-B5E3-FA651BCAB105}" type="slidenum">
              <a:rPr lang="en-US" smtClean="0"/>
              <a:pPr/>
              <a:t>‹#›</a:t>
            </a:fld>
            <a:endParaRPr lang="en-US" dirty="0"/>
          </a:p>
        </p:txBody>
      </p:sp>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25413" y="812800"/>
            <a:ext cx="7138987" cy="938213"/>
          </a:xfrm>
        </p:spPr>
        <p:txBody>
          <a:bodyPr>
            <a:noAutofit/>
          </a:bodyPr>
          <a:lstStyle>
            <a:lvl1pPr marL="165100" indent="-165100">
              <a:tabLst/>
              <a:defRPr sz="1400" baseline="0">
                <a:solidFill>
                  <a:srgbClr val="FFFFFF"/>
                </a:solidFill>
              </a:defRPr>
            </a:lvl1pPr>
            <a:lvl2pPr>
              <a:defRPr sz="1400"/>
            </a:lvl2pPr>
            <a:lvl3pPr>
              <a:defRPr sz="1400"/>
            </a:lvl3pPr>
            <a:lvl4pPr>
              <a:defRPr sz="1400"/>
            </a:lvl4pPr>
            <a:lvl5pPr>
              <a:defRPr sz="1400"/>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pic>
        <p:nvPicPr>
          <p:cNvPr id="13" name="Picture 12" descr="Untitled-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72592" y="3819126"/>
            <a:ext cx="1766184" cy="1324373"/>
          </a:xfrm>
          <a:prstGeom prst="rect">
            <a:avLst/>
          </a:prstGeom>
        </p:spPr>
      </p:pic>
    </p:spTree>
    <p:extLst>
      <p:ext uri="{BB962C8B-B14F-4D97-AF65-F5344CB8AC3E}">
        <p14:creationId xmlns:p14="http://schemas.microsoft.com/office/powerpoint/2010/main" val="16289649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00FF"/>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FFFFFF"/>
                </a:solidFill>
                <a:latin typeface="IBM Plex Sans" charset="0"/>
                <a:ea typeface="IBM Plex Sans" charset="0"/>
                <a:cs typeface="IBM Plex Sans" charset="0"/>
              </a:rPr>
              <a:t> © 2017 IBM Corporation</a:t>
            </a:r>
            <a:endParaRPr lang="en-US" sz="800" dirty="0">
              <a:solidFill>
                <a:srgbClr val="FFFFFF"/>
              </a:solidFill>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6997700" y="4767263"/>
            <a:ext cx="2133600" cy="273844"/>
          </a:xfrm>
        </p:spPr>
        <p:txBody>
          <a:bodyPr/>
          <a:lstStyle>
            <a:lvl1pPr>
              <a:defRPr sz="800">
                <a:solidFill>
                  <a:schemeClr val="bg1"/>
                </a:solidFill>
              </a:defRPr>
            </a:lvl1pPr>
          </a:lstStyle>
          <a:p>
            <a:fld id="{08BF69C1-739F-1B47-B5E3-FA651BCAB105}" type="slidenum">
              <a:rPr lang="en-US" smtClean="0">
                <a:solidFill>
                  <a:prstClr val="white"/>
                </a:solidFill>
              </a:rPr>
              <a:pPr/>
              <a:t>‹#›</a:t>
            </a:fld>
            <a:endParaRPr lang="en-US" dirty="0">
              <a:solidFill>
                <a:prstClr val="white"/>
              </a:solidFill>
            </a:endParaRPr>
          </a:p>
        </p:txBody>
      </p:sp>
      <p:sp>
        <p:nvSpPr>
          <p:cNvPr id="10"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 Goes Here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pic>
        <p:nvPicPr>
          <p:cNvPr id="12" name="Picture 11" descr="Untitled-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72592" y="3819126"/>
            <a:ext cx="1766184" cy="1324373"/>
          </a:xfrm>
          <a:prstGeom prst="rect">
            <a:avLst/>
          </a:prstGeom>
        </p:spPr>
      </p:pic>
    </p:spTree>
    <p:extLst>
      <p:ext uri="{BB962C8B-B14F-4D97-AF65-F5344CB8AC3E}">
        <p14:creationId xmlns:p14="http://schemas.microsoft.com/office/powerpoint/2010/main" val="9341664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ibm sign-off">
    <p:bg>
      <p:bgPr>
        <a:solidFill>
          <a:srgbClr val="0000FF"/>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6997700" y="4767263"/>
            <a:ext cx="2133600" cy="273844"/>
          </a:xfrm>
        </p:spPr>
        <p:txBody>
          <a:bodyPr/>
          <a:lstStyle>
            <a:lvl1pPr>
              <a:defRPr sz="800">
                <a:solidFill>
                  <a:srgbClr val="FFFFFF"/>
                </a:solidFill>
              </a:defRPr>
            </a:lvl1pPr>
          </a:lstStyle>
          <a:p>
            <a:fld id="{08BF69C1-739F-1B47-B5E3-FA651BCAB105}" type="slidenum">
              <a:rPr lang="en-US" smtClean="0"/>
              <a:pPr/>
              <a:t>‹#›</a:t>
            </a:fld>
            <a:endParaRPr lang="en-US" dirty="0"/>
          </a:p>
        </p:txBody>
      </p:sp>
      <p:pic>
        <p:nvPicPr>
          <p:cNvPr id="2" name="Picture 1" descr="8bar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5954" y="2195627"/>
            <a:ext cx="1289732" cy="526097"/>
          </a:xfrm>
          <a:prstGeom prst="rect">
            <a:avLst/>
          </a:prstGeom>
        </p:spPr>
      </p:pic>
    </p:spTree>
    <p:extLst>
      <p:ext uri="{BB962C8B-B14F-4D97-AF65-F5344CB8AC3E}">
        <p14:creationId xmlns:p14="http://schemas.microsoft.com/office/powerpoint/2010/main" val="2539805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8"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prstClr val="black">
                    <a:lumMod val="50000"/>
                    <a:lumOff val="50000"/>
                  </a:prstClr>
                </a:solidFill>
                <a:latin typeface="IBM Plex Sans" charset="0"/>
                <a:ea typeface="IBM Plex Sans" charset="0"/>
                <a:cs typeface="IBM Plex Sans" charset="0"/>
              </a:rPr>
              <a:t>© 2017 IBM Corporation</a:t>
            </a:r>
            <a:endParaRPr lang="en-US" sz="800" dirty="0">
              <a:solidFill>
                <a:prstClr val="black">
                  <a:lumMod val="50000"/>
                  <a:lumOff val="50000"/>
                </a:prstClr>
              </a:solidFill>
              <a:latin typeface="IBM Plex Sans" charset="0"/>
              <a:ea typeface="IBM Plex Sans" charset="0"/>
              <a:cs typeface="IBM Plex Sans" charset="0"/>
            </a:endParaRPr>
          </a:p>
        </p:txBody>
      </p:sp>
      <p:sp>
        <p:nvSpPr>
          <p:cNvPr id="9" name="Slide Number Placeholder 4"/>
          <p:cNvSpPr>
            <a:spLocks noGrp="1"/>
          </p:cNvSpPr>
          <p:nvPr>
            <p:ph type="sldNum" sz="quarter" idx="15"/>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7352734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accent2"/>
                </a:solidFill>
              </a:defRPr>
            </a:lvl1p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420998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prstClr val="black">
                    <a:lumMod val="50000"/>
                    <a:lumOff val="50000"/>
                  </a:prstClr>
                </a:solidFill>
                <a:latin typeface="IBM Plex Sans" charset="0"/>
                <a:ea typeface="IBM Plex Sans" charset="0"/>
                <a:cs typeface="IBM Plex Sans" charset="0"/>
              </a:rPr>
              <a:t>© 2017 IBM Corporation</a:t>
            </a:r>
            <a:endParaRPr lang="en-US" sz="800" dirty="0">
              <a:solidFill>
                <a:prstClr val="black">
                  <a:lumMod val="50000"/>
                  <a:lumOff val="50000"/>
                </a:prstClr>
              </a:solidFill>
              <a:latin typeface="IBM Plex Sans" charset="0"/>
              <a:ea typeface="IBM Plex Sans" charset="0"/>
              <a:cs typeface="IBM Plex Sans" charset="0"/>
            </a:endParaRPr>
          </a:p>
        </p:txBody>
      </p:sp>
      <p:sp>
        <p:nvSpPr>
          <p:cNvPr id="6" name="Slide Number Placeholder 4"/>
          <p:cNvSpPr txBox="1">
            <a:spLocks/>
          </p:cNvSpPr>
          <p:nvPr userDrawn="1"/>
        </p:nvSpPr>
        <p:spPr>
          <a:xfrm>
            <a:off x="6997700" y="4767263"/>
            <a:ext cx="2133600" cy="273844"/>
          </a:xfrm>
          <a:prstGeom prst="rect">
            <a:avLst/>
          </a:prstGeom>
        </p:spPr>
        <p:txBody>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8BF69C1-739F-1B47-B5E3-FA651BCAB105}" type="slidenum">
              <a:rPr lang="en-US" smtClean="0">
                <a:solidFill>
                  <a:prstClr val="white">
                    <a:lumMod val="50000"/>
                  </a:prstClr>
                </a:solidFill>
              </a:rPr>
              <a:pPr algn="r"/>
              <a:t>‹#›</a:t>
            </a:fld>
            <a:endParaRPr lang="en-US" dirty="0">
              <a:solidFill>
                <a:prstClr val="white">
                  <a:lumMod val="50000"/>
                </a:prstClr>
              </a:solidFill>
            </a:endParaRPr>
          </a:p>
        </p:txBody>
      </p:sp>
    </p:spTree>
    <p:extLst>
      <p:ext uri="{BB962C8B-B14F-4D97-AF65-F5344CB8AC3E}">
        <p14:creationId xmlns:p14="http://schemas.microsoft.com/office/powerpoint/2010/main" val="1517076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256266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text (two columns)">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4736432" y="804714"/>
            <a:ext cx="4114800" cy="286892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164432" y="804714"/>
            <a:ext cx="4114800" cy="286892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9"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3"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4" name="Slide Number Placeholder 4"/>
          <p:cNvSpPr>
            <a:spLocks noGrp="1"/>
          </p:cNvSpPr>
          <p:nvPr>
            <p:ph type="sldNum" sz="quarter" idx="15"/>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013849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4800" b="1" baseline="0">
                <a:solidFill>
                  <a:schemeClr val="accent2"/>
                </a:solidFill>
              </a:defRPr>
            </a:lvl1pPr>
          </a:lstStyle>
          <a:p>
            <a:pPr lvl="0"/>
            <a:r>
              <a:rPr lang="en-US"/>
              <a:t>Click to edit Master text styles</a:t>
            </a:r>
          </a:p>
        </p:txBody>
      </p:sp>
      <p:sp>
        <p:nvSpPr>
          <p:cNvPr id="7" name="Slide Number Placeholder 4"/>
          <p:cNvSpPr txBox="1">
            <a:spLocks/>
          </p:cNvSpPr>
          <p:nvPr userDrawn="1"/>
        </p:nvSpPr>
        <p:spPr>
          <a:xfrm>
            <a:off x="6997700" y="4767263"/>
            <a:ext cx="2133600" cy="273844"/>
          </a:xfrm>
          <a:prstGeom prst="rect">
            <a:avLst/>
          </a:prstGeom>
        </p:spPr>
        <p:txBody>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8BF69C1-739F-1B47-B5E3-FA651BCAB105}" type="slidenum">
              <a:rPr lang="en-US" smtClean="0">
                <a:solidFill>
                  <a:prstClr val="white">
                    <a:lumMod val="50000"/>
                  </a:prstClr>
                </a:solidFill>
              </a:rPr>
              <a:pPr algn="r"/>
              <a:t>‹#›</a:t>
            </a:fld>
            <a:endParaRPr lang="en-US" dirty="0">
              <a:solidFill>
                <a:prstClr val="white">
                  <a:lumMod val="50000"/>
                </a:prstClr>
              </a:solidFill>
            </a:endParaRPr>
          </a:p>
        </p:txBody>
      </p:sp>
    </p:spTree>
    <p:extLst>
      <p:ext uri="{BB962C8B-B14F-4D97-AF65-F5344CB8AC3E}">
        <p14:creationId xmlns:p14="http://schemas.microsoft.com/office/powerpoint/2010/main" val="3487854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229100" cy="640080"/>
          </a:xfrm>
        </p:spPr>
        <p:txBody>
          <a:bodyPr/>
          <a:lstStyle/>
          <a:p>
            <a:r>
              <a:rPr lang="en-US" dirty="0"/>
              <a:t>Click to edit Master title style</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p:cNvSpPr>
            <a:spLocks noGrp="1"/>
          </p:cNvSpPr>
          <p:nvPr>
            <p:ph type="sldNum" sz="quarter" idx="16"/>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484648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2291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4"/>
          <p:cNvSpPr>
            <a:spLocks noGrp="1"/>
          </p:cNvSpPr>
          <p:nvPr>
            <p:ph type="sldNum" sz="quarter" idx="17"/>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988132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fact, number, half-image (bleeds)">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4800" b="1" baseline="0">
                <a:solidFill>
                  <a:schemeClr val="accent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6708813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4"/>
          <p:cNvSpPr>
            <a:spLocks noGrp="1"/>
          </p:cNvSpPr>
          <p:nvPr>
            <p:ph type="sldNum" sz="quarter" idx="17"/>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2788106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2672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3849840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IBM Plex Sans Regular" charset="0"/>
              <a:cs typeface="IBM Plex Sans Regular" charset="0"/>
            </a:endParaRPr>
          </a:p>
        </p:txBody>
      </p:sp>
      <p:sp>
        <p:nvSpPr>
          <p:cNvPr id="2" name="Title 1"/>
          <p:cNvSpPr>
            <a:spLocks noGrp="1"/>
          </p:cNvSpPr>
          <p:nvPr>
            <p:ph type="title"/>
          </p:nvPr>
        </p:nvSpPr>
        <p:spPr>
          <a:xfrm>
            <a:off x="228600" y="1033272"/>
            <a:ext cx="42291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solidFill>
                  <a:srgbClr val="EEECE1"/>
                </a:solidFill>
              </a:rPr>
              <a:pPr/>
              <a:t>‹#›</a:t>
            </a:fld>
            <a:endParaRPr lang="en-US" dirty="0">
              <a:solidFill>
                <a:srgbClr val="EEECE1"/>
              </a:solidFill>
            </a:endParaRPr>
          </a:p>
        </p:txBody>
      </p:sp>
    </p:spTree>
    <p:extLst>
      <p:ext uri="{BB962C8B-B14F-4D97-AF65-F5344CB8AC3E}">
        <p14:creationId xmlns:p14="http://schemas.microsoft.com/office/powerpoint/2010/main" val="7841755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0"/>
            <a:ext cx="4114800" cy="300037"/>
          </a:xfrm>
        </p:spPr>
        <p:txBody>
          <a:bodyPr/>
          <a:lstStyle>
            <a:lvl1pPr>
              <a:defRPr sz="1600" b="1">
                <a:solidFill>
                  <a:schemeClr val="accent2"/>
                </a:solidFill>
              </a:defRPr>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1" name="Slide Number Placeholder 4"/>
          <p:cNvSpPr>
            <a:spLocks noGrp="1"/>
          </p:cNvSpPr>
          <p:nvPr>
            <p:ph type="sldNum" sz="quarter" idx="18"/>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solidFill>
                  <a:srgbClr val="EEECE1"/>
                </a:solidFill>
              </a:rPr>
              <a:pPr/>
              <a:t>‹#›</a:t>
            </a:fld>
            <a:endParaRPr lang="en-US" dirty="0">
              <a:solidFill>
                <a:srgbClr val="EEECE1"/>
              </a:solidFill>
            </a:endParaRPr>
          </a:p>
        </p:txBody>
      </p:sp>
    </p:spTree>
    <p:extLst>
      <p:ext uri="{BB962C8B-B14F-4D97-AF65-F5344CB8AC3E}">
        <p14:creationId xmlns:p14="http://schemas.microsoft.com/office/powerpoint/2010/main" val="11708658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4"/>
            <a:ext cx="3327400" cy="4408995"/>
          </a:xfrm>
        </p:spPr>
        <p:txBody>
          <a:bodyPr/>
          <a:lstStyle>
            <a:lvl1pPr marL="0" indent="0">
              <a:buNone/>
              <a:defRPr sz="1600" b="1">
                <a:solidFill>
                  <a:srgbClr val="0164FF"/>
                </a:solidFill>
              </a:defRPr>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
        <p:nvSpPr>
          <p:cNvPr id="8"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prstClr val="black">
                    <a:lumMod val="50000"/>
                    <a:lumOff val="50000"/>
                  </a:prstClr>
                </a:solidFill>
                <a:latin typeface="IBM Plex Sans" charset="0"/>
                <a:ea typeface="IBM Plex Sans" charset="0"/>
                <a:cs typeface="IBM Plex Sans" charset="0"/>
              </a:rPr>
              <a:t>© 2017 IBM Corporation</a:t>
            </a:r>
            <a:endParaRPr lang="en-US" sz="800" dirty="0">
              <a:solidFill>
                <a:prstClr val="black">
                  <a:lumMod val="50000"/>
                  <a:lumOff val="50000"/>
                </a:prstClr>
              </a:solidFill>
              <a:latin typeface="IBM Plex Sans" charset="0"/>
              <a:ea typeface="IBM Plex Sans" charset="0"/>
              <a:cs typeface="IBM Plex Sans" charset="0"/>
            </a:endParaRPr>
          </a:p>
        </p:txBody>
      </p:sp>
      <p:sp>
        <p:nvSpPr>
          <p:cNvPr id="9" name="Slide Number Placeholder 4"/>
          <p:cNvSpPr>
            <a:spLocks noGrp="1"/>
          </p:cNvSpPr>
          <p:nvPr>
            <p:ph type="sldNum" sz="quarter" idx="15"/>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326408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557713"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599" y="1097280"/>
            <a:ext cx="5186363"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41189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alpha val="30000"/>
          </a:schemeClr>
        </a:solidFill>
        <a:effectLst/>
      </p:bgPr>
    </p:bg>
    <p:spTree>
      <p:nvGrpSpPr>
        <p:cNvPr id="1" name=""/>
        <p:cNvGrpSpPr/>
        <p:nvPr/>
      </p:nvGrpSpPr>
      <p:grpSpPr>
        <a:xfrm>
          <a:off x="0" y="0"/>
          <a:ext cx="0" cy="0"/>
          <a:chOff x="0" y="0"/>
          <a:chExt cx="0" cy="0"/>
        </a:xfrm>
      </p:grpSpPr>
      <p:pic>
        <p:nvPicPr>
          <p:cNvPr id="9" name="Picture 8"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5" name="Slide Number Placeholder 4"/>
          <p:cNvSpPr>
            <a:spLocks noGrp="1"/>
          </p:cNvSpPr>
          <p:nvPr>
            <p:ph type="sldNum" sz="quarter" idx="12"/>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pPr/>
              <a:t>‹#›</a:t>
            </a:fld>
            <a:endParaRPr lang="en-US" dirty="0"/>
          </a:p>
        </p:txBody>
      </p:sp>
      <p:sp>
        <p:nvSpPr>
          <p:cNvPr id="10"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 Goes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7"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549233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371975"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3581759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56100" cy="381000"/>
          </a:xfrm>
        </p:spPr>
        <p:txBody>
          <a:body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4732970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Shape 15"/>
        <p:cNvGrpSpPr/>
        <p:nvPr/>
      </p:nvGrpSpPr>
      <p:grpSpPr>
        <a:xfrm>
          <a:off x="0" y="0"/>
          <a:ext cx="0" cy="0"/>
          <a:chOff x="0" y="0"/>
          <a:chExt cx="0" cy="0"/>
        </a:xfrm>
      </p:grpSpPr>
      <p:sp>
        <p:nvSpPr>
          <p:cNvPr id="16" name="Shape 16"/>
          <p:cNvSpPr/>
          <p:nvPr/>
        </p:nvSpPr>
        <p:spPr>
          <a:xfrm>
            <a:off x="0" y="772583"/>
            <a:ext cx="9144000" cy="4371000"/>
          </a:xfrm>
          <a:prstGeom prst="rect">
            <a:avLst/>
          </a:prstGeom>
          <a:solidFill>
            <a:srgbClr val="3664AD">
              <a:alpha val="2352"/>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3664AD"/>
              </a:solidFill>
              <a:latin typeface="Cabin"/>
              <a:ea typeface="Cabin"/>
              <a:cs typeface="Cabin"/>
              <a:sym typeface="Cabin"/>
            </a:endParaRPr>
          </a:p>
        </p:txBody>
      </p:sp>
      <p:sp>
        <p:nvSpPr>
          <p:cNvPr id="17" name="Shape 17"/>
          <p:cNvSpPr txBox="1">
            <a:spLocks noGrp="1"/>
          </p:cNvSpPr>
          <p:nvPr>
            <p:ph type="title"/>
          </p:nvPr>
        </p:nvSpPr>
        <p:spPr>
          <a:xfrm>
            <a:off x="333991" y="159442"/>
            <a:ext cx="7893900" cy="4473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262626"/>
              </a:buClr>
              <a:buFont typeface="Gill Sans"/>
              <a:buNone/>
              <a:defRPr sz="3000" b="1" i="0" u="none" strike="noStrike" cap="none">
                <a:solidFill>
                  <a:srgbClr val="262626"/>
                </a:solidFill>
                <a:latin typeface="Gill Sans"/>
                <a:ea typeface="Gill Sans"/>
                <a:cs typeface="Gill Sans"/>
                <a:sym typeface="Gill Sans"/>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8" name="Shape 18"/>
          <p:cNvPicPr preferRelativeResize="0"/>
          <p:nvPr/>
        </p:nvPicPr>
        <p:blipFill rotWithShape="1">
          <a:blip r:embed="rId2">
            <a:alphaModFix amt="6000"/>
          </a:blip>
          <a:srcRect l="17595"/>
          <a:stretch/>
        </p:blipFill>
        <p:spPr>
          <a:xfrm>
            <a:off x="0" y="775758"/>
            <a:ext cx="6393900" cy="4364700"/>
          </a:xfrm>
          <a:prstGeom prst="rect">
            <a:avLst/>
          </a:prstGeom>
          <a:noFill/>
          <a:ln>
            <a:noFill/>
          </a:ln>
        </p:spPr>
      </p:pic>
      <p:sp>
        <p:nvSpPr>
          <p:cNvPr id="19" name="Shape 19"/>
          <p:cNvSpPr txBox="1">
            <a:spLocks noGrp="1"/>
          </p:cNvSpPr>
          <p:nvPr>
            <p:ph type="body" idx="1"/>
          </p:nvPr>
        </p:nvSpPr>
        <p:spPr>
          <a:xfrm>
            <a:off x="317500" y="943429"/>
            <a:ext cx="8369400" cy="3143100"/>
          </a:xfrm>
          <a:prstGeom prst="rect">
            <a:avLst/>
          </a:prstGeom>
          <a:noFill/>
          <a:ln>
            <a:noFill/>
          </a:ln>
        </p:spPr>
        <p:txBody>
          <a:bodyPr wrap="square" lIns="91425" tIns="91425" rIns="91425" bIns="91425" anchor="t" anchorCtr="0"/>
          <a:lstStyle>
            <a:lvl1pPr marL="342900" marR="0" lvl="0" indent="-889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1pPr>
            <a:lvl2pPr marL="742950" marR="0" lvl="1" indent="-5715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Gill Sans"/>
                <a:ea typeface="Gill Sans"/>
                <a:cs typeface="Gill Sans"/>
                <a:sym typeface="Gill Sans"/>
              </a:defRPr>
            </a:lvl2pPr>
            <a:lvl3pPr marL="1143000" marR="0" lvl="2"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Gill Sans"/>
                <a:ea typeface="Gill Sans"/>
                <a:cs typeface="Gill Sans"/>
                <a:sym typeface="Gill Sans"/>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Gill Sans"/>
                <a:ea typeface="Gill Sans"/>
                <a:cs typeface="Gill Sans"/>
                <a:sym typeface="Gill Sans"/>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Gill Sans"/>
                <a:ea typeface="Gill Sans"/>
                <a:cs typeface="Gill Sans"/>
                <a:sym typeface="Gill Sans"/>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20" name="Shape 20"/>
          <p:cNvSpPr txBox="1">
            <a:spLocks noGrp="1"/>
          </p:cNvSpPr>
          <p:nvPr>
            <p:ph type="sldNum" idx="12"/>
          </p:nvPr>
        </p:nvSpPr>
        <p:spPr>
          <a:xfrm>
            <a:off x="8227785" y="4803546"/>
            <a:ext cx="580500" cy="273900"/>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001F8E"/>
              </a:buClr>
              <a:buSzPct val="25000"/>
              <a:buFont typeface="Gill Sans"/>
              <a:buNone/>
            </a:pPr>
            <a:fld id="{00000000-1234-1234-1234-123412341234}" type="slidenum">
              <a:rPr lang="en" sz="1000" b="0" i="0" u="none" strike="noStrike" cap="none">
                <a:solidFill>
                  <a:srgbClr val="001F8E"/>
                </a:solidFill>
                <a:latin typeface="Gill Sans"/>
                <a:ea typeface="Gill Sans"/>
                <a:cs typeface="Gill Sans"/>
                <a:sym typeface="Gill Sans"/>
              </a:rPr>
              <a:t>‹#›</a:t>
            </a:fld>
            <a:endParaRPr lang="en" sz="1000" b="0" i="0" u="none" strike="noStrike" cap="none">
              <a:solidFill>
                <a:srgbClr val="001F8E"/>
              </a:solidFill>
              <a:latin typeface="Gill Sans"/>
              <a:ea typeface="Gill Sans"/>
              <a:cs typeface="Gill Sans"/>
              <a:sym typeface="Gill Sans"/>
            </a:endParaRPr>
          </a:p>
        </p:txBody>
      </p:sp>
      <p:pic>
        <p:nvPicPr>
          <p:cNvPr id="21" name="Shape 21" descr="OpenMainframe_Logo_Pantone.png"/>
          <p:cNvPicPr preferRelativeResize="0"/>
          <p:nvPr/>
        </p:nvPicPr>
        <p:blipFill rotWithShape="1">
          <a:blip r:embed="rId3">
            <a:alphaModFix/>
          </a:blip>
          <a:srcRect r="80655" b="30186"/>
          <a:stretch/>
        </p:blipFill>
        <p:spPr>
          <a:xfrm>
            <a:off x="8306753" y="100722"/>
            <a:ext cx="469800" cy="518100"/>
          </a:xfrm>
          <a:prstGeom prst="rect">
            <a:avLst/>
          </a:prstGeom>
          <a:noFill/>
          <a:ln>
            <a:noFill/>
          </a:ln>
        </p:spPr>
      </p:pic>
      <p:sp>
        <p:nvSpPr>
          <p:cNvPr id="22" name="Shape 22"/>
          <p:cNvSpPr/>
          <p:nvPr/>
        </p:nvSpPr>
        <p:spPr>
          <a:xfrm>
            <a:off x="0" y="5112912"/>
            <a:ext cx="9144000" cy="50700"/>
          </a:xfrm>
          <a:prstGeom prst="rect">
            <a:avLst/>
          </a:prstGeom>
          <a:solidFill>
            <a:srgbClr val="3664AD"/>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3664AD"/>
              </a:solidFill>
              <a:latin typeface="Cabin"/>
              <a:ea typeface="Cabin"/>
              <a:cs typeface="Cabin"/>
              <a:sym typeface="Cabin"/>
            </a:endParaRPr>
          </a:p>
        </p:txBody>
      </p:sp>
    </p:spTree>
    <p:extLst>
      <p:ext uri="{BB962C8B-B14F-4D97-AF65-F5344CB8AC3E}">
        <p14:creationId xmlns:p14="http://schemas.microsoft.com/office/powerpoint/2010/main" val="20735643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9562" y="4790922"/>
            <a:ext cx="432460" cy="176405"/>
          </a:xfrm>
          <a:prstGeom prst="rect">
            <a:avLst/>
          </a:prstGeom>
        </p:spPr>
      </p:pic>
      <p:pic>
        <p:nvPicPr>
          <p:cNvPr id="2" name="Picture 1" descr="BLOCKCHAIN_PP_MARK_BLAC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976" y="-89450"/>
            <a:ext cx="8226906" cy="4790922"/>
          </a:xfrm>
          <a:prstGeom prst="rect">
            <a:avLst/>
          </a:prstGeom>
        </p:spPr>
      </p:pic>
      <p:sp>
        <p:nvSpPr>
          <p:cNvPr id="7" name="Text Placeholder 3"/>
          <p:cNvSpPr>
            <a:spLocks noGrp="1"/>
          </p:cNvSpPr>
          <p:nvPr>
            <p:ph type="body" sz="quarter" idx="12"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p>
        </p:txBody>
      </p:sp>
      <p:sp>
        <p:nvSpPr>
          <p:cNvPr id="9" name="Text Placeholder 7"/>
          <p:cNvSpPr>
            <a:spLocks noGrp="1"/>
          </p:cNvSpPr>
          <p:nvPr>
            <p:ph type="body" sz="quarter" idx="13"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Presenter Name</a:t>
            </a:r>
          </a:p>
          <a:p>
            <a:pPr lvl="0"/>
            <a:r>
              <a:rPr lang="en-US" dirty="0" smtClean="0"/>
              <a:t>Presenter Email</a:t>
            </a:r>
          </a:p>
          <a:p>
            <a:pPr lvl="0"/>
            <a:r>
              <a:rPr lang="en-US" dirty="0" smtClean="0"/>
              <a:t>Presenter Phone</a:t>
            </a:r>
          </a:p>
        </p:txBody>
      </p:sp>
      <p:sp>
        <p:nvSpPr>
          <p:cNvPr id="10" name="TextBox 9"/>
          <p:cNvSpPr txBox="1"/>
          <p:nvPr userDrawn="1"/>
        </p:nvSpPr>
        <p:spPr>
          <a:xfrm>
            <a:off x="139700" y="3863906"/>
            <a:ext cx="5394826"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smtClean="0">
                <a:solidFill>
                  <a:schemeClr val="bg1"/>
                </a:solidFill>
                <a:latin typeface="IBM Plex Sans" charset="0"/>
                <a:ea typeface="IBM Plex Sans" charset="0"/>
                <a:cs typeface="IBM Plex Sans" charset="0"/>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670505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813301" cy="4479344"/>
          </a:xfrm>
        </p:spPr>
        <p:txBody>
          <a:bodyPr/>
          <a:lstStyle>
            <a:lvl1pPr>
              <a:lnSpc>
                <a:spcPct val="90000"/>
              </a:lnSpc>
              <a:defRPr sz="24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538390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826000" cy="4493752"/>
          </a:xfrm>
        </p:spPr>
        <p:txBody>
          <a:bodyPr/>
          <a:lstStyle>
            <a:lvl1pPr>
              <a:lnSpc>
                <a:spcPct val="90000"/>
              </a:lnSpc>
              <a:defRPr>
                <a:solidFill>
                  <a:schemeClr val="accent2"/>
                </a:solidFill>
              </a:defRPr>
            </a:lvl1pPr>
          </a:lstStyle>
          <a:p>
            <a:r>
              <a:rPr lang="en-US"/>
              <a:t>Click to edit Master title style</a:t>
            </a:r>
            <a:endParaRPr lang="en-US" dirty="0"/>
          </a:p>
        </p:txBody>
      </p:sp>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112922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5720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033074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21" Type="http://schemas.openxmlformats.org/officeDocument/2006/relationships/slideLayout" Target="../slideLayouts/slideLayout27.xml"/><Relationship Id="rId22" Type="http://schemas.openxmlformats.org/officeDocument/2006/relationships/slideLayout" Target="../slideLayouts/slideLayout28.xml"/><Relationship Id="rId23" Type="http://schemas.openxmlformats.org/officeDocument/2006/relationships/slideLayout" Target="../slideLayouts/slideLayout29.xml"/><Relationship Id="rId24" Type="http://schemas.openxmlformats.org/officeDocument/2006/relationships/slideLayout" Target="../slideLayouts/slideLayout30.xml"/><Relationship Id="rId25" Type="http://schemas.openxmlformats.org/officeDocument/2006/relationships/slideLayout" Target="../slideLayouts/slideLayout31.xml"/><Relationship Id="rId26" Type="http://schemas.openxmlformats.org/officeDocument/2006/relationships/slideLayout" Target="../slideLayouts/slideLayout32.xml"/><Relationship Id="rId27" Type="http://schemas.openxmlformats.org/officeDocument/2006/relationships/slideLayout" Target="../slideLayouts/slideLayout33.xml"/><Relationship Id="rId28" Type="http://schemas.openxmlformats.org/officeDocument/2006/relationships/slideLayout" Target="../slideLayouts/slideLayout34.xml"/><Relationship Id="rId29" Type="http://schemas.openxmlformats.org/officeDocument/2006/relationships/slideLayout" Target="../slideLayouts/slideLayout35.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30" Type="http://schemas.openxmlformats.org/officeDocument/2006/relationships/slideLayout" Target="../slideLayouts/slideLayout36.xml"/><Relationship Id="rId31" Type="http://schemas.openxmlformats.org/officeDocument/2006/relationships/slideLayout" Target="../slideLayouts/slideLayout37.xml"/><Relationship Id="rId32" Type="http://schemas.openxmlformats.org/officeDocument/2006/relationships/slideLayout" Target="../slideLayouts/slideLayout38.xml"/><Relationship Id="rId9" Type="http://schemas.openxmlformats.org/officeDocument/2006/relationships/slideLayout" Target="../slideLayouts/slideLayout15.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33" Type="http://schemas.openxmlformats.org/officeDocument/2006/relationships/slideLayout" Target="../slideLayouts/slideLayout39.xml"/><Relationship Id="rId34" Type="http://schemas.openxmlformats.org/officeDocument/2006/relationships/slideLayout" Target="../slideLayouts/slideLayout40.xml"/><Relationship Id="rId35" Type="http://schemas.openxmlformats.org/officeDocument/2006/relationships/theme" Target="../theme/theme2.xml"/><Relationship Id="rId36" Type="http://schemas.openxmlformats.org/officeDocument/2006/relationships/image" Target="../media/image1.png"/><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Relationship Id="rId1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9.xml"/><Relationship Id="rId20" Type="http://schemas.openxmlformats.org/officeDocument/2006/relationships/slideLayout" Target="../slideLayouts/slideLayout60.xml"/><Relationship Id="rId21" Type="http://schemas.openxmlformats.org/officeDocument/2006/relationships/slideLayout" Target="../slideLayouts/slideLayout61.xml"/><Relationship Id="rId22" Type="http://schemas.openxmlformats.org/officeDocument/2006/relationships/slideLayout" Target="../slideLayouts/slideLayout62.xml"/><Relationship Id="rId23" Type="http://schemas.openxmlformats.org/officeDocument/2006/relationships/slideLayout" Target="../slideLayouts/slideLayout63.xml"/><Relationship Id="rId24" Type="http://schemas.openxmlformats.org/officeDocument/2006/relationships/theme" Target="../theme/theme3.xml"/><Relationship Id="rId10" Type="http://schemas.openxmlformats.org/officeDocument/2006/relationships/slideLayout" Target="../slideLayouts/slideLayout50.xml"/><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slideLayout" Target="../slideLayouts/slideLayout53.xml"/><Relationship Id="rId14" Type="http://schemas.openxmlformats.org/officeDocument/2006/relationships/slideLayout" Target="../slideLayouts/slideLayout54.xml"/><Relationship Id="rId15" Type="http://schemas.openxmlformats.org/officeDocument/2006/relationships/slideLayout" Target="../slideLayouts/slideLayout55.xml"/><Relationship Id="rId16" Type="http://schemas.openxmlformats.org/officeDocument/2006/relationships/slideLayout" Target="../slideLayouts/slideLayout56.xml"/><Relationship Id="rId17" Type="http://schemas.openxmlformats.org/officeDocument/2006/relationships/slideLayout" Target="../slideLayouts/slideLayout57.xml"/><Relationship Id="rId18" Type="http://schemas.openxmlformats.org/officeDocument/2006/relationships/slideLayout" Target="../slideLayouts/slideLayout58.xml"/><Relationship Id="rId19" Type="http://schemas.openxmlformats.org/officeDocument/2006/relationships/slideLayout" Target="../slideLayouts/slideLayout59.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alpha val="3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IBM Plex Sans" charset="0"/>
                <a:ea typeface="IBM Plex Sans" charset="0"/>
                <a:cs typeface="IBM Plex Sans" charset="0"/>
              </a:defRPr>
            </a:lvl1pPr>
          </a:lstStyle>
          <a:p>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IBM Plex Sans" charset="0"/>
                <a:ea typeface="IBM Plex Sans" charset="0"/>
                <a:cs typeface="IBM Plex Sans"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IBM Plex Sans" charset="0"/>
                <a:ea typeface="IBM Plex Sans" charset="0"/>
                <a:cs typeface="IBM Plex Sans" charset="0"/>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3040455469"/>
      </p:ext>
    </p:extLst>
  </p:cSld>
  <p:clrMap bg1="lt1" tx1="dk1" bg2="lt2" tx2="dk2" accent1="accent1" accent2="accent2" accent3="accent3" accent4="accent4" accent5="accent5" accent6="accent6" hlink="hlink" folHlink="folHlink"/>
  <p:sldLayoutIdLst>
    <p:sldLayoutId id="2147483649" r:id="rId1"/>
    <p:sldLayoutId id="2147483757" r:id="rId2"/>
    <p:sldLayoutId id="2147483662" r:id="rId3"/>
    <p:sldLayoutId id="2147483650" r:id="rId4"/>
    <p:sldLayoutId id="2147483673" r:id="rId5"/>
    <p:sldLayoutId id="2147483660" r:id="rId6"/>
  </p:sldLayoutIdLst>
  <p:hf hdr="0" dt="0"/>
  <p:txStyles>
    <p:titleStyle>
      <a:lvl1pPr algn="ctr" defTabSz="457200" rtl="0" eaLnBrk="1" latinLnBrk="0" hangingPunct="1">
        <a:spcBef>
          <a:spcPct val="0"/>
        </a:spcBef>
        <a:buNone/>
        <a:defRPr sz="4400" kern="1200">
          <a:solidFill>
            <a:schemeClr val="tx1"/>
          </a:solidFill>
          <a:latin typeface="IBM Plex Sans" charset="0"/>
          <a:ea typeface="IBM Plex Sans" charset="0"/>
          <a:cs typeface="IBM Plex Sans"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28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2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20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20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4196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8" name="Slide Number Placeholder 4"/>
          <p:cNvSpPr>
            <a:spLocks noGrp="1"/>
          </p:cNvSpPr>
          <p:nvPr>
            <p:ph type="sldNum" sz="quarter" idx="4"/>
          </p:nvPr>
        </p:nvSpPr>
        <p:spPr>
          <a:xfrm>
            <a:off x="6997700" y="4767263"/>
            <a:ext cx="2133600" cy="273844"/>
          </a:xfrm>
          <a:prstGeom prst="rect">
            <a:avLst/>
          </a:prstGeo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pic>
        <p:nvPicPr>
          <p:cNvPr id="10" name="Picture 9" descr="BLOCKCHAIN4_MARK_BLUE.png"/>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Tree>
    <p:extLst>
      <p:ext uri="{BB962C8B-B14F-4D97-AF65-F5344CB8AC3E}">
        <p14:creationId xmlns:p14="http://schemas.microsoft.com/office/powerpoint/2010/main" val="791136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Lst>
  <p:hf hdr="0" dt="0"/>
  <p:txStyles>
    <p:titleStyle>
      <a:lvl1pPr algn="l" defTabSz="457200" rtl="0" eaLnBrk="1" latinLnBrk="0" hangingPunct="1">
        <a:lnSpc>
          <a:spcPct val="90000"/>
        </a:lnSpc>
        <a:spcBef>
          <a:spcPct val="0"/>
        </a:spcBef>
        <a:buNone/>
        <a:defRPr sz="2400" b="1" i="0" kern="1200">
          <a:solidFill>
            <a:schemeClr val="accent2"/>
          </a:solidFill>
          <a:latin typeface="+mj-lt"/>
          <a:ea typeface="IBM Plex Sans Regular" charset="0"/>
          <a:cs typeface="IBM Plex Sans Regular"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IBM Plex Sans Regular" charset="0"/>
          <a:cs typeface="IBM Plex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Regular" charset="0"/>
          <a:cs typeface="IBM Plex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Regular" charset="0"/>
          <a:cs typeface="IBM Plex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Regular" charset="0"/>
          <a:cs typeface="IBM Plex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Regular" charset="0"/>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85000"/>
            <a:alpha val="3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IBM Plex Sans" charset="0"/>
                <a:ea typeface="IBM Plex Sans" charset="0"/>
                <a:cs typeface="IBM Plex Sans" charset="0"/>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IBM Plex Sans" charset="0"/>
                <a:ea typeface="IBM Plex Sans" charset="0"/>
                <a:cs typeface="IBM Plex Sans"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IBM Plex Sans" charset="0"/>
                <a:ea typeface="IBM Plex Sans" charset="0"/>
                <a:cs typeface="IBM Plex Sans" charset="0"/>
              </a:defRPr>
            </a:lvl1pPr>
          </a:lstStyle>
          <a:p>
            <a:fld id="{08BF69C1-739F-1B47-B5E3-FA651BCAB10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548363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40"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8" r:id="rId22"/>
    <p:sldLayoutId id="2147483759" r:id="rId23"/>
  </p:sldLayoutIdLst>
  <p:hf hdr="0" dt="0"/>
  <p:txStyles>
    <p:titleStyle>
      <a:lvl1pPr algn="ctr" defTabSz="457200" rtl="0" eaLnBrk="1" latinLnBrk="0" hangingPunct="1">
        <a:spcBef>
          <a:spcPct val="0"/>
        </a:spcBef>
        <a:buNone/>
        <a:defRPr sz="4400" kern="1200">
          <a:solidFill>
            <a:schemeClr val="tx1"/>
          </a:solidFill>
          <a:latin typeface="IBM Plex Sans" charset="0"/>
          <a:ea typeface="IBM Plex Sans" charset="0"/>
          <a:cs typeface="IBM Plex Sans"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28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2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20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20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jpg"/><Relationship Id="rId5" Type="http://schemas.openxmlformats.org/officeDocument/2006/relationships/image" Target="../media/image44.jpg"/><Relationship Id="rId6" Type="http://schemas.openxmlformats.org/officeDocument/2006/relationships/image" Target="../media/image45.jpg"/><Relationship Id="rId7" Type="http://schemas.openxmlformats.org/officeDocument/2006/relationships/image" Target="../media/image46.jpeg"/><Relationship Id="rId8" Type="http://schemas.openxmlformats.org/officeDocument/2006/relationships/image" Target="../media/image47.jpeg"/><Relationship Id="rId9" Type="http://schemas.openxmlformats.org/officeDocument/2006/relationships/image" Target="../media/image48.jpeg"/><Relationship Id="rId10" Type="http://schemas.openxmlformats.org/officeDocument/2006/relationships/image" Target="../media/image49.jpeg"/><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8.png"/><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8.png"/><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8.png"/><Relationship Id="rId1" Type="http://schemas.openxmlformats.org/officeDocument/2006/relationships/slideLayout" Target="../slideLayouts/slideLayout3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8.png"/><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8.png"/><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5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5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57.jpg"/></Relationships>
</file>

<file path=ppt/slides/_rels/slide22.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9.png"/><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png"/><Relationship Id="rId5" Type="http://schemas.openxmlformats.org/officeDocument/2006/relationships/image" Target="../media/image60.png"/><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png"/><Relationship Id="rId5" Type="http://schemas.openxmlformats.org/officeDocument/2006/relationships/image" Target="../media/image61.png"/><Relationship Id="rId1" Type="http://schemas.openxmlformats.org/officeDocument/2006/relationships/slideLayout" Target="../slideLayouts/slideLayout3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g"/><Relationship Id="rId4" Type="http://schemas.openxmlformats.org/officeDocument/2006/relationships/image" Target="../media/image63.jpg"/><Relationship Id="rId5" Type="http://schemas.openxmlformats.org/officeDocument/2006/relationships/image" Target="../media/image64.jpg"/><Relationship Id="rId6" Type="http://schemas.openxmlformats.org/officeDocument/2006/relationships/image" Target="../media/image65.jpg"/><Relationship Id="rId7" Type="http://schemas.openxmlformats.org/officeDocument/2006/relationships/image" Target="../media/image66.jpg"/><Relationship Id="rId1" Type="http://schemas.openxmlformats.org/officeDocument/2006/relationships/slideLayout" Target="../slideLayouts/slideLayout3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67.jpg"/></Relationships>
</file>

<file path=ppt/slides/_rels/slide27.xml.rels><?xml version="1.0" encoding="UTF-8" standalone="yes"?>
<Relationships xmlns="http://schemas.openxmlformats.org/package/2006/relationships"><Relationship Id="rId3" Type="http://schemas.openxmlformats.org/officeDocument/2006/relationships/image" Target="../media/image68.jpg"/><Relationship Id="rId4" Type="http://schemas.openxmlformats.org/officeDocument/2006/relationships/image" Target="../media/image69.jpg"/><Relationship Id="rId5" Type="http://schemas.openxmlformats.org/officeDocument/2006/relationships/image" Target="../media/image70.jpg"/><Relationship Id="rId1" Type="http://schemas.openxmlformats.org/officeDocument/2006/relationships/slideLayout" Target="../slideLayouts/slideLayout3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3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tiff"/><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hyperlink" Target="http://www.hyperledger.org/" TargetMode="External"/><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3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hyperlink" Target="https://www.hyperledger.org/about/members" TargetMode="External"/><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hyperledger-fabric.readthedocs.io/" TargetMode="External"/><Relationship Id="rId4" Type="http://schemas.openxmlformats.org/officeDocument/2006/relationships/image" Target="../media/image81.png"/><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composer-playground.mybluemix.net/" TargetMode="External"/><Relationship Id="rId4" Type="http://schemas.openxmlformats.org/officeDocument/2006/relationships/image" Target="../media/image82.png"/><Relationship Id="rId5" Type="http://schemas.openxmlformats.org/officeDocument/2006/relationships/hyperlink" Target="https://hyperledger.github.io/composer/" TargetMode="External"/><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3.jpg"/><Relationship Id="rId4" Type="http://schemas.openxmlformats.org/officeDocument/2006/relationships/image" Target="../media/image84.jpg"/><Relationship Id="rId5" Type="http://schemas.openxmlformats.org/officeDocument/2006/relationships/image" Target="../media/image85.jpg"/><Relationship Id="rId6" Type="http://schemas.openxmlformats.org/officeDocument/2006/relationships/hyperlink" Target="http://ibm.biz/Platform_Demo" TargetMode="External"/><Relationship Id="rId7" Type="http://schemas.openxmlformats.org/officeDocument/2006/relationships/image" Target="../media/image5.png"/><Relationship Id="rId1" Type="http://schemas.openxmlformats.org/officeDocument/2006/relationships/slideLayout" Target="../slideLayouts/slideLayout3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0" Type="http://schemas.openxmlformats.org/officeDocument/2006/relationships/image" Target="../media/image103.png"/><Relationship Id="rId21" Type="http://schemas.openxmlformats.org/officeDocument/2006/relationships/image" Target="../media/image104.png"/><Relationship Id="rId22" Type="http://schemas.openxmlformats.org/officeDocument/2006/relationships/image" Target="../media/image105.png"/><Relationship Id="rId23" Type="http://schemas.openxmlformats.org/officeDocument/2006/relationships/image" Target="../media/image106.tiff"/><Relationship Id="rId24" Type="http://schemas.openxmlformats.org/officeDocument/2006/relationships/image" Target="../media/image107.png"/><Relationship Id="rId25" Type="http://schemas.openxmlformats.org/officeDocument/2006/relationships/image" Target="../media/image108.png"/><Relationship Id="rId26" Type="http://schemas.openxmlformats.org/officeDocument/2006/relationships/image" Target="../media/image109.png"/><Relationship Id="rId27" Type="http://schemas.openxmlformats.org/officeDocument/2006/relationships/image" Target="../media/image110.JPG"/><Relationship Id="rId28" Type="http://schemas.openxmlformats.org/officeDocument/2006/relationships/image" Target="../media/image111.png"/><Relationship Id="rId29" Type="http://schemas.openxmlformats.org/officeDocument/2006/relationships/image" Target="../media/image112.png"/><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86.jpeg"/><Relationship Id="rId4" Type="http://schemas.openxmlformats.org/officeDocument/2006/relationships/image" Target="../media/image87.jpg"/><Relationship Id="rId5" Type="http://schemas.openxmlformats.org/officeDocument/2006/relationships/image" Target="../media/image88.gif"/><Relationship Id="rId30" Type="http://schemas.openxmlformats.org/officeDocument/2006/relationships/image" Target="../media/image113.png"/><Relationship Id="rId31" Type="http://schemas.openxmlformats.org/officeDocument/2006/relationships/image" Target="../media/image114.png"/><Relationship Id="rId32" Type="http://schemas.openxmlformats.org/officeDocument/2006/relationships/image" Target="../media/image115.png"/><Relationship Id="rId9" Type="http://schemas.openxmlformats.org/officeDocument/2006/relationships/image" Target="../media/image92.jp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33" Type="http://schemas.openxmlformats.org/officeDocument/2006/relationships/image" Target="../media/image116.gif"/><Relationship Id="rId34" Type="http://schemas.openxmlformats.org/officeDocument/2006/relationships/image" Target="../media/image117.png"/><Relationship Id="rId35" Type="http://schemas.openxmlformats.org/officeDocument/2006/relationships/image" Target="../media/image118.png"/><Relationship Id="rId36" Type="http://schemas.openxmlformats.org/officeDocument/2006/relationships/image" Target="../media/image119.png"/><Relationship Id="rId10" Type="http://schemas.openxmlformats.org/officeDocument/2006/relationships/image" Target="../media/image93.tiff"/><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98.png"/><Relationship Id="rId16" Type="http://schemas.openxmlformats.org/officeDocument/2006/relationships/image" Target="../media/image99.jpeg"/><Relationship Id="rId17" Type="http://schemas.openxmlformats.org/officeDocument/2006/relationships/image" Target="../media/image100.png"/><Relationship Id="rId18" Type="http://schemas.openxmlformats.org/officeDocument/2006/relationships/image" Target="../media/image101.gif"/><Relationship Id="rId19" Type="http://schemas.openxmlformats.org/officeDocument/2006/relationships/image" Target="../media/image10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s://www.ibm.com/blockchain/" TargetMode="External"/><Relationship Id="rId4" Type="http://schemas.openxmlformats.org/officeDocument/2006/relationships/hyperlink" Target="https://www.ibm.com/blockchain/garage/" TargetMode="External"/><Relationship Id="rId5" Type="http://schemas.openxmlformats.org/officeDocument/2006/relationships/hyperlink" Target="https://developer.ibm.com/blockchain/sandbox/" TargetMode="External"/><Relationship Id="rId6" Type="http://schemas.openxmlformats.org/officeDocument/2006/relationships/hyperlink" Target="https://www.ibm.com/blockchain/platform/" TargetMode="External"/><Relationship Id="rId7" Type="http://schemas.openxmlformats.org/officeDocument/2006/relationships/image" Target="../media/image120.jpg"/><Relationship Id="rId8" Type="http://schemas.openxmlformats.org/officeDocument/2006/relationships/image" Target="../media/image121.jpg"/><Relationship Id="rId9" Type="http://schemas.openxmlformats.org/officeDocument/2006/relationships/image" Target="../media/image122.jpg"/><Relationship Id="rId10" Type="http://schemas.openxmlformats.org/officeDocument/2006/relationships/image" Target="../media/image123.jpg"/><Relationship Id="rId1" Type="http://schemas.openxmlformats.org/officeDocument/2006/relationships/slideLayout" Target="../slideLayouts/slideLayout3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 Id="rId3" Type="http://schemas.openxmlformats.org/officeDocument/2006/relationships/image" Target="../media/image1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 Id="rId3" Type="http://schemas.openxmlformats.org/officeDocument/2006/relationships/image" Target="../media/image1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hyperlink" Target="https://github.com/grice32/immunicha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image" Target="../media/image34.png"/><Relationship Id="rId10"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Blockchain</a:t>
            </a:r>
            <a:r>
              <a:rPr lang="en-US" dirty="0" smtClean="0"/>
              <a:t> Education for Aetna</a:t>
            </a:r>
            <a:endParaRPr lang="en-US" dirty="0"/>
          </a:p>
        </p:txBody>
      </p:sp>
      <p:sp>
        <p:nvSpPr>
          <p:cNvPr id="4" name="Text Placeholder 3"/>
          <p:cNvSpPr>
            <a:spLocks noGrp="1"/>
          </p:cNvSpPr>
          <p:nvPr>
            <p:ph type="body" sz="quarter" idx="11"/>
          </p:nvPr>
        </p:nvSpPr>
        <p:spPr>
          <a:xfrm>
            <a:off x="861943" y="3192479"/>
            <a:ext cx="985752" cy="203994"/>
          </a:xfrm>
        </p:spPr>
        <p:txBody>
          <a:bodyPr/>
          <a:lstStyle/>
          <a:p>
            <a:r>
              <a:rPr lang="en-US" sz="1000" i="0" dirty="0" smtClean="0"/>
              <a:t>Jin </a:t>
            </a:r>
            <a:r>
              <a:rPr lang="en-US" sz="1000" i="0" dirty="0" err="1" smtClean="0"/>
              <a:t>VanStee</a:t>
            </a:r>
            <a:endParaRPr lang="en-US" sz="1000" i="0" dirty="0"/>
          </a:p>
        </p:txBody>
      </p:sp>
      <p:pic>
        <p:nvPicPr>
          <p:cNvPr id="5" name="Picture 4"/>
          <p:cNvPicPr>
            <a:picLocks noChangeAspect="1"/>
          </p:cNvPicPr>
          <p:nvPr/>
        </p:nvPicPr>
        <p:blipFill>
          <a:blip r:embed="rId3"/>
          <a:stretch>
            <a:fillRect/>
          </a:stretch>
        </p:blipFill>
        <p:spPr>
          <a:xfrm>
            <a:off x="832373" y="2366432"/>
            <a:ext cx="913732" cy="841049"/>
          </a:xfrm>
          <a:prstGeom prst="rect">
            <a:avLst/>
          </a:prstGeom>
        </p:spPr>
      </p:pic>
      <p:pic>
        <p:nvPicPr>
          <p:cNvPr id="6" name="Picture 5"/>
          <p:cNvPicPr>
            <a:picLocks noChangeAspect="1"/>
          </p:cNvPicPr>
          <p:nvPr/>
        </p:nvPicPr>
        <p:blipFill>
          <a:blip r:embed="rId4"/>
          <a:stretch>
            <a:fillRect/>
          </a:stretch>
        </p:blipFill>
        <p:spPr>
          <a:xfrm>
            <a:off x="2006121" y="2366432"/>
            <a:ext cx="845883" cy="841049"/>
          </a:xfrm>
          <a:prstGeom prst="rect">
            <a:avLst/>
          </a:prstGeom>
        </p:spPr>
      </p:pic>
      <p:pic>
        <p:nvPicPr>
          <p:cNvPr id="7" name="Picture 6"/>
          <p:cNvPicPr>
            <a:picLocks noChangeAspect="1"/>
          </p:cNvPicPr>
          <p:nvPr/>
        </p:nvPicPr>
        <p:blipFill>
          <a:blip r:embed="rId5"/>
          <a:stretch>
            <a:fillRect/>
          </a:stretch>
        </p:blipFill>
        <p:spPr>
          <a:xfrm>
            <a:off x="3112020" y="2366432"/>
            <a:ext cx="842211" cy="842211"/>
          </a:xfrm>
          <a:prstGeom prst="rect">
            <a:avLst/>
          </a:prstGeom>
        </p:spPr>
      </p:pic>
      <p:pic>
        <p:nvPicPr>
          <p:cNvPr id="8" name="Picture 7"/>
          <p:cNvPicPr>
            <a:picLocks noChangeAspect="1"/>
          </p:cNvPicPr>
          <p:nvPr/>
        </p:nvPicPr>
        <p:blipFill>
          <a:blip r:embed="rId6"/>
          <a:stretch>
            <a:fillRect/>
          </a:stretch>
        </p:blipFill>
        <p:spPr>
          <a:xfrm>
            <a:off x="1433437" y="3584303"/>
            <a:ext cx="841049" cy="841049"/>
          </a:xfrm>
          <a:prstGeom prst="rect">
            <a:avLst/>
          </a:prstGeom>
        </p:spPr>
      </p:pic>
      <p:pic>
        <p:nvPicPr>
          <p:cNvPr id="9" name="Picture 8"/>
          <p:cNvPicPr>
            <a:picLocks noChangeAspect="1"/>
          </p:cNvPicPr>
          <p:nvPr/>
        </p:nvPicPr>
        <p:blipFill>
          <a:blip r:embed="rId7"/>
          <a:stretch>
            <a:fillRect/>
          </a:stretch>
        </p:blipFill>
        <p:spPr>
          <a:xfrm>
            <a:off x="2595944" y="3584303"/>
            <a:ext cx="934177" cy="875791"/>
          </a:xfrm>
          <a:prstGeom prst="rect">
            <a:avLst/>
          </a:prstGeom>
        </p:spPr>
      </p:pic>
      <p:sp>
        <p:nvSpPr>
          <p:cNvPr id="10" name="Text Placeholder 3"/>
          <p:cNvSpPr txBox="1">
            <a:spLocks/>
          </p:cNvSpPr>
          <p:nvPr/>
        </p:nvSpPr>
        <p:spPr>
          <a:xfrm>
            <a:off x="608247" y="2026109"/>
            <a:ext cx="3048000" cy="356394"/>
          </a:xfrm>
          <a:prstGeom prst="rect">
            <a:avLst/>
          </a:prstGeom>
        </p:spPr>
        <p:txBody>
          <a:bodyPr vert="horz" lIns="91440" tIns="45720" rIns="91440" bIns="45720" rtlCol="0">
            <a:noAutofit/>
          </a:bodyPr>
          <a:lstStyle>
            <a:lvl1pPr marL="0" indent="0" algn="l" defTabSz="457200" rtl="0" eaLnBrk="1" latinLnBrk="0" hangingPunct="1">
              <a:spcBef>
                <a:spcPts val="0"/>
              </a:spcBef>
              <a:buFont typeface="Arial"/>
              <a:buNone/>
              <a:defRPr sz="1400" i="1" kern="1200">
                <a:solidFill>
                  <a:schemeClr val="tx1">
                    <a:lumMod val="65000"/>
                    <a:lumOff val="35000"/>
                  </a:schemeClr>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Presenters:</a:t>
            </a:r>
            <a:endParaRPr lang="en-US" dirty="0"/>
          </a:p>
        </p:txBody>
      </p:sp>
      <p:sp>
        <p:nvSpPr>
          <p:cNvPr id="12" name="Text Placeholder 3"/>
          <p:cNvSpPr txBox="1">
            <a:spLocks/>
          </p:cNvSpPr>
          <p:nvPr/>
        </p:nvSpPr>
        <p:spPr>
          <a:xfrm>
            <a:off x="3112020" y="3192479"/>
            <a:ext cx="985752" cy="203994"/>
          </a:xfrm>
          <a:prstGeom prst="rect">
            <a:avLst/>
          </a:prstGeom>
        </p:spPr>
        <p:txBody>
          <a:bodyPr vert="horz" lIns="91440" tIns="45720" rIns="91440" bIns="45720" rtlCol="0">
            <a:noAutofit/>
          </a:bodyPr>
          <a:lstStyle>
            <a:lvl1pPr marL="0" indent="0" algn="l" defTabSz="457200" rtl="0" eaLnBrk="1" latinLnBrk="0" hangingPunct="1">
              <a:spcBef>
                <a:spcPts val="0"/>
              </a:spcBef>
              <a:buFont typeface="Arial"/>
              <a:buNone/>
              <a:defRPr sz="1400" i="1" kern="1200">
                <a:solidFill>
                  <a:schemeClr val="tx1">
                    <a:lumMod val="65000"/>
                    <a:lumOff val="35000"/>
                  </a:schemeClr>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i="0" dirty="0" smtClean="0"/>
              <a:t>Barry Silliman</a:t>
            </a:r>
            <a:endParaRPr lang="en-US" sz="1000" i="0" dirty="0"/>
          </a:p>
        </p:txBody>
      </p:sp>
      <p:sp>
        <p:nvSpPr>
          <p:cNvPr id="13" name="Text Placeholder 3"/>
          <p:cNvSpPr txBox="1">
            <a:spLocks/>
          </p:cNvSpPr>
          <p:nvPr/>
        </p:nvSpPr>
        <p:spPr>
          <a:xfrm>
            <a:off x="1977703" y="3218183"/>
            <a:ext cx="985752" cy="203994"/>
          </a:xfrm>
          <a:prstGeom prst="rect">
            <a:avLst/>
          </a:prstGeom>
        </p:spPr>
        <p:txBody>
          <a:bodyPr vert="horz" lIns="91440" tIns="45720" rIns="91440" bIns="45720" rtlCol="0">
            <a:noAutofit/>
          </a:bodyPr>
          <a:lstStyle>
            <a:lvl1pPr marL="0" indent="0" algn="l" defTabSz="457200" rtl="0" eaLnBrk="1" latinLnBrk="0" hangingPunct="1">
              <a:spcBef>
                <a:spcPts val="0"/>
              </a:spcBef>
              <a:buFont typeface="Arial"/>
              <a:buNone/>
              <a:defRPr sz="1400" i="1" kern="1200">
                <a:solidFill>
                  <a:schemeClr val="tx1">
                    <a:lumMod val="65000"/>
                    <a:lumOff val="35000"/>
                  </a:schemeClr>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i="0" dirty="0" smtClean="0"/>
              <a:t>Austin Grice</a:t>
            </a:r>
            <a:endParaRPr lang="en-US" sz="1000" i="0" dirty="0"/>
          </a:p>
        </p:txBody>
      </p:sp>
      <p:sp>
        <p:nvSpPr>
          <p:cNvPr id="14" name="Text Placeholder 3"/>
          <p:cNvSpPr txBox="1">
            <a:spLocks/>
          </p:cNvSpPr>
          <p:nvPr/>
        </p:nvSpPr>
        <p:spPr>
          <a:xfrm>
            <a:off x="1320149" y="4442724"/>
            <a:ext cx="1091278" cy="203994"/>
          </a:xfrm>
          <a:prstGeom prst="rect">
            <a:avLst/>
          </a:prstGeom>
        </p:spPr>
        <p:txBody>
          <a:bodyPr vert="horz" lIns="91440" tIns="45720" rIns="91440" bIns="45720" rtlCol="0">
            <a:noAutofit/>
          </a:bodyPr>
          <a:lstStyle>
            <a:lvl1pPr marL="0" indent="0" algn="l" defTabSz="457200" rtl="0" eaLnBrk="1" latinLnBrk="0" hangingPunct="1">
              <a:spcBef>
                <a:spcPts val="0"/>
              </a:spcBef>
              <a:buFont typeface="Arial"/>
              <a:buNone/>
              <a:defRPr sz="1400" i="1" kern="1200">
                <a:solidFill>
                  <a:schemeClr val="tx1">
                    <a:lumMod val="65000"/>
                    <a:lumOff val="35000"/>
                  </a:schemeClr>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i="0" dirty="0" smtClean="0"/>
              <a:t>Dave </a:t>
            </a:r>
            <a:r>
              <a:rPr lang="en-US" sz="1000" i="0" dirty="0" err="1" smtClean="0"/>
              <a:t>Wakeman</a:t>
            </a:r>
            <a:endParaRPr lang="en-US" sz="1000" i="0" dirty="0"/>
          </a:p>
        </p:txBody>
      </p:sp>
      <p:sp>
        <p:nvSpPr>
          <p:cNvPr id="15" name="Text Placeholder 3"/>
          <p:cNvSpPr txBox="1">
            <a:spLocks/>
          </p:cNvSpPr>
          <p:nvPr/>
        </p:nvSpPr>
        <p:spPr>
          <a:xfrm>
            <a:off x="2564969" y="4449468"/>
            <a:ext cx="1091278" cy="203994"/>
          </a:xfrm>
          <a:prstGeom prst="rect">
            <a:avLst/>
          </a:prstGeom>
        </p:spPr>
        <p:txBody>
          <a:bodyPr vert="horz" lIns="91440" tIns="45720" rIns="91440" bIns="45720" rtlCol="0">
            <a:noAutofit/>
          </a:bodyPr>
          <a:lstStyle>
            <a:lvl1pPr marL="0" indent="0" algn="l" defTabSz="457200" rtl="0" eaLnBrk="1" latinLnBrk="0" hangingPunct="1">
              <a:spcBef>
                <a:spcPts val="0"/>
              </a:spcBef>
              <a:buFont typeface="Arial"/>
              <a:buNone/>
              <a:defRPr sz="1400" i="1" kern="1200">
                <a:solidFill>
                  <a:schemeClr val="tx1">
                    <a:lumMod val="65000"/>
                    <a:lumOff val="35000"/>
                  </a:schemeClr>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i="0" dirty="0" smtClean="0"/>
              <a:t>Daniel Acosta</a:t>
            </a:r>
            <a:endParaRPr lang="en-US" sz="1000" i="0" dirty="0"/>
          </a:p>
        </p:txBody>
      </p:sp>
      <p:pic>
        <p:nvPicPr>
          <p:cNvPr id="16" name="Picture 15"/>
          <p:cNvPicPr>
            <a:picLocks noChangeAspect="1"/>
          </p:cNvPicPr>
          <p:nvPr/>
        </p:nvPicPr>
        <p:blipFill>
          <a:blip r:embed="rId8"/>
          <a:stretch>
            <a:fillRect/>
          </a:stretch>
        </p:blipFill>
        <p:spPr>
          <a:xfrm>
            <a:off x="4620425" y="4018137"/>
            <a:ext cx="1018038" cy="814430"/>
          </a:xfrm>
          <a:prstGeom prst="rect">
            <a:avLst/>
          </a:prstGeom>
        </p:spPr>
      </p:pic>
      <p:sp>
        <p:nvSpPr>
          <p:cNvPr id="17" name="Text Placeholder 3"/>
          <p:cNvSpPr txBox="1">
            <a:spLocks/>
          </p:cNvSpPr>
          <p:nvPr/>
        </p:nvSpPr>
        <p:spPr>
          <a:xfrm>
            <a:off x="4336532" y="3721659"/>
            <a:ext cx="3048000" cy="356394"/>
          </a:xfrm>
          <a:prstGeom prst="rect">
            <a:avLst/>
          </a:prstGeom>
        </p:spPr>
        <p:txBody>
          <a:bodyPr vert="horz" lIns="91440" tIns="45720" rIns="91440" bIns="45720" rtlCol="0">
            <a:noAutofit/>
          </a:bodyPr>
          <a:lstStyle>
            <a:lvl1pPr marL="0" indent="0" algn="l" defTabSz="457200" rtl="0" eaLnBrk="1" latinLnBrk="0" hangingPunct="1">
              <a:spcBef>
                <a:spcPts val="0"/>
              </a:spcBef>
              <a:buFont typeface="Arial"/>
              <a:buNone/>
              <a:defRPr sz="1400" i="1" kern="1200">
                <a:solidFill>
                  <a:schemeClr val="tx1">
                    <a:lumMod val="65000"/>
                    <a:lumOff val="35000"/>
                  </a:schemeClr>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Special Thanks To:</a:t>
            </a:r>
            <a:endParaRPr lang="en-US" dirty="0"/>
          </a:p>
        </p:txBody>
      </p:sp>
      <p:sp>
        <p:nvSpPr>
          <p:cNvPr id="18" name="Text Placeholder 3"/>
          <p:cNvSpPr txBox="1">
            <a:spLocks/>
          </p:cNvSpPr>
          <p:nvPr/>
        </p:nvSpPr>
        <p:spPr>
          <a:xfrm>
            <a:off x="4710015" y="4827143"/>
            <a:ext cx="985752" cy="203994"/>
          </a:xfrm>
          <a:prstGeom prst="rect">
            <a:avLst/>
          </a:prstGeom>
        </p:spPr>
        <p:txBody>
          <a:bodyPr vert="horz" lIns="91440" tIns="45720" rIns="91440" bIns="45720" rtlCol="0">
            <a:noAutofit/>
          </a:bodyPr>
          <a:lstStyle>
            <a:lvl1pPr marL="0" indent="0" algn="l" defTabSz="457200" rtl="0" eaLnBrk="1" latinLnBrk="0" hangingPunct="1">
              <a:spcBef>
                <a:spcPts val="0"/>
              </a:spcBef>
              <a:buFont typeface="Arial"/>
              <a:buNone/>
              <a:defRPr sz="1400" i="1" kern="1200">
                <a:solidFill>
                  <a:schemeClr val="tx1">
                    <a:lumMod val="65000"/>
                    <a:lumOff val="35000"/>
                  </a:schemeClr>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i="0" dirty="0" smtClean="0"/>
              <a:t>Kevin Lee</a:t>
            </a:r>
            <a:endParaRPr lang="en-US" sz="1000" i="0" dirty="0"/>
          </a:p>
        </p:txBody>
      </p:sp>
    </p:spTree>
    <p:extLst>
      <p:ext uri="{BB962C8B-B14F-4D97-AF65-F5344CB8AC3E}">
        <p14:creationId xmlns:p14="http://schemas.microsoft.com/office/powerpoint/2010/main" val="158553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p:cNvGrpSpPr/>
          <p:nvPr/>
        </p:nvGrpSpPr>
        <p:grpSpPr>
          <a:xfrm>
            <a:off x="7184428" y="3424629"/>
            <a:ext cx="1771650" cy="1616478"/>
            <a:chOff x="7184428" y="3424629"/>
            <a:chExt cx="1771650" cy="1616478"/>
          </a:xfrm>
        </p:grpSpPr>
        <p:sp>
          <p:nvSpPr>
            <p:cNvPr id="159" name="Rectangle 158"/>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60" name="Rectangle 159"/>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161" name="TextBox 1"/>
          <p:cNvSpPr txBox="1">
            <a:spLocks noChangeArrowheads="1"/>
          </p:cNvSpPr>
          <p:nvPr/>
        </p:nvSpPr>
        <p:spPr bwMode="auto">
          <a:xfrm>
            <a:off x="865381" y="4344744"/>
            <a:ext cx="7965342" cy="477054"/>
          </a:xfrm>
          <a:prstGeom prst="rect">
            <a:avLst/>
          </a:prstGeom>
          <a:noFill/>
          <a:ln w="9525">
            <a:noFill/>
            <a:miter lim="800000"/>
            <a:headEnd/>
            <a:tailEnd/>
          </a:ln>
        </p:spPr>
        <p:txBody>
          <a:bodyPr wrap="square">
            <a:spAutoFit/>
          </a:bodyPr>
          <a:lstStyle/>
          <a:p>
            <a:pPr>
              <a:lnSpc>
                <a:spcPts val="3000"/>
              </a:lnSpc>
            </a:pPr>
            <a:r>
              <a:rPr lang="en-US" sz="2400" dirty="0">
                <a:solidFill>
                  <a:srgbClr val="0164FF"/>
                </a:solidFill>
                <a:ea typeface="IBM Plex Sans Regular" charset="0"/>
                <a:cs typeface="IBM Plex Sans Regular" charset="0"/>
              </a:rPr>
              <a:t>… with consensus, provenance, immutability and finality</a:t>
            </a:r>
          </a:p>
        </p:txBody>
      </p:sp>
      <p:sp>
        <p:nvSpPr>
          <p:cNvPr id="162" name="Text Box 1310"/>
          <p:cNvSpPr txBox="1">
            <a:spLocks noChangeArrowheads="1"/>
          </p:cNvSpPr>
          <p:nvPr/>
        </p:nvSpPr>
        <p:spPr bwMode="auto">
          <a:xfrm>
            <a:off x="7753350" y="3564183"/>
            <a:ext cx="884238" cy="523220"/>
          </a:xfrm>
          <a:prstGeom prst="rect">
            <a:avLst/>
          </a:prstGeom>
          <a:noFill/>
          <a:ln w="9525">
            <a:noFill/>
            <a:miter lim="800000"/>
            <a:headEnd/>
            <a:tailEnd/>
          </a:ln>
        </p:spPr>
        <p:txBody>
          <a:bodyPr>
            <a:spAutoFit/>
          </a:bodyPr>
          <a:lstStyle/>
          <a:p>
            <a:pPr>
              <a:spcBef>
                <a:spcPct val="50000"/>
              </a:spcBef>
            </a:pPr>
            <a:r>
              <a:rPr lang="en-US" sz="1400" dirty="0">
                <a:solidFill>
                  <a:srgbClr val="000000"/>
                </a:solidFill>
                <a:cs typeface="IBM Plex Sans Regular" charset="0"/>
              </a:rPr>
              <a:t>Auditor records</a:t>
            </a:r>
          </a:p>
        </p:txBody>
      </p:sp>
      <p:sp>
        <p:nvSpPr>
          <p:cNvPr id="163" name="Text Box 1311"/>
          <p:cNvSpPr txBox="1">
            <a:spLocks noChangeArrowheads="1"/>
          </p:cNvSpPr>
          <p:nvPr/>
        </p:nvSpPr>
        <p:spPr bwMode="auto">
          <a:xfrm>
            <a:off x="5157788" y="3573708"/>
            <a:ext cx="1314450" cy="523220"/>
          </a:xfrm>
          <a:prstGeom prst="rect">
            <a:avLst/>
          </a:prstGeom>
          <a:noFill/>
          <a:ln w="9525">
            <a:noFill/>
            <a:miter lim="800000"/>
            <a:headEnd/>
            <a:tailEnd/>
          </a:ln>
        </p:spPr>
        <p:txBody>
          <a:bodyPr>
            <a:spAutoFit/>
          </a:bodyPr>
          <a:lstStyle/>
          <a:p>
            <a:r>
              <a:rPr lang="en-US" sz="1400" dirty="0">
                <a:solidFill>
                  <a:srgbClr val="000000"/>
                </a:solidFill>
                <a:cs typeface="IBM Plex Sans Regular" charset="0"/>
              </a:rPr>
              <a:t>Regulator records</a:t>
            </a:r>
          </a:p>
        </p:txBody>
      </p:sp>
      <p:sp>
        <p:nvSpPr>
          <p:cNvPr id="164" name="Text Box 1308"/>
          <p:cNvSpPr txBox="1">
            <a:spLocks noChangeArrowheads="1"/>
          </p:cNvSpPr>
          <p:nvPr/>
        </p:nvSpPr>
        <p:spPr bwMode="auto">
          <a:xfrm>
            <a:off x="7745413" y="1089270"/>
            <a:ext cx="935037" cy="523220"/>
          </a:xfrm>
          <a:prstGeom prst="rect">
            <a:avLst/>
          </a:prstGeom>
          <a:noFill/>
          <a:ln w="9525">
            <a:noFill/>
            <a:miter lim="800000"/>
            <a:headEnd/>
            <a:tailEnd/>
          </a:ln>
        </p:spPr>
        <p:txBody>
          <a:bodyPr>
            <a:spAutoFit/>
          </a:bodyPr>
          <a:lstStyle/>
          <a:p>
            <a:r>
              <a:rPr lang="en-US" sz="1400" dirty="0">
                <a:solidFill>
                  <a:srgbClr val="000000"/>
                </a:solidFill>
                <a:cs typeface="IBM Plex Sans Regular" charset="0"/>
              </a:rPr>
              <a:t>Bank records</a:t>
            </a:r>
          </a:p>
        </p:txBody>
      </p:sp>
      <p:sp>
        <p:nvSpPr>
          <p:cNvPr id="165" name="Text Box 1309"/>
          <p:cNvSpPr txBox="1">
            <a:spLocks noChangeArrowheads="1"/>
          </p:cNvSpPr>
          <p:nvPr/>
        </p:nvSpPr>
        <p:spPr bwMode="auto">
          <a:xfrm>
            <a:off x="4107693" y="613880"/>
            <a:ext cx="1130300" cy="523220"/>
          </a:xfrm>
          <a:prstGeom prst="rect">
            <a:avLst/>
          </a:prstGeom>
          <a:noFill/>
          <a:ln w="9525">
            <a:noFill/>
            <a:miter lim="800000"/>
            <a:headEnd/>
            <a:tailEnd/>
          </a:ln>
        </p:spPr>
        <p:txBody>
          <a:bodyPr>
            <a:spAutoFit/>
          </a:bodyPr>
          <a:lstStyle/>
          <a:p>
            <a:r>
              <a:rPr lang="en-US" sz="1400" dirty="0">
                <a:solidFill>
                  <a:srgbClr val="000000"/>
                </a:solidFill>
                <a:cs typeface="IBM Plex Sans Regular" charset="0"/>
              </a:rPr>
              <a:t>Participant B’s records</a:t>
            </a:r>
          </a:p>
        </p:txBody>
      </p:sp>
      <p:sp>
        <p:nvSpPr>
          <p:cNvPr id="107" name="Oval 352"/>
          <p:cNvSpPr>
            <a:spLocks noChangeArrowheads="1"/>
          </p:cNvSpPr>
          <p:nvPr/>
        </p:nvSpPr>
        <p:spPr bwMode="auto">
          <a:xfrm>
            <a:off x="1779588" y="1499822"/>
            <a:ext cx="5546725" cy="2147888"/>
          </a:xfrm>
          <a:prstGeom prst="ellipse">
            <a:avLst/>
          </a:prstGeom>
          <a:gradFill rotWithShape="1">
            <a:gsLst>
              <a:gs pos="0">
                <a:srgbClr val="FFFFFF">
                  <a:alpha val="7000"/>
                </a:srgbClr>
              </a:gs>
              <a:gs pos="100000">
                <a:schemeClr val="bg1">
                  <a:alpha val="11000"/>
                </a:schemeClr>
              </a:gs>
            </a:gsLst>
            <a:path path="shape">
              <a:fillToRect l="50000" t="50000" r="50000" b="50000"/>
            </a:path>
          </a:gradFill>
          <a:ln w="19050" cap="rnd">
            <a:solidFill>
              <a:schemeClr val="bg1"/>
            </a:solidFill>
            <a:prstDash val="sysDot"/>
            <a:round/>
            <a:headEnd/>
            <a:tailEnd/>
          </a:ln>
        </p:spPr>
        <p:txBody>
          <a:bodyPr wrap="none" anchor="ctr"/>
          <a:lstStyle/>
          <a:p>
            <a:endParaRPr lang="en-US" dirty="0">
              <a:solidFill>
                <a:srgbClr val="000000"/>
              </a:solidFill>
              <a:latin typeface="IBM Plex Sans Regular" charset="0"/>
              <a:cs typeface="IBM Plex Sans Regular" charset="0"/>
            </a:endParaRPr>
          </a:p>
        </p:txBody>
      </p:sp>
      <p:pic>
        <p:nvPicPr>
          <p:cNvPr id="108" name="Picture 21" descr="06_NEW_01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42100" y="1217247"/>
            <a:ext cx="884238" cy="882650"/>
          </a:xfrm>
          <a:prstGeom prst="rect">
            <a:avLst/>
          </a:prstGeom>
          <a:noFill/>
          <a:ln w="9525">
            <a:noFill/>
            <a:miter lim="800000"/>
            <a:headEnd/>
            <a:tailEnd/>
          </a:ln>
        </p:spPr>
      </p:pic>
      <p:grpSp>
        <p:nvGrpSpPr>
          <p:cNvPr id="109" name="Group 22"/>
          <p:cNvGrpSpPr>
            <a:grpSpLocks/>
          </p:cNvGrpSpPr>
          <p:nvPr/>
        </p:nvGrpSpPr>
        <p:grpSpPr bwMode="auto">
          <a:xfrm>
            <a:off x="6556375" y="1142635"/>
            <a:ext cx="1063625" cy="1027112"/>
            <a:chOff x="4185" y="1141"/>
            <a:chExt cx="705" cy="681"/>
          </a:xfrm>
        </p:grpSpPr>
        <p:sp>
          <p:nvSpPr>
            <p:cNvPr id="110" name="Freeform 2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sp>
          <p:nvSpPr>
            <p:cNvPr id="111" name="Freeform 2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grpSp>
      <p:pic>
        <p:nvPicPr>
          <p:cNvPr id="112" name="Picture 25" descr="06_NEW_0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24638" y="3049222"/>
            <a:ext cx="885825" cy="884238"/>
          </a:xfrm>
          <a:prstGeom prst="rect">
            <a:avLst/>
          </a:prstGeom>
          <a:noFill/>
          <a:ln w="9525">
            <a:noFill/>
            <a:miter lim="800000"/>
            <a:headEnd/>
            <a:tailEnd/>
          </a:ln>
        </p:spPr>
      </p:pic>
      <p:pic>
        <p:nvPicPr>
          <p:cNvPr id="113" name="Picture 26" descr="06_NEW_0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41788" y="1237885"/>
            <a:ext cx="885825" cy="884237"/>
          </a:xfrm>
          <a:prstGeom prst="rect">
            <a:avLst/>
          </a:prstGeom>
          <a:noFill/>
          <a:ln w="9525">
            <a:noFill/>
            <a:miter lim="800000"/>
            <a:headEnd/>
            <a:tailEnd/>
          </a:ln>
        </p:spPr>
      </p:pic>
      <p:pic>
        <p:nvPicPr>
          <p:cNvPr id="114" name="Picture 27" descr="06_NEW_0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40200" y="3092085"/>
            <a:ext cx="885825" cy="885825"/>
          </a:xfrm>
          <a:prstGeom prst="rect">
            <a:avLst/>
          </a:prstGeom>
          <a:noFill/>
          <a:ln w="9525">
            <a:noFill/>
            <a:miter lim="800000"/>
            <a:headEnd/>
            <a:tailEnd/>
          </a:ln>
        </p:spPr>
      </p:pic>
      <p:pic>
        <p:nvPicPr>
          <p:cNvPr id="115" name="Picture 28" descr="06_NEW_0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19307" y="3071671"/>
            <a:ext cx="884238" cy="885825"/>
          </a:xfrm>
          <a:prstGeom prst="rect">
            <a:avLst/>
          </a:prstGeom>
          <a:noFill/>
          <a:ln w="9525">
            <a:noFill/>
            <a:miter lim="800000"/>
            <a:headEnd/>
            <a:tailEnd/>
          </a:ln>
        </p:spPr>
      </p:pic>
      <p:pic>
        <p:nvPicPr>
          <p:cNvPr id="116" name="Picture 29" descr="06_NEW_0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21982" y="1223715"/>
            <a:ext cx="884238" cy="885825"/>
          </a:xfrm>
          <a:prstGeom prst="rect">
            <a:avLst/>
          </a:prstGeom>
          <a:noFill/>
          <a:ln w="9525">
            <a:noFill/>
            <a:miter lim="800000"/>
            <a:headEnd/>
            <a:tailEnd/>
          </a:ln>
        </p:spPr>
      </p:pic>
      <p:grpSp>
        <p:nvGrpSpPr>
          <p:cNvPr id="117" name="Group 30"/>
          <p:cNvGrpSpPr>
            <a:grpSpLocks/>
          </p:cNvGrpSpPr>
          <p:nvPr/>
        </p:nvGrpSpPr>
        <p:grpSpPr bwMode="auto">
          <a:xfrm>
            <a:off x="6550025" y="2992072"/>
            <a:ext cx="1063625" cy="1027113"/>
            <a:chOff x="4185" y="1141"/>
            <a:chExt cx="705" cy="681"/>
          </a:xfrm>
        </p:grpSpPr>
        <p:sp>
          <p:nvSpPr>
            <p:cNvPr id="118" name="Freeform 31"/>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sp>
          <p:nvSpPr>
            <p:cNvPr id="119" name="Freeform 32"/>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grpSp>
      <p:grpSp>
        <p:nvGrpSpPr>
          <p:cNvPr id="120" name="Group 33"/>
          <p:cNvGrpSpPr>
            <a:grpSpLocks/>
          </p:cNvGrpSpPr>
          <p:nvPr/>
        </p:nvGrpSpPr>
        <p:grpSpPr bwMode="auto">
          <a:xfrm>
            <a:off x="4056063" y="3000010"/>
            <a:ext cx="1063625" cy="1027112"/>
            <a:chOff x="4185" y="1141"/>
            <a:chExt cx="705" cy="681"/>
          </a:xfrm>
        </p:grpSpPr>
        <p:sp>
          <p:nvSpPr>
            <p:cNvPr id="121" name="Freeform 34"/>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sp>
          <p:nvSpPr>
            <p:cNvPr id="122" name="Freeform 35"/>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grpSp>
      <p:grpSp>
        <p:nvGrpSpPr>
          <p:cNvPr id="123" name="Group 36"/>
          <p:cNvGrpSpPr>
            <a:grpSpLocks/>
          </p:cNvGrpSpPr>
          <p:nvPr/>
        </p:nvGrpSpPr>
        <p:grpSpPr bwMode="auto">
          <a:xfrm>
            <a:off x="1531938" y="3009535"/>
            <a:ext cx="1063625" cy="1027112"/>
            <a:chOff x="4185" y="1141"/>
            <a:chExt cx="705" cy="681"/>
          </a:xfrm>
        </p:grpSpPr>
        <p:sp>
          <p:nvSpPr>
            <p:cNvPr id="124" name="Freeform 37"/>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sp>
          <p:nvSpPr>
            <p:cNvPr id="125" name="Freeform 38"/>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grpSp>
      <p:grpSp>
        <p:nvGrpSpPr>
          <p:cNvPr id="126" name="Group 39"/>
          <p:cNvGrpSpPr>
            <a:grpSpLocks/>
          </p:cNvGrpSpPr>
          <p:nvPr/>
        </p:nvGrpSpPr>
        <p:grpSpPr bwMode="auto">
          <a:xfrm>
            <a:off x="4049713" y="1155335"/>
            <a:ext cx="1063625" cy="1027112"/>
            <a:chOff x="4185" y="1141"/>
            <a:chExt cx="705" cy="681"/>
          </a:xfrm>
        </p:grpSpPr>
        <p:sp>
          <p:nvSpPr>
            <p:cNvPr id="127" name="Freeform 40"/>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sp>
          <p:nvSpPr>
            <p:cNvPr id="128" name="Freeform 41"/>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grpSp>
      <p:grpSp>
        <p:nvGrpSpPr>
          <p:cNvPr id="129" name="Group 42"/>
          <p:cNvGrpSpPr>
            <a:grpSpLocks/>
          </p:cNvGrpSpPr>
          <p:nvPr/>
        </p:nvGrpSpPr>
        <p:grpSpPr bwMode="auto">
          <a:xfrm>
            <a:off x="1525588" y="1163272"/>
            <a:ext cx="1063625" cy="1027113"/>
            <a:chOff x="4185" y="1141"/>
            <a:chExt cx="705" cy="681"/>
          </a:xfrm>
        </p:grpSpPr>
        <p:sp>
          <p:nvSpPr>
            <p:cNvPr id="130" name="Freeform 4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sp>
          <p:nvSpPr>
            <p:cNvPr id="131" name="Freeform 4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bg1"/>
              </a:solidFill>
              <a:round/>
              <a:headEnd/>
              <a:tailEnd/>
            </a:ln>
          </p:spPr>
          <p:txBody>
            <a:bodyPr/>
            <a:lstStyle/>
            <a:p>
              <a:endParaRPr lang="en-US" dirty="0">
                <a:solidFill>
                  <a:srgbClr val="000000"/>
                </a:solidFill>
                <a:latin typeface="IBM Plex Sans Regular" charset="0"/>
                <a:cs typeface="IBM Plex Sans Regular" charset="0"/>
              </a:endParaRPr>
            </a:p>
          </p:txBody>
        </p:sp>
      </p:grpSp>
      <p:sp>
        <p:nvSpPr>
          <p:cNvPr id="155" name="Text Box 1309"/>
          <p:cNvSpPr txBox="1">
            <a:spLocks noChangeArrowheads="1"/>
          </p:cNvSpPr>
          <p:nvPr/>
        </p:nvSpPr>
        <p:spPr bwMode="auto">
          <a:xfrm>
            <a:off x="2540000" y="2438862"/>
            <a:ext cx="3959748" cy="369332"/>
          </a:xfrm>
          <a:prstGeom prst="rect">
            <a:avLst/>
          </a:prstGeom>
          <a:noFill/>
          <a:ln w="9525">
            <a:noFill/>
            <a:miter lim="800000"/>
            <a:headEnd/>
            <a:tailEnd/>
          </a:ln>
        </p:spPr>
        <p:txBody>
          <a:bodyPr wrap="square">
            <a:spAutoFit/>
          </a:bodyPr>
          <a:lstStyle/>
          <a:p>
            <a:pPr algn="ctr"/>
            <a:r>
              <a:rPr lang="en-US" dirty="0">
                <a:solidFill>
                  <a:srgbClr val="000000"/>
                </a:solidFill>
                <a:latin typeface="IBM Plex Sans Regular" charset="0"/>
                <a:cs typeface="IBM Plex Sans Regular" charset="0"/>
              </a:rPr>
              <a:t>Blockchain</a:t>
            </a:r>
          </a:p>
        </p:txBody>
      </p:sp>
      <p:sp>
        <p:nvSpPr>
          <p:cNvPr id="156" name="Text Box 1307"/>
          <p:cNvSpPr txBox="1">
            <a:spLocks noChangeArrowheads="1"/>
          </p:cNvSpPr>
          <p:nvPr/>
        </p:nvSpPr>
        <p:spPr bwMode="auto">
          <a:xfrm>
            <a:off x="278228" y="3573708"/>
            <a:ext cx="1204497" cy="523220"/>
          </a:xfrm>
          <a:prstGeom prst="rect">
            <a:avLst/>
          </a:prstGeom>
          <a:noFill/>
          <a:ln w="9525">
            <a:noFill/>
            <a:miter lim="800000"/>
            <a:headEnd/>
            <a:tailEnd/>
          </a:ln>
        </p:spPr>
        <p:txBody>
          <a:bodyPr wrap="square">
            <a:spAutoFit/>
          </a:bodyPr>
          <a:lstStyle/>
          <a:p>
            <a:pPr algn="r">
              <a:spcBef>
                <a:spcPct val="50000"/>
              </a:spcBef>
            </a:pPr>
            <a:r>
              <a:rPr lang="en-US" sz="1400" dirty="0">
                <a:solidFill>
                  <a:srgbClr val="000000"/>
                </a:solidFill>
                <a:cs typeface="IBM Plex Sans Regular" charset="0"/>
              </a:rPr>
              <a:t>Insurer records</a:t>
            </a:r>
          </a:p>
        </p:txBody>
      </p:sp>
      <p:sp>
        <p:nvSpPr>
          <p:cNvPr id="157" name="Text Box 1306"/>
          <p:cNvSpPr txBox="1">
            <a:spLocks noChangeArrowheads="1"/>
          </p:cNvSpPr>
          <p:nvPr/>
        </p:nvSpPr>
        <p:spPr bwMode="auto">
          <a:xfrm>
            <a:off x="308678" y="1090858"/>
            <a:ext cx="1101022" cy="523220"/>
          </a:xfrm>
          <a:prstGeom prst="rect">
            <a:avLst/>
          </a:prstGeom>
          <a:noFill/>
          <a:ln w="9525">
            <a:noFill/>
            <a:miter lim="800000"/>
            <a:headEnd/>
            <a:tailEnd/>
          </a:ln>
        </p:spPr>
        <p:txBody>
          <a:bodyPr wrap="square">
            <a:spAutoFit/>
          </a:bodyPr>
          <a:lstStyle/>
          <a:p>
            <a:pPr algn="r"/>
            <a:r>
              <a:rPr lang="en-US" sz="1400" dirty="0">
                <a:solidFill>
                  <a:srgbClr val="000000"/>
                </a:solidFill>
                <a:cs typeface="IBM Plex Sans Regular" charset="0"/>
              </a:rPr>
              <a:t>Participant A’s records</a:t>
            </a:r>
          </a:p>
        </p:txBody>
      </p:sp>
      <p:sp>
        <p:nvSpPr>
          <p:cNvPr id="9" name="Text Placeholder 8"/>
          <p:cNvSpPr>
            <a:spLocks noGrp="1"/>
          </p:cNvSpPr>
          <p:nvPr>
            <p:ph type="body" sz="quarter" idx="14"/>
          </p:nvPr>
        </p:nvSpPr>
        <p:spPr/>
        <p:txBody>
          <a:bodyPr/>
          <a:lstStyle/>
          <a:p>
            <a:r>
              <a:rPr lang="en-US" dirty="0">
                <a:latin typeface="+mj-lt"/>
              </a:rPr>
              <a:t>A shared, replicated, permissioned ledger …</a:t>
            </a:r>
          </a:p>
        </p:txBody>
      </p:sp>
      <p:sp>
        <p:nvSpPr>
          <p:cNvPr id="61"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10</a:t>
            </a:fld>
            <a:endParaRPr lang="en-US" dirty="0">
              <a:solidFill>
                <a:srgbClr val="000E5E">
                  <a:lumMod val="50000"/>
                </a:srgbClr>
              </a:solidFill>
            </a:endParaRPr>
          </a:p>
        </p:txBody>
      </p:sp>
    </p:spTree>
    <p:extLst>
      <p:ext uri="{BB962C8B-B14F-4D97-AF65-F5344CB8AC3E}">
        <p14:creationId xmlns:p14="http://schemas.microsoft.com/office/powerpoint/2010/main" val="19319208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latin typeface="+mj-lt"/>
              </a:rPr>
              <a:t>Blockchain underpins Bitcoin</a:t>
            </a:r>
          </a:p>
        </p:txBody>
      </p:sp>
      <p:pic>
        <p:nvPicPr>
          <p:cNvPr id="6" name="Picture 31" descr="underpinning_CLOUD-light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275835" y="756744"/>
            <a:ext cx="3623270" cy="3101975"/>
          </a:xfrm>
          <a:prstGeom prst="rect">
            <a:avLst/>
          </a:prstGeom>
          <a:noFill/>
          <a:ln w="9525">
            <a:noFill/>
            <a:miter lim="800000"/>
            <a:headEnd/>
            <a:tailEnd/>
          </a:ln>
        </p:spPr>
      </p:pic>
      <p:sp>
        <p:nvSpPr>
          <p:cNvPr id="7" name="Title 1"/>
          <p:cNvSpPr txBox="1">
            <a:spLocks/>
          </p:cNvSpPr>
          <p:nvPr/>
        </p:nvSpPr>
        <p:spPr bwMode="auto">
          <a:xfrm>
            <a:off x="729455" y="1405239"/>
            <a:ext cx="3919537" cy="902493"/>
          </a:xfrm>
          <a:prstGeom prst="rect">
            <a:avLst/>
          </a:prstGeom>
          <a:noFill/>
          <a:ln w="9525">
            <a:noFill/>
            <a:miter lim="800000"/>
            <a:headEnd/>
            <a:tailEnd/>
          </a:ln>
        </p:spPr>
        <p:txBody>
          <a:bodyPr/>
          <a:lstStyle/>
          <a:p>
            <a:pPr marL="285750" indent="-285750">
              <a:spcAft>
                <a:spcPct val="30000"/>
              </a:spcAft>
              <a:buClr>
                <a:srgbClr val="000E5E"/>
              </a:buClr>
              <a:buFont typeface="Arial" panose="020B0604020202020204" pitchFamily="34" charset="0"/>
              <a:buChar char="•"/>
            </a:pPr>
            <a:r>
              <a:rPr lang="en-US" dirty="0">
                <a:solidFill>
                  <a:srgbClr val="000000"/>
                </a:solidFill>
                <a:latin typeface="IBM Plex Sans Regular" charset="0"/>
                <a:ea typeface="Helvetica Neue"/>
                <a:cs typeface="Helvetica Neue"/>
              </a:rPr>
              <a:t>An unregulated shadow-currency</a:t>
            </a:r>
          </a:p>
          <a:p>
            <a:pPr marL="285750" indent="-285750">
              <a:spcAft>
                <a:spcPct val="30000"/>
              </a:spcAft>
              <a:buClr>
                <a:srgbClr val="000E5E"/>
              </a:buClr>
              <a:buFont typeface="Arial" panose="020B0604020202020204" pitchFamily="34" charset="0"/>
              <a:buChar char="•"/>
            </a:pPr>
            <a:r>
              <a:rPr lang="en-US" dirty="0">
                <a:solidFill>
                  <a:srgbClr val="000000"/>
                </a:solidFill>
                <a:latin typeface="IBM Plex Sans Regular" charset="0"/>
                <a:ea typeface="Helvetica Neue"/>
                <a:cs typeface="Helvetica Neue"/>
              </a:rPr>
              <a:t>The first blockchain application</a:t>
            </a:r>
          </a:p>
          <a:p>
            <a:pPr marL="285750" indent="-285750">
              <a:spcAft>
                <a:spcPct val="30000"/>
              </a:spcAft>
              <a:buClr>
                <a:srgbClr val="000E5E"/>
              </a:buClr>
              <a:buFont typeface="Arial" panose="020B0604020202020204" pitchFamily="34" charset="0"/>
              <a:buChar char="•"/>
            </a:pPr>
            <a:r>
              <a:rPr lang="en-US" dirty="0">
                <a:solidFill>
                  <a:srgbClr val="000000"/>
                </a:solidFill>
                <a:latin typeface="IBM Plex Sans Regular" charset="0"/>
                <a:ea typeface="Helvetica Neue"/>
                <a:cs typeface="Helvetica Neue"/>
              </a:rPr>
              <a:t>Resource intensive</a:t>
            </a:r>
          </a:p>
        </p:txBody>
      </p:sp>
      <p:pic>
        <p:nvPicPr>
          <p:cNvPr id="10" name="Picture 1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2618" y="970192"/>
            <a:ext cx="1631950" cy="339725"/>
          </a:xfrm>
          <a:prstGeom prst="rect">
            <a:avLst/>
          </a:prstGeom>
          <a:noFill/>
          <a:ln w="9525">
            <a:noFill/>
            <a:miter lim="800000"/>
            <a:headEnd/>
            <a:tailEnd/>
          </a:ln>
        </p:spPr>
      </p:pic>
      <p:sp>
        <p:nvSpPr>
          <p:cNvPr id="11" name="Title 1"/>
          <p:cNvSpPr txBox="1">
            <a:spLocks/>
          </p:cNvSpPr>
          <p:nvPr/>
        </p:nvSpPr>
        <p:spPr bwMode="auto">
          <a:xfrm>
            <a:off x="258960" y="2772089"/>
            <a:ext cx="5261770" cy="1774838"/>
          </a:xfrm>
          <a:prstGeom prst="rect">
            <a:avLst/>
          </a:prstGeom>
          <a:noFill/>
          <a:ln w="9525">
            <a:noFill/>
            <a:miter lim="800000"/>
            <a:headEnd/>
            <a:tailEnd/>
          </a:ln>
        </p:spPr>
        <p:txBody>
          <a:bodyPr/>
          <a:lstStyle/>
          <a:p>
            <a:pPr>
              <a:spcAft>
                <a:spcPct val="30000"/>
              </a:spcAft>
              <a:buClr>
                <a:srgbClr val="000E5E"/>
              </a:buClr>
            </a:pPr>
            <a:r>
              <a:rPr lang="en-US" dirty="0">
                <a:solidFill>
                  <a:srgbClr val="000000"/>
                </a:solidFill>
                <a:latin typeface="IBM Plex Sans Regular" charset="0"/>
                <a:ea typeface="Helvetica Neue"/>
                <a:cs typeface="Helvetica Neue"/>
              </a:rPr>
              <a:t>Blockchain for business differs in key areas:</a:t>
            </a:r>
          </a:p>
          <a:p>
            <a:pPr marL="742950" lvl="1" indent="-285750">
              <a:spcAft>
                <a:spcPct val="30000"/>
              </a:spcAft>
              <a:buClr>
                <a:srgbClr val="000E5E"/>
              </a:buClr>
              <a:buFont typeface="Arial" panose="020B0604020202020204" pitchFamily="34" charset="0"/>
              <a:buChar char="•"/>
            </a:pPr>
            <a:r>
              <a:rPr lang="en-US" dirty="0">
                <a:solidFill>
                  <a:srgbClr val="000000"/>
                </a:solidFill>
                <a:latin typeface="IBM Plex Sans Regular" charset="0"/>
                <a:ea typeface="Helvetica Neue"/>
                <a:cs typeface="Helvetica Neue"/>
              </a:rPr>
              <a:t>Identity over anonymity</a:t>
            </a:r>
          </a:p>
          <a:p>
            <a:pPr marL="742950" lvl="1" indent="-285750">
              <a:spcAft>
                <a:spcPct val="30000"/>
              </a:spcAft>
              <a:buClr>
                <a:srgbClr val="000E5E"/>
              </a:buClr>
              <a:buFont typeface="Arial" panose="020B0604020202020204" pitchFamily="34" charset="0"/>
              <a:buChar char="•"/>
            </a:pPr>
            <a:r>
              <a:rPr lang="en-US" dirty="0">
                <a:solidFill>
                  <a:srgbClr val="000000"/>
                </a:solidFill>
                <a:latin typeface="IBM Plex Sans Regular" charset="0"/>
                <a:ea typeface="Helvetica Neue"/>
                <a:cs typeface="Helvetica Neue"/>
              </a:rPr>
              <a:t>Selective endorsement over proof of work</a:t>
            </a:r>
          </a:p>
          <a:p>
            <a:pPr marL="742950" lvl="1" indent="-285750">
              <a:spcAft>
                <a:spcPct val="30000"/>
              </a:spcAft>
              <a:buClr>
                <a:srgbClr val="000E5E"/>
              </a:buClr>
              <a:buFont typeface="Arial" panose="020B0604020202020204" pitchFamily="34" charset="0"/>
              <a:buChar char="•"/>
            </a:pPr>
            <a:r>
              <a:rPr lang="en-US" dirty="0">
                <a:solidFill>
                  <a:srgbClr val="000000"/>
                </a:solidFill>
                <a:latin typeface="IBM Plex Sans Regular" charset="0"/>
                <a:ea typeface="Helvetica Neue"/>
                <a:cs typeface="Helvetica Neue"/>
              </a:rPr>
              <a:t>Assets over cryptocurrency</a:t>
            </a:r>
            <a:endParaRPr lang="en-US" sz="1600" dirty="0">
              <a:solidFill>
                <a:srgbClr val="000000"/>
              </a:solidFill>
              <a:latin typeface="IBM Plex Sans Regular" charset="0"/>
              <a:cs typeface="IBM Plex Sans Regular" charset="0"/>
            </a:endParaRPr>
          </a:p>
        </p:txBody>
      </p:sp>
      <p:sp>
        <p:nvSpPr>
          <p:cNvPr id="12" name="Rectangle 11"/>
          <p:cNvSpPr/>
          <p:nvPr/>
        </p:nvSpPr>
        <p:spPr>
          <a:xfrm>
            <a:off x="2032426" y="1035907"/>
            <a:ext cx="389850" cy="369332"/>
          </a:xfrm>
          <a:prstGeom prst="rect">
            <a:avLst/>
          </a:prstGeom>
        </p:spPr>
        <p:txBody>
          <a:bodyPr wrap="none">
            <a:spAutoFit/>
          </a:bodyPr>
          <a:lstStyle/>
          <a:p>
            <a:r>
              <a:rPr lang="en-US" dirty="0">
                <a:solidFill>
                  <a:srgbClr val="000000"/>
                </a:solidFill>
                <a:latin typeface="IBM Plex Sans Regular" charset="0"/>
                <a:ea typeface="Helvetica Neue"/>
                <a:cs typeface="Helvetica Neue"/>
              </a:rPr>
              <a:t>is:</a:t>
            </a:r>
            <a:endParaRPr lang="en-US" dirty="0">
              <a:solidFill>
                <a:srgbClr val="000000"/>
              </a:solidFill>
              <a:latin typeface="IBM Plex Sans Regular" charset="0"/>
              <a:cs typeface="IBM Plex Sans Regular" charset="0"/>
            </a:endParaRPr>
          </a:p>
        </p:txBody>
      </p:sp>
      <p:sp>
        <p:nvSpPr>
          <p:cNvPr id="19"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solidFill>
                  <a:srgbClr val="000E5E">
                    <a:lumMod val="50000"/>
                  </a:srgbClr>
                </a:solidFill>
              </a:rPr>
              <a:pPr/>
              <a:t>11</a:t>
            </a:fld>
            <a:endParaRPr lang="en-US" dirty="0">
              <a:solidFill>
                <a:srgbClr val="000E5E">
                  <a:lumMod val="50000"/>
                </a:srgbClr>
              </a:solidFill>
            </a:endParaRPr>
          </a:p>
        </p:txBody>
      </p:sp>
    </p:spTree>
    <p:extLst>
      <p:ext uri="{BB962C8B-B14F-4D97-AF65-F5344CB8AC3E}">
        <p14:creationId xmlns:p14="http://schemas.microsoft.com/office/powerpoint/2010/main" val="744515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4733908" y="2552218"/>
            <a:ext cx="2209800" cy="1731264"/>
          </a:xfrm>
          <a:prstGeom prst="rect">
            <a:avLst/>
          </a:prstGeom>
        </p:spPr>
      </p:pic>
      <p:pic>
        <p:nvPicPr>
          <p:cNvPr id="40" name="Picture 39"/>
          <p:cNvPicPr>
            <a:picLocks noChangeAspect="1"/>
          </p:cNvPicPr>
          <p:nvPr/>
        </p:nvPicPr>
        <p:blipFill>
          <a:blip r:embed="rId4"/>
          <a:stretch>
            <a:fillRect/>
          </a:stretch>
        </p:blipFill>
        <p:spPr>
          <a:xfrm>
            <a:off x="2289631" y="2543390"/>
            <a:ext cx="2209800" cy="1731264"/>
          </a:xfrm>
          <a:prstGeom prst="rect">
            <a:avLst/>
          </a:prstGeom>
        </p:spPr>
      </p:pic>
      <p:pic>
        <p:nvPicPr>
          <p:cNvPr id="38" name="Picture 37"/>
          <p:cNvPicPr>
            <a:picLocks noChangeAspect="1"/>
          </p:cNvPicPr>
          <p:nvPr/>
        </p:nvPicPr>
        <p:blipFill>
          <a:blip r:embed="rId5"/>
          <a:stretch>
            <a:fillRect/>
          </a:stretch>
        </p:blipFill>
        <p:spPr>
          <a:xfrm>
            <a:off x="4742276" y="823657"/>
            <a:ext cx="2209800" cy="1731264"/>
          </a:xfrm>
          <a:prstGeom prst="rect">
            <a:avLst/>
          </a:prstGeom>
          <a:noFill/>
          <a:ln>
            <a:noFill/>
          </a:ln>
        </p:spPr>
      </p:pic>
      <p:pic>
        <p:nvPicPr>
          <p:cNvPr id="3" name="Picture 2"/>
          <p:cNvPicPr>
            <a:picLocks noChangeAspect="1"/>
          </p:cNvPicPr>
          <p:nvPr/>
        </p:nvPicPr>
        <p:blipFill>
          <a:blip r:embed="rId6"/>
          <a:stretch>
            <a:fillRect/>
          </a:stretch>
        </p:blipFill>
        <p:spPr>
          <a:xfrm>
            <a:off x="2292159" y="824479"/>
            <a:ext cx="2209800" cy="1731264"/>
          </a:xfrm>
          <a:prstGeom prst="rect">
            <a:avLst/>
          </a:prstGeom>
        </p:spPr>
      </p:pic>
      <p:sp>
        <p:nvSpPr>
          <p:cNvPr id="4" name="Text Placeholder 3"/>
          <p:cNvSpPr>
            <a:spLocks noGrp="1"/>
          </p:cNvSpPr>
          <p:nvPr>
            <p:ph type="body" sz="quarter" idx="14"/>
          </p:nvPr>
        </p:nvSpPr>
        <p:spPr/>
        <p:txBody>
          <a:bodyPr/>
          <a:lstStyle/>
          <a:p>
            <a:r>
              <a:rPr lang="en-US" dirty="0">
                <a:latin typeface="+mj-lt"/>
              </a:rPr>
              <a:t>Requirements of blockchain for business</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12</a:t>
            </a:fld>
            <a:endParaRPr lang="en-US" dirty="0">
              <a:solidFill>
                <a:srgbClr val="000E5E">
                  <a:lumMod val="50000"/>
                </a:srgbClr>
              </a:solidFill>
            </a:endParaRPr>
          </a:p>
        </p:txBody>
      </p:sp>
      <p:pic>
        <p:nvPicPr>
          <p:cNvPr id="6" name="Picture 50" descr="bc_for_biz_ledge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78470" y="1021328"/>
            <a:ext cx="1873250" cy="1309688"/>
          </a:xfrm>
          <a:prstGeom prst="rect">
            <a:avLst/>
          </a:prstGeom>
          <a:noFill/>
        </p:spPr>
      </p:pic>
      <p:pic>
        <p:nvPicPr>
          <p:cNvPr id="7" name="Picture 51" descr="bc_for_biz_0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903883" y="1035520"/>
            <a:ext cx="1873250" cy="1309688"/>
          </a:xfrm>
          <a:prstGeom prst="rect">
            <a:avLst/>
          </a:prstGeom>
          <a:noFill/>
          <a:ln w="9525">
            <a:noFill/>
            <a:miter lim="800000"/>
            <a:headEnd/>
            <a:tailEnd/>
          </a:ln>
        </p:spPr>
      </p:pic>
      <p:sp>
        <p:nvSpPr>
          <p:cNvPr id="8" name="Rectangle 16"/>
          <p:cNvSpPr>
            <a:spLocks noChangeArrowheads="1"/>
          </p:cNvSpPr>
          <p:nvPr/>
        </p:nvSpPr>
        <p:spPr bwMode="auto">
          <a:xfrm>
            <a:off x="231966" y="1260945"/>
            <a:ext cx="1995488" cy="682625"/>
          </a:xfrm>
          <a:prstGeom prst="rect">
            <a:avLst/>
          </a:prstGeom>
          <a:noFill/>
          <a:ln w="25400" algn="ctr">
            <a:noFill/>
            <a:miter lim="800000"/>
            <a:headEnd/>
            <a:tailEnd/>
          </a:ln>
        </p:spPr>
        <p:txBody>
          <a:bodyPr anchor="ctr"/>
          <a:lstStyle/>
          <a:p>
            <a:pPr algn="r"/>
            <a:r>
              <a:rPr lang="en-GB" sz="1500" dirty="0">
                <a:solidFill>
                  <a:srgbClr val="000000"/>
                </a:solidFill>
                <a:latin typeface="IBM Plex Sans Regular" charset="0"/>
                <a:cs typeface="IBM Plex Sans Regular" charset="0"/>
              </a:rPr>
              <a:t>Append-only distributed system of record shared across business network</a:t>
            </a:r>
          </a:p>
        </p:txBody>
      </p:sp>
      <p:sp>
        <p:nvSpPr>
          <p:cNvPr id="9" name="Rectangle 14"/>
          <p:cNvSpPr>
            <a:spLocks noChangeArrowheads="1"/>
          </p:cNvSpPr>
          <p:nvPr/>
        </p:nvSpPr>
        <p:spPr bwMode="auto">
          <a:xfrm>
            <a:off x="6980524" y="1197541"/>
            <a:ext cx="1905000" cy="1006475"/>
          </a:xfrm>
          <a:prstGeom prst="rect">
            <a:avLst/>
          </a:prstGeom>
          <a:noFill/>
          <a:ln w="25400" algn="ctr">
            <a:noFill/>
            <a:miter lim="800000"/>
            <a:headEnd/>
            <a:tailEnd/>
          </a:ln>
        </p:spPr>
        <p:txBody>
          <a:bodyPr anchor="ctr"/>
          <a:lstStyle/>
          <a:p>
            <a:r>
              <a:rPr lang="en-GB" sz="1500" dirty="0">
                <a:latin typeface="IBM Plex Sans Regular" charset="0"/>
                <a:cs typeface="IBM Plex Sans Regular" charset="0"/>
              </a:rPr>
              <a:t>Business terms embedded in transaction database </a:t>
            </a:r>
            <a:br>
              <a:rPr lang="en-GB" sz="1500" dirty="0">
                <a:latin typeface="IBM Plex Sans Regular" charset="0"/>
                <a:cs typeface="IBM Plex Sans Regular" charset="0"/>
              </a:rPr>
            </a:br>
            <a:r>
              <a:rPr lang="en-GB" sz="1500" dirty="0">
                <a:latin typeface="IBM Plex Sans Regular" charset="0"/>
                <a:cs typeface="IBM Plex Sans Regular" charset="0"/>
              </a:rPr>
              <a:t>&amp; executed with transactions</a:t>
            </a:r>
          </a:p>
        </p:txBody>
      </p:sp>
      <p:sp>
        <p:nvSpPr>
          <p:cNvPr id="10" name="Rectangle 15"/>
          <p:cNvSpPr>
            <a:spLocks noChangeArrowheads="1"/>
          </p:cNvSpPr>
          <p:nvPr/>
        </p:nvSpPr>
        <p:spPr bwMode="auto">
          <a:xfrm>
            <a:off x="6943599" y="2874413"/>
            <a:ext cx="1658937" cy="927326"/>
          </a:xfrm>
          <a:prstGeom prst="rect">
            <a:avLst/>
          </a:prstGeom>
          <a:noFill/>
          <a:ln w="25400" algn="ctr">
            <a:noFill/>
            <a:miter lim="800000"/>
            <a:headEnd/>
            <a:tailEnd/>
          </a:ln>
        </p:spPr>
        <p:txBody>
          <a:bodyPr anchor="ctr"/>
          <a:lstStyle/>
          <a:p>
            <a:r>
              <a:rPr lang="en-GB" sz="1500" dirty="0">
                <a:solidFill>
                  <a:srgbClr val="272727"/>
                </a:solidFill>
                <a:latin typeface="IBM Plex Sans Regular" charset="0"/>
                <a:cs typeface="IBM Plex Sans Regular" charset="0"/>
              </a:rPr>
              <a:t>Transactions are endorsed by relevant participants</a:t>
            </a:r>
          </a:p>
        </p:txBody>
      </p:sp>
      <p:sp>
        <p:nvSpPr>
          <p:cNvPr id="12" name="Rectangle 13"/>
          <p:cNvSpPr>
            <a:spLocks noChangeArrowheads="1"/>
          </p:cNvSpPr>
          <p:nvPr/>
        </p:nvSpPr>
        <p:spPr bwMode="auto">
          <a:xfrm>
            <a:off x="35097" y="2889611"/>
            <a:ext cx="2257425" cy="896937"/>
          </a:xfrm>
          <a:prstGeom prst="rect">
            <a:avLst/>
          </a:prstGeom>
          <a:noFill/>
          <a:ln w="25400" algn="ctr">
            <a:noFill/>
            <a:miter lim="800000"/>
            <a:headEnd/>
            <a:tailEnd/>
          </a:ln>
        </p:spPr>
        <p:txBody>
          <a:bodyPr anchor="ctr"/>
          <a:lstStyle/>
          <a:p>
            <a:pPr algn="r"/>
            <a:r>
              <a:rPr lang="en-GB" sz="1500" dirty="0">
                <a:solidFill>
                  <a:srgbClr val="000E5E"/>
                </a:solidFill>
                <a:latin typeface="IBM Plex Sans Regular" charset="0"/>
                <a:cs typeface="IBM Plex Sans Regular" charset="0"/>
              </a:rPr>
              <a:t>Ensuring appropriate visibility; transactions are secure, authenticated </a:t>
            </a:r>
            <a:br>
              <a:rPr lang="en-GB" sz="1500" dirty="0">
                <a:solidFill>
                  <a:srgbClr val="000E5E"/>
                </a:solidFill>
                <a:latin typeface="IBM Plex Sans Regular" charset="0"/>
                <a:cs typeface="IBM Plex Sans Regular" charset="0"/>
              </a:rPr>
            </a:br>
            <a:r>
              <a:rPr lang="en-GB" sz="1500" dirty="0">
                <a:solidFill>
                  <a:srgbClr val="000E5E"/>
                </a:solidFill>
                <a:latin typeface="IBM Plex Sans Regular" charset="0"/>
                <a:cs typeface="IBM Plex Sans Regular" charset="0"/>
              </a:rPr>
              <a:t>&amp; verifiable</a:t>
            </a:r>
          </a:p>
        </p:txBody>
      </p:sp>
      <p:sp>
        <p:nvSpPr>
          <p:cNvPr id="13" name="Rectangle 6"/>
          <p:cNvSpPr>
            <a:spLocks noChangeArrowheads="1"/>
          </p:cNvSpPr>
          <p:nvPr/>
        </p:nvSpPr>
        <p:spPr bwMode="auto">
          <a:xfrm>
            <a:off x="4902296" y="1033933"/>
            <a:ext cx="1876425" cy="1312862"/>
          </a:xfrm>
          <a:prstGeom prst="rect">
            <a:avLst/>
          </a:prstGeom>
          <a:solidFill>
            <a:srgbClr val="0064FF">
              <a:alpha val="64706"/>
            </a:srgbClr>
          </a:solidFill>
          <a:ln w="19050">
            <a:noFill/>
            <a:miter lim="800000"/>
            <a:headEnd/>
            <a:tailEnd/>
          </a:ln>
        </p:spPr>
        <p:txBody>
          <a:bodyPr wrap="none" anchor="ctr"/>
          <a:lstStyle/>
          <a:p>
            <a:endParaRPr lang="en-US" dirty="0">
              <a:solidFill>
                <a:srgbClr val="000000"/>
              </a:solidFill>
              <a:latin typeface="IBM Plex Sans Regular" charset="0"/>
              <a:cs typeface="IBM Plex Sans Regular" charset="0"/>
            </a:endParaRPr>
          </a:p>
        </p:txBody>
      </p:sp>
      <p:pic>
        <p:nvPicPr>
          <p:cNvPr id="14" name="Picture 77" descr="bc_for_biz_0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64278" y="2746177"/>
            <a:ext cx="1878012" cy="1312862"/>
          </a:xfrm>
          <a:prstGeom prst="rect">
            <a:avLst/>
          </a:prstGeom>
          <a:noFill/>
          <a:ln w="9525">
            <a:noFill/>
            <a:miter lim="800000"/>
            <a:headEnd/>
            <a:tailEnd/>
          </a:ln>
        </p:spPr>
      </p:pic>
      <p:sp>
        <p:nvSpPr>
          <p:cNvPr id="15" name="Rectangle 5"/>
          <p:cNvSpPr>
            <a:spLocks noChangeArrowheads="1"/>
          </p:cNvSpPr>
          <p:nvPr/>
        </p:nvSpPr>
        <p:spPr bwMode="auto">
          <a:xfrm>
            <a:off x="2464278" y="2747764"/>
            <a:ext cx="1876425" cy="1312863"/>
          </a:xfrm>
          <a:prstGeom prst="rect">
            <a:avLst/>
          </a:prstGeom>
          <a:solidFill>
            <a:schemeClr val="bg1">
              <a:alpha val="65097"/>
            </a:schemeClr>
          </a:solidFill>
          <a:ln w="19050">
            <a:noFill/>
            <a:miter lim="800000"/>
            <a:headEnd/>
            <a:tailEnd/>
          </a:ln>
        </p:spPr>
        <p:txBody>
          <a:bodyPr wrap="none" anchor="ctr"/>
          <a:lstStyle/>
          <a:p>
            <a:endParaRPr lang="en-US" dirty="0">
              <a:solidFill>
                <a:srgbClr val="000000"/>
              </a:solidFill>
              <a:latin typeface="IBM Plex Sans Regular" charset="0"/>
              <a:cs typeface="IBM Plex Sans Regular" charset="0"/>
            </a:endParaRPr>
          </a:p>
        </p:txBody>
      </p:sp>
      <p:sp>
        <p:nvSpPr>
          <p:cNvPr id="16" name="Text Box 78"/>
          <p:cNvSpPr txBox="1">
            <a:spLocks noChangeArrowheads="1"/>
          </p:cNvSpPr>
          <p:nvPr/>
        </p:nvSpPr>
        <p:spPr bwMode="auto">
          <a:xfrm>
            <a:off x="2575403" y="3618382"/>
            <a:ext cx="934871" cy="369332"/>
          </a:xfrm>
          <a:prstGeom prst="rect">
            <a:avLst/>
          </a:prstGeom>
          <a:noFill/>
          <a:ln w="9525">
            <a:noFill/>
            <a:miter lim="800000"/>
            <a:headEnd/>
            <a:tailEnd/>
          </a:ln>
        </p:spPr>
        <p:txBody>
          <a:bodyPr wrap="none">
            <a:spAutoFit/>
          </a:bodyPr>
          <a:lstStyle/>
          <a:p>
            <a:r>
              <a:rPr lang="en-GB" dirty="0">
                <a:solidFill>
                  <a:srgbClr val="FFFFFF"/>
                </a:solidFill>
                <a:latin typeface="IBM Plex Sans Regular" charset="0"/>
                <a:cs typeface="IBM Plex Sans Regular" charset="0"/>
              </a:rPr>
              <a:t>Privacy</a:t>
            </a:r>
            <a:endParaRPr lang="en-US" dirty="0">
              <a:solidFill>
                <a:srgbClr val="FFFFFF"/>
              </a:solidFill>
              <a:latin typeface="IBM Plex Sans Regular" charset="0"/>
              <a:cs typeface="IBM Plex Sans Regular" charset="0"/>
            </a:endParaRPr>
          </a:p>
        </p:txBody>
      </p:sp>
      <p:pic>
        <p:nvPicPr>
          <p:cNvPr id="17" name="Picture 79" descr="bc_for_biz_0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892866" y="2747764"/>
            <a:ext cx="1878013" cy="1312863"/>
          </a:xfrm>
          <a:prstGeom prst="rect">
            <a:avLst/>
          </a:prstGeom>
          <a:noFill/>
          <a:ln w="9525">
            <a:noFill/>
            <a:miter lim="800000"/>
            <a:headEnd/>
            <a:tailEnd/>
          </a:ln>
        </p:spPr>
      </p:pic>
      <p:sp>
        <p:nvSpPr>
          <p:cNvPr id="18" name="Rectangle 4"/>
          <p:cNvSpPr>
            <a:spLocks noChangeArrowheads="1"/>
          </p:cNvSpPr>
          <p:nvPr/>
        </p:nvSpPr>
        <p:spPr bwMode="auto">
          <a:xfrm>
            <a:off x="4889691" y="2746177"/>
            <a:ext cx="1876425" cy="1312862"/>
          </a:xfrm>
          <a:prstGeom prst="rect">
            <a:avLst/>
          </a:prstGeom>
          <a:solidFill>
            <a:srgbClr val="272727">
              <a:alpha val="65097"/>
            </a:srgbClr>
          </a:solidFill>
          <a:ln w="19050">
            <a:noFill/>
            <a:miter lim="800000"/>
            <a:headEnd/>
            <a:tailEnd/>
          </a:ln>
        </p:spPr>
        <p:txBody>
          <a:bodyPr wrap="none" anchor="ctr"/>
          <a:lstStyle/>
          <a:p>
            <a:endParaRPr lang="en-US" dirty="0">
              <a:solidFill>
                <a:srgbClr val="000000"/>
              </a:solidFill>
              <a:latin typeface="IBM Plex Sans Regular" charset="0"/>
              <a:cs typeface="IBM Plex Sans Regular" charset="0"/>
            </a:endParaRPr>
          </a:p>
        </p:txBody>
      </p:sp>
      <p:sp>
        <p:nvSpPr>
          <p:cNvPr id="19" name="Rectangle 7"/>
          <p:cNvSpPr>
            <a:spLocks noChangeArrowheads="1"/>
          </p:cNvSpPr>
          <p:nvPr/>
        </p:nvSpPr>
        <p:spPr bwMode="auto">
          <a:xfrm>
            <a:off x="2473707" y="1021328"/>
            <a:ext cx="1881188" cy="1314450"/>
          </a:xfrm>
          <a:prstGeom prst="rect">
            <a:avLst/>
          </a:prstGeom>
          <a:solidFill>
            <a:schemeClr val="tx1">
              <a:alpha val="60001"/>
            </a:schemeClr>
          </a:solidFill>
          <a:ln w="19050">
            <a:noFill/>
            <a:miter lim="800000"/>
            <a:headEnd/>
            <a:tailEnd/>
          </a:ln>
        </p:spPr>
        <p:txBody>
          <a:bodyPr wrap="none" anchor="ctr"/>
          <a:lstStyle/>
          <a:p>
            <a:endParaRPr lang="en-US" dirty="0">
              <a:solidFill>
                <a:srgbClr val="000000"/>
              </a:solidFill>
              <a:latin typeface="IBM Plex Sans Regular" charset="0"/>
              <a:cs typeface="IBM Plex Sans Regular" charset="0"/>
            </a:endParaRPr>
          </a:p>
        </p:txBody>
      </p:sp>
      <p:sp>
        <p:nvSpPr>
          <p:cNvPr id="20" name="Text Box 74"/>
          <p:cNvSpPr txBox="1">
            <a:spLocks noChangeArrowheads="1"/>
          </p:cNvSpPr>
          <p:nvPr/>
        </p:nvSpPr>
        <p:spPr bwMode="auto">
          <a:xfrm>
            <a:off x="2522920" y="1045141"/>
            <a:ext cx="1349375" cy="641350"/>
          </a:xfrm>
          <a:prstGeom prst="rect">
            <a:avLst/>
          </a:prstGeom>
          <a:noFill/>
          <a:ln w="9525">
            <a:noFill/>
            <a:miter lim="800000"/>
            <a:headEnd/>
            <a:tailEnd/>
          </a:ln>
        </p:spPr>
        <p:txBody>
          <a:bodyPr>
            <a:spAutoFit/>
          </a:bodyPr>
          <a:lstStyle/>
          <a:p>
            <a:r>
              <a:rPr lang="en-GB" dirty="0">
                <a:solidFill>
                  <a:srgbClr val="FFFFFF"/>
                </a:solidFill>
                <a:latin typeface="IBM Plex Sans Regular" charset="0"/>
                <a:cs typeface="IBM Plex Sans Regular" charset="0"/>
              </a:rPr>
              <a:t>Shared ledger</a:t>
            </a:r>
            <a:endParaRPr lang="en-US" dirty="0">
              <a:solidFill>
                <a:srgbClr val="FFFFFF"/>
              </a:solidFill>
              <a:latin typeface="IBM Plex Sans Regular" charset="0"/>
              <a:cs typeface="IBM Plex Sans Regular" charset="0"/>
            </a:endParaRPr>
          </a:p>
        </p:txBody>
      </p:sp>
      <p:sp>
        <p:nvSpPr>
          <p:cNvPr id="33" name="Text Box 76"/>
          <p:cNvSpPr txBox="1">
            <a:spLocks noChangeArrowheads="1"/>
          </p:cNvSpPr>
          <p:nvPr/>
        </p:nvSpPr>
        <p:spPr bwMode="auto">
          <a:xfrm>
            <a:off x="5627783" y="1073620"/>
            <a:ext cx="1085850" cy="641350"/>
          </a:xfrm>
          <a:prstGeom prst="rect">
            <a:avLst/>
          </a:prstGeom>
          <a:noFill/>
          <a:ln w="9525">
            <a:noFill/>
            <a:miter lim="800000"/>
            <a:headEnd/>
            <a:tailEnd/>
          </a:ln>
        </p:spPr>
        <p:txBody>
          <a:bodyPr wrap="none">
            <a:spAutoFit/>
          </a:bodyPr>
          <a:lstStyle/>
          <a:p>
            <a:pPr algn="r"/>
            <a:r>
              <a:rPr lang="en-GB" dirty="0">
                <a:solidFill>
                  <a:srgbClr val="FFFFFF"/>
                </a:solidFill>
                <a:latin typeface="IBM Plex Sans Regular" charset="0"/>
                <a:cs typeface="IBM Plex Sans Regular" charset="0"/>
              </a:rPr>
              <a:t>Smart </a:t>
            </a:r>
          </a:p>
          <a:p>
            <a:pPr algn="r"/>
            <a:r>
              <a:rPr lang="en-GB" dirty="0">
                <a:solidFill>
                  <a:srgbClr val="FFFFFF"/>
                </a:solidFill>
                <a:latin typeface="IBM Plex Sans Regular" charset="0"/>
                <a:cs typeface="IBM Plex Sans Regular" charset="0"/>
              </a:rPr>
              <a:t>contract</a:t>
            </a:r>
            <a:endParaRPr lang="en-US" dirty="0">
              <a:solidFill>
                <a:srgbClr val="FFFFFF"/>
              </a:solidFill>
              <a:latin typeface="IBM Plex Sans Regular" charset="0"/>
              <a:cs typeface="IBM Plex Sans Regular" charset="0"/>
            </a:endParaRPr>
          </a:p>
        </p:txBody>
      </p:sp>
      <p:sp>
        <p:nvSpPr>
          <p:cNvPr id="34" name="Text Box 80"/>
          <p:cNvSpPr txBox="1">
            <a:spLocks noChangeArrowheads="1"/>
          </p:cNvSpPr>
          <p:nvPr/>
        </p:nvSpPr>
        <p:spPr bwMode="auto">
          <a:xfrm>
            <a:off x="5940990" y="3618382"/>
            <a:ext cx="749051" cy="369332"/>
          </a:xfrm>
          <a:prstGeom prst="rect">
            <a:avLst/>
          </a:prstGeom>
          <a:noFill/>
          <a:ln w="9525">
            <a:noFill/>
            <a:miter lim="800000"/>
            <a:headEnd/>
            <a:tailEnd/>
          </a:ln>
        </p:spPr>
        <p:txBody>
          <a:bodyPr wrap="none">
            <a:spAutoFit/>
          </a:bodyPr>
          <a:lstStyle/>
          <a:p>
            <a:r>
              <a:rPr lang="en-GB" dirty="0">
                <a:solidFill>
                  <a:srgbClr val="FFFFFF"/>
                </a:solidFill>
                <a:latin typeface="IBM Plex Sans Regular" charset="0"/>
                <a:cs typeface="IBM Plex Sans Regular" charset="0"/>
              </a:rPr>
              <a:t>Trust</a:t>
            </a:r>
            <a:endParaRPr lang="en-US" dirty="0">
              <a:solidFill>
                <a:srgbClr val="FFFFFF"/>
              </a:solidFill>
              <a:latin typeface="IBM Plex Sans Regular" charset="0"/>
              <a:cs typeface="IBM Plex Sans Regular" charset="0"/>
            </a:endParaRPr>
          </a:p>
        </p:txBody>
      </p:sp>
    </p:spTree>
    <p:extLst>
      <p:ext uri="{BB962C8B-B14F-4D97-AF65-F5344CB8AC3E}">
        <p14:creationId xmlns:p14="http://schemas.microsoft.com/office/powerpoint/2010/main" val="1784144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7"/>
          <p:cNvSpPr>
            <a:spLocks noGrp="1"/>
          </p:cNvSpPr>
          <p:nvPr>
            <p:ph sz="quarter" idx="15"/>
          </p:nvPr>
        </p:nvSpPr>
        <p:spPr>
          <a:xfrm>
            <a:off x="4570317" y="-1"/>
            <a:ext cx="4572000" cy="2809301"/>
          </a:xfrm>
          <a:solidFill>
            <a:schemeClr val="tx1"/>
          </a:solidFill>
        </p:spPr>
        <p:txBody>
          <a:bodyPr lIns="228600" tIns="192024" rIns="228600" bIns="228600"/>
          <a:lstStyle>
            <a:lvl1pPr>
              <a:defRPr sz="1400">
                <a:solidFill>
                  <a:schemeClr val="bg2"/>
                </a:solidFill>
              </a:defRPr>
            </a:lvl1pPr>
          </a:lstStyle>
          <a:p>
            <a:pPr algn="l" defTabSz="457189"/>
            <a:endParaRPr lang="en-US" sz="800" i="1" dirty="0">
              <a:latin typeface="IBM Plex Sans" pitchFamily="34" charset="0"/>
              <a:ea typeface="IBM Plex Sans Regular"/>
              <a:cs typeface="IBM Plex Sans Regular"/>
            </a:endParaRPr>
          </a:p>
          <a:p>
            <a:pPr algn="l"/>
            <a:endParaRPr lang="en-US" sz="2000" i="1" dirty="0">
              <a:latin typeface="IBM Plex Sans Regular" charset="0"/>
              <a:cs typeface="IBM Plex Sans Regular" charset="0"/>
            </a:endParaRPr>
          </a:p>
          <a:p>
            <a:pPr algn="l"/>
            <a:endParaRPr lang="en-US" sz="1200" i="1" dirty="0">
              <a:latin typeface="IBM Plex Sans Regular" charset="0"/>
              <a:cs typeface="IBM Plex Sans Regular" charset="0"/>
            </a:endParaRPr>
          </a:p>
          <a:p>
            <a:pPr marL="109538" algn="l"/>
            <a:r>
              <a:rPr lang="en-US" sz="2000" i="1" dirty="0">
                <a:latin typeface="IBM Plex Sans Regular" charset="0"/>
                <a:cs typeface="IBM Plex Sans Regular" charset="0"/>
              </a:rPr>
              <a:t>Records all transactions across </a:t>
            </a:r>
            <a:br>
              <a:rPr lang="en-US" sz="2000" i="1" dirty="0">
                <a:latin typeface="IBM Plex Sans Regular" charset="0"/>
                <a:cs typeface="IBM Plex Sans Regular" charset="0"/>
              </a:rPr>
            </a:br>
            <a:r>
              <a:rPr lang="en-US" sz="2000" i="1" dirty="0">
                <a:latin typeface="IBM Plex Sans Regular" charset="0"/>
                <a:cs typeface="IBM Plex Sans Regular" charset="0"/>
              </a:rPr>
              <a:t>business network</a:t>
            </a:r>
          </a:p>
        </p:txBody>
      </p:sp>
      <p:pic>
        <p:nvPicPr>
          <p:cNvPr id="12" name="Picture 11"/>
          <p:cNvPicPr>
            <a:picLocks noChangeAspect="1"/>
          </p:cNvPicPr>
          <p:nvPr/>
        </p:nvPicPr>
        <p:blipFill>
          <a:blip r:embed="rId3"/>
          <a:stretch>
            <a:fillRect/>
          </a:stretch>
        </p:blipFill>
        <p:spPr>
          <a:xfrm>
            <a:off x="4547342" y="2577946"/>
            <a:ext cx="4594975" cy="2582376"/>
          </a:xfrm>
          <a:prstGeom prst="rect">
            <a:avLst/>
          </a:prstGeom>
        </p:spPr>
      </p:pic>
      <p:sp>
        <p:nvSpPr>
          <p:cNvPr id="4" name="Text Placeholder 3"/>
          <p:cNvSpPr>
            <a:spLocks noGrp="1"/>
          </p:cNvSpPr>
          <p:nvPr>
            <p:ph type="body" sz="quarter" idx="14"/>
          </p:nvPr>
        </p:nvSpPr>
        <p:spPr/>
        <p:txBody>
          <a:bodyPr/>
          <a:lstStyle/>
          <a:p>
            <a:r>
              <a:rPr lang="en-US" dirty="0">
                <a:latin typeface="+mj-lt"/>
              </a:rPr>
              <a:t>Shared ledger</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13</a:t>
            </a:fld>
            <a:endParaRPr lang="en-US" dirty="0">
              <a:solidFill>
                <a:srgbClr val="000E5E">
                  <a:lumMod val="50000"/>
                </a:srgb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sp>
        <p:nvSpPr>
          <p:cNvPr id="9" name="Slide Number Placeholder 4"/>
          <p:cNvSpPr txBox="1">
            <a:spLocks/>
          </p:cNvSpPr>
          <p:nvPr/>
        </p:nvSpPr>
        <p:spPr>
          <a:xfrm>
            <a:off x="6997700" y="4767263"/>
            <a:ext cx="2133600" cy="273844"/>
          </a:xfrm>
          <a:prstGeom prst="rect">
            <a:avLst/>
          </a:prstGeom>
        </p:spPr>
        <p:txBody>
          <a:bodyPr/>
          <a:lstStyle>
            <a:defPPr>
              <a:defRPr lang="en-US"/>
            </a:defPPr>
            <a:lvl1pPr marL="0" algn="r"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mtClean="0">
                <a:solidFill>
                  <a:srgbClr val="FFFFFF"/>
                </a:solidFill>
              </a:rPr>
              <a:pPr/>
              <a:t>13</a:t>
            </a:fld>
            <a:endParaRPr lang="en-US" dirty="0">
              <a:solidFill>
                <a:srgbClr val="FFFFFF"/>
              </a:solidFill>
            </a:endParaRPr>
          </a:p>
        </p:txBody>
      </p:sp>
      <p:sp>
        <p:nvSpPr>
          <p:cNvPr id="10" name="Slide Number Placeholder 4"/>
          <p:cNvSpPr txBox="1">
            <a:spLocks/>
          </p:cNvSpPr>
          <p:nvPr/>
        </p:nvSpPr>
        <p:spPr>
          <a:xfrm>
            <a:off x="6984999" y="4767263"/>
            <a:ext cx="2133600" cy="273844"/>
          </a:xfrm>
          <a:prstGeom prst="rect">
            <a:avLst/>
          </a:prstGeom>
        </p:spPr>
        <p:txBody>
          <a:bodyPr/>
          <a:lstStyle>
            <a:defPPr>
              <a:defRPr lang="en-US"/>
            </a:defPPr>
            <a:lvl1pPr marL="0" algn="r" defTabSz="457200" rtl="0" eaLnBrk="1" latinLnBrk="0" hangingPunct="1">
              <a:defRPr sz="8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mtClean="0">
                <a:solidFill>
                  <a:srgbClr val="000000"/>
                </a:solidFill>
              </a:rPr>
              <a:pPr/>
              <a:t>13</a:t>
            </a:fld>
            <a:endParaRPr lang="en-US" dirty="0">
              <a:solidFill>
                <a:srgbClr val="000000"/>
              </a:solidFill>
            </a:endParaRPr>
          </a:p>
        </p:txBody>
      </p:sp>
      <p:sp>
        <p:nvSpPr>
          <p:cNvPr id="11" name="Content Placeholder 3"/>
          <p:cNvSpPr>
            <a:spLocks/>
          </p:cNvSpPr>
          <p:nvPr/>
        </p:nvSpPr>
        <p:spPr bwMode="auto">
          <a:xfrm>
            <a:off x="125731" y="1333041"/>
            <a:ext cx="4501353" cy="2511845"/>
          </a:xfrm>
          <a:prstGeom prst="rect">
            <a:avLst/>
          </a:prstGeom>
          <a:noFill/>
          <a:ln w="9525">
            <a:noFill/>
            <a:miter lim="800000"/>
            <a:headEnd/>
            <a:tailEnd/>
          </a:ln>
        </p:spPr>
        <p:txBody>
          <a:bodyPr/>
          <a:lstStyle/>
          <a:p>
            <a:pPr marL="171450" indent="-171450">
              <a:spcBef>
                <a:spcPct val="5000"/>
              </a:spcBef>
              <a:spcAft>
                <a:spcPct val="40000"/>
              </a:spcAft>
              <a:buClr>
                <a:srgbClr val="000E5E"/>
              </a:buClr>
              <a:buFont typeface="Arial" pitchFamily="34" charset="0"/>
              <a:buChar char="•"/>
            </a:pPr>
            <a:r>
              <a:rPr lang="en-US" dirty="0">
                <a:solidFill>
                  <a:srgbClr val="000000"/>
                </a:solidFill>
                <a:latin typeface="IBM Plex Sans Regular" charset="0"/>
                <a:ea typeface="Helvetica Neue"/>
                <a:cs typeface="Helvetica Neue"/>
              </a:rPr>
              <a:t>Shared between participants</a:t>
            </a:r>
          </a:p>
          <a:p>
            <a:pPr marL="171450" indent="-171450">
              <a:spcBef>
                <a:spcPct val="5000"/>
              </a:spcBef>
              <a:spcAft>
                <a:spcPct val="40000"/>
              </a:spcAft>
              <a:buClr>
                <a:srgbClr val="000E5E"/>
              </a:buClr>
              <a:buFont typeface="Arial" pitchFamily="34" charset="0"/>
              <a:buChar char="•"/>
            </a:pPr>
            <a:r>
              <a:rPr lang="en-US" dirty="0">
                <a:solidFill>
                  <a:srgbClr val="000000"/>
                </a:solidFill>
                <a:latin typeface="IBM Plex Sans Regular" charset="0"/>
                <a:ea typeface="Helvetica Neue"/>
                <a:cs typeface="Helvetica Neue"/>
              </a:rPr>
              <a:t>Participants have own copy through replication</a:t>
            </a:r>
          </a:p>
          <a:p>
            <a:pPr marL="171450" indent="-171450">
              <a:spcBef>
                <a:spcPct val="5000"/>
              </a:spcBef>
              <a:spcAft>
                <a:spcPct val="40000"/>
              </a:spcAft>
              <a:buClr>
                <a:srgbClr val="000E5E"/>
              </a:buClr>
              <a:buFont typeface="Arial" pitchFamily="34" charset="0"/>
              <a:buChar char="•"/>
            </a:pPr>
            <a:r>
              <a:rPr lang="en-US" dirty="0">
                <a:solidFill>
                  <a:srgbClr val="000000"/>
                </a:solidFill>
                <a:latin typeface="IBM Plex Sans Regular" charset="0"/>
                <a:ea typeface="Helvetica Neue"/>
                <a:cs typeface="Helvetica Neue"/>
              </a:rPr>
              <a:t>Permissioned, so participants see only appropriate transactions</a:t>
            </a:r>
          </a:p>
          <a:p>
            <a:pPr marL="171450" indent="-171450">
              <a:spcBef>
                <a:spcPct val="5000"/>
              </a:spcBef>
              <a:spcAft>
                <a:spcPct val="40000"/>
              </a:spcAft>
              <a:buClr>
                <a:srgbClr val="000E5E"/>
              </a:buClr>
              <a:buFont typeface="Arial" pitchFamily="34" charset="0"/>
              <a:buChar char="•"/>
            </a:pPr>
            <a:r>
              <a:rPr lang="en-US" dirty="0">
                <a:solidFill>
                  <a:srgbClr val="000000"/>
                </a:solidFill>
                <a:latin typeface="IBM Plex Sans Regular" charset="0"/>
                <a:ea typeface="Helvetica Neue"/>
                <a:cs typeface="Helvetica Neue"/>
              </a:rPr>
              <a:t>THE shared system of record</a:t>
            </a:r>
          </a:p>
        </p:txBody>
      </p:sp>
    </p:spTree>
    <p:extLst>
      <p:ext uri="{BB962C8B-B14F-4D97-AF65-F5344CB8AC3E}">
        <p14:creationId xmlns:p14="http://schemas.microsoft.com/office/powerpoint/2010/main" val="1775677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7"/>
          <p:cNvSpPr>
            <a:spLocks noGrp="1"/>
          </p:cNvSpPr>
          <p:nvPr>
            <p:ph sz="quarter" idx="15"/>
          </p:nvPr>
        </p:nvSpPr>
        <p:spPr>
          <a:xfrm>
            <a:off x="4570317" y="-1"/>
            <a:ext cx="4572000" cy="2930487"/>
          </a:xfrm>
          <a:solidFill>
            <a:srgbClr val="0164FF"/>
          </a:solidFill>
        </p:spPr>
        <p:txBody>
          <a:bodyPr lIns="228600" tIns="192024" rIns="228600" bIns="228600"/>
          <a:lstStyle>
            <a:lvl1pPr>
              <a:defRPr sz="1400">
                <a:solidFill>
                  <a:schemeClr val="bg2"/>
                </a:solidFill>
              </a:defRPr>
            </a:lvl1pPr>
          </a:lstStyle>
          <a:p>
            <a:pPr algn="l" defTabSz="457189"/>
            <a:endParaRPr lang="en-US" sz="800" i="1" dirty="0">
              <a:latin typeface="IBM Plex Sans" pitchFamily="34" charset="0"/>
              <a:ea typeface="IBM Plex Sans Regular"/>
              <a:cs typeface="IBM Plex Sans Regular"/>
            </a:endParaRPr>
          </a:p>
          <a:p>
            <a:pPr algn="l"/>
            <a:endParaRPr lang="en-US" sz="2000" i="1" dirty="0">
              <a:latin typeface="IBM Plex Sans Regular" charset="0"/>
              <a:cs typeface="IBM Plex Sans Regular" charset="0"/>
            </a:endParaRPr>
          </a:p>
          <a:p>
            <a:pPr algn="l"/>
            <a:endParaRPr lang="en-US" sz="1200" i="1" dirty="0">
              <a:latin typeface="IBM Plex Sans Regular" charset="0"/>
              <a:cs typeface="IBM Plex Sans Regular" charset="0"/>
            </a:endParaRPr>
          </a:p>
          <a:p>
            <a:pPr marL="114300" algn="l"/>
            <a:r>
              <a:rPr lang="en-US" sz="2000" i="1" dirty="0">
                <a:latin typeface="IBM Plex Sans Regular" charset="0"/>
                <a:cs typeface="IBM Plex Sans Regular" charset="0"/>
              </a:rPr>
              <a:t>Business rules associated </a:t>
            </a:r>
            <a:br>
              <a:rPr lang="en-US" sz="2000" i="1" dirty="0">
                <a:latin typeface="IBM Plex Sans Regular" charset="0"/>
                <a:cs typeface="IBM Plex Sans Regular" charset="0"/>
              </a:rPr>
            </a:br>
            <a:r>
              <a:rPr lang="en-US" sz="2000" i="1" dirty="0">
                <a:latin typeface="IBM Plex Sans Regular" charset="0"/>
                <a:cs typeface="IBM Plex Sans Regular" charset="0"/>
              </a:rPr>
              <a:t>with the transaction</a:t>
            </a:r>
          </a:p>
        </p:txBody>
      </p:sp>
      <p:pic>
        <p:nvPicPr>
          <p:cNvPr id="3" name="Picture 2"/>
          <p:cNvPicPr>
            <a:picLocks noChangeAspect="1"/>
          </p:cNvPicPr>
          <p:nvPr/>
        </p:nvPicPr>
        <p:blipFill>
          <a:blip r:embed="rId3"/>
          <a:stretch>
            <a:fillRect/>
          </a:stretch>
        </p:blipFill>
        <p:spPr>
          <a:xfrm>
            <a:off x="4570124" y="2563019"/>
            <a:ext cx="4572000" cy="2569464"/>
          </a:xfrm>
          <a:prstGeom prst="rect">
            <a:avLst/>
          </a:prstGeom>
        </p:spPr>
      </p:pic>
      <p:sp>
        <p:nvSpPr>
          <p:cNvPr id="4" name="Text Placeholder 3"/>
          <p:cNvSpPr>
            <a:spLocks noGrp="1"/>
          </p:cNvSpPr>
          <p:nvPr>
            <p:ph type="body" sz="quarter" idx="14"/>
          </p:nvPr>
        </p:nvSpPr>
        <p:spPr/>
        <p:txBody>
          <a:bodyPr/>
          <a:lstStyle/>
          <a:p>
            <a:r>
              <a:rPr lang="en-US" dirty="0">
                <a:latin typeface="+mj-lt"/>
              </a:rPr>
              <a:t>Smart contract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sp>
        <p:nvSpPr>
          <p:cNvPr id="13" name="Content Placeholder 3"/>
          <p:cNvSpPr>
            <a:spLocks/>
          </p:cNvSpPr>
          <p:nvPr/>
        </p:nvSpPr>
        <p:spPr bwMode="auto">
          <a:xfrm>
            <a:off x="125731" y="1326957"/>
            <a:ext cx="3686105" cy="1812849"/>
          </a:xfrm>
          <a:prstGeom prst="rect">
            <a:avLst/>
          </a:prstGeom>
          <a:noFill/>
          <a:ln w="9525">
            <a:noFill/>
            <a:miter lim="800000"/>
            <a:headEnd/>
            <a:tailEnd/>
          </a:ln>
        </p:spPr>
        <p:txBody>
          <a:bodyPr/>
          <a:lstStyle/>
          <a:p>
            <a:pPr marL="171450" indent="-171450">
              <a:spcBef>
                <a:spcPct val="5000"/>
              </a:spcBef>
              <a:spcAft>
                <a:spcPct val="40000"/>
              </a:spcAft>
              <a:buClr>
                <a:srgbClr val="000E5E"/>
              </a:buClr>
              <a:buFont typeface="Arial" pitchFamily="34" charset="0"/>
              <a:buChar char="•"/>
            </a:pPr>
            <a:r>
              <a:rPr lang="en-US" dirty="0">
                <a:solidFill>
                  <a:srgbClr val="000000"/>
                </a:solidFill>
                <a:latin typeface="IBM Plex Sans Regular" charset="0"/>
                <a:ea typeface="Helvetica Neue Light"/>
                <a:cs typeface="Helvetica Neue Light"/>
              </a:rPr>
              <a:t>Verifiable, signed</a:t>
            </a:r>
          </a:p>
          <a:p>
            <a:pPr marL="171450" indent="-171450">
              <a:spcBef>
                <a:spcPct val="5000"/>
              </a:spcBef>
              <a:spcAft>
                <a:spcPct val="40000"/>
              </a:spcAft>
              <a:buClr>
                <a:srgbClr val="000E5E"/>
              </a:buClr>
              <a:buFont typeface="Arial" pitchFamily="34" charset="0"/>
              <a:buChar char="•"/>
            </a:pPr>
            <a:r>
              <a:rPr lang="en-US" dirty="0">
                <a:solidFill>
                  <a:srgbClr val="000000"/>
                </a:solidFill>
                <a:latin typeface="IBM Plex Sans Regular" charset="0"/>
                <a:ea typeface="Helvetica Neue Light"/>
                <a:cs typeface="Helvetica Neue Light"/>
              </a:rPr>
              <a:t>Encoded in programming language</a:t>
            </a:r>
          </a:p>
          <a:p>
            <a:pPr marL="171450" indent="-171450">
              <a:spcBef>
                <a:spcPct val="5000"/>
              </a:spcBef>
              <a:spcAft>
                <a:spcPct val="10000"/>
              </a:spcAft>
              <a:buClr>
                <a:srgbClr val="000E5E"/>
              </a:buClr>
              <a:buFont typeface="Arial" pitchFamily="34" charset="0"/>
              <a:buChar char="•"/>
            </a:pPr>
            <a:r>
              <a:rPr lang="en-US" dirty="0">
                <a:solidFill>
                  <a:srgbClr val="000000"/>
                </a:solidFill>
                <a:latin typeface="IBM Plex Sans Regular" charset="0"/>
                <a:ea typeface="Helvetica Neue Light"/>
                <a:cs typeface="Helvetica Neue Light"/>
              </a:rPr>
              <a:t>Example:</a:t>
            </a:r>
          </a:p>
          <a:p>
            <a:pPr marL="458788" lvl="1" indent="-228600">
              <a:spcBef>
                <a:spcPct val="20000"/>
              </a:spcBef>
              <a:spcAft>
                <a:spcPts val="600"/>
              </a:spcAft>
              <a:buClr>
                <a:srgbClr val="000E5E"/>
              </a:buClr>
              <a:buFont typeface="Arial" pitchFamily="34" charset="0"/>
              <a:buChar char="–"/>
            </a:pPr>
            <a:r>
              <a:rPr lang="en-US" sz="1600" dirty="0">
                <a:solidFill>
                  <a:srgbClr val="000000"/>
                </a:solidFill>
                <a:latin typeface="IBM Plex Sans Regular" charset="0"/>
                <a:ea typeface="Helvetica Neue Light"/>
                <a:cs typeface="Helvetica Neue Light"/>
              </a:rPr>
              <a:t>Defines contractual conditions under which a bond transfer occurs</a:t>
            </a:r>
          </a:p>
        </p:txBody>
      </p:sp>
      <p:sp>
        <p:nvSpPr>
          <p:cNvPr id="10" name="Slide Number Placeholder 4"/>
          <p:cNvSpPr txBox="1">
            <a:spLocks/>
          </p:cNvSpPr>
          <p:nvPr/>
        </p:nvSpPr>
        <p:spPr>
          <a:xfrm>
            <a:off x="6997700" y="4767263"/>
            <a:ext cx="2133600" cy="273844"/>
          </a:xfrm>
          <a:prstGeom prst="rect">
            <a:avLst/>
          </a:prstGeom>
        </p:spPr>
        <p:txBody>
          <a:bodyPr/>
          <a:lstStyle>
            <a:defPPr>
              <a:defRPr lang="en-US"/>
            </a:defPPr>
            <a:lvl1pPr marL="0" algn="r"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mtClean="0">
                <a:solidFill>
                  <a:srgbClr val="000E5E">
                    <a:lumMod val="50000"/>
                  </a:srgbClr>
                </a:solidFill>
              </a:rPr>
              <a:pPr/>
              <a:t>14</a:t>
            </a:fld>
            <a:endParaRPr lang="en-US" dirty="0">
              <a:solidFill>
                <a:srgbClr val="000E5E">
                  <a:lumMod val="50000"/>
                </a:srgbClr>
              </a:solidFill>
            </a:endParaRPr>
          </a:p>
        </p:txBody>
      </p:sp>
      <p:sp>
        <p:nvSpPr>
          <p:cNvPr id="11" name="Slide Number Placeholder 4"/>
          <p:cNvSpPr txBox="1">
            <a:spLocks/>
          </p:cNvSpPr>
          <p:nvPr/>
        </p:nvSpPr>
        <p:spPr>
          <a:xfrm>
            <a:off x="6997700" y="4767263"/>
            <a:ext cx="2133600" cy="273844"/>
          </a:xfrm>
          <a:prstGeom prst="rect">
            <a:avLst/>
          </a:prstGeom>
        </p:spPr>
        <p:txBody>
          <a:bodyPr/>
          <a:lstStyle>
            <a:defPPr>
              <a:defRPr lang="en-US"/>
            </a:defPPr>
            <a:lvl1pPr marL="0" algn="r"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mtClean="0">
                <a:solidFill>
                  <a:srgbClr val="FFFFFF"/>
                </a:solidFill>
              </a:rPr>
              <a:pPr/>
              <a:t>14</a:t>
            </a:fld>
            <a:endParaRPr lang="en-US" dirty="0">
              <a:solidFill>
                <a:srgbClr val="FFFFFF"/>
              </a:solidFill>
            </a:endParaRPr>
          </a:p>
        </p:txBody>
      </p:sp>
      <p:sp>
        <p:nvSpPr>
          <p:cNvPr id="12" name="Slide Number Placeholder 4"/>
          <p:cNvSpPr txBox="1">
            <a:spLocks/>
          </p:cNvSpPr>
          <p:nvPr/>
        </p:nvSpPr>
        <p:spPr>
          <a:xfrm>
            <a:off x="6984999" y="4767263"/>
            <a:ext cx="2133600" cy="273844"/>
          </a:xfrm>
          <a:prstGeom prst="rect">
            <a:avLst/>
          </a:prstGeom>
        </p:spPr>
        <p:txBody>
          <a:bodyPr/>
          <a:lstStyle>
            <a:defPPr>
              <a:defRPr lang="en-US"/>
            </a:defPPr>
            <a:lvl1pPr marL="0" algn="r" defTabSz="457200" rtl="0" eaLnBrk="1" latinLnBrk="0" hangingPunct="1">
              <a:defRPr sz="8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mtClean="0">
                <a:solidFill>
                  <a:srgbClr val="000000"/>
                </a:solidFill>
              </a:rPr>
              <a:pPr/>
              <a:t>14</a:t>
            </a:fld>
            <a:endParaRPr lang="en-US" dirty="0">
              <a:solidFill>
                <a:srgbClr val="000000"/>
              </a:solidFill>
            </a:endParaRPr>
          </a:p>
        </p:txBody>
      </p:sp>
    </p:spTree>
    <p:extLst>
      <p:ext uri="{BB962C8B-B14F-4D97-AF65-F5344CB8AC3E}">
        <p14:creationId xmlns:p14="http://schemas.microsoft.com/office/powerpoint/2010/main" val="7978505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7"/>
          <p:cNvSpPr>
            <a:spLocks noGrp="1"/>
          </p:cNvSpPr>
          <p:nvPr>
            <p:ph sz="quarter" idx="15"/>
          </p:nvPr>
        </p:nvSpPr>
        <p:spPr>
          <a:xfrm>
            <a:off x="4570317" y="0"/>
            <a:ext cx="4572000" cy="2864386"/>
          </a:xfrm>
          <a:solidFill>
            <a:schemeClr val="bg1"/>
          </a:solidFill>
        </p:spPr>
        <p:txBody>
          <a:bodyPr lIns="228600" tIns="192024" rIns="228600" bIns="228600"/>
          <a:lstStyle>
            <a:lvl1pPr>
              <a:defRPr sz="1400">
                <a:solidFill>
                  <a:schemeClr val="bg2"/>
                </a:solidFill>
              </a:defRPr>
            </a:lvl1pPr>
          </a:lstStyle>
          <a:p>
            <a:pPr algn="l" defTabSz="457189"/>
            <a:endParaRPr lang="en-US" sz="800" i="1" dirty="0">
              <a:latin typeface="IBM Plex Sans" pitchFamily="34" charset="0"/>
              <a:ea typeface="IBM Plex Sans Regular"/>
              <a:cs typeface="IBM Plex Sans Regular"/>
            </a:endParaRPr>
          </a:p>
          <a:p>
            <a:pPr algn="l"/>
            <a:endParaRPr lang="en-US" sz="2000" i="1" dirty="0">
              <a:latin typeface="IBM Plex Sans Regular" charset="0"/>
              <a:cs typeface="IBM Plex Sans Regular" charset="0"/>
            </a:endParaRPr>
          </a:p>
          <a:p>
            <a:pPr algn="l"/>
            <a:endParaRPr lang="en-US" sz="1200" i="1" dirty="0">
              <a:latin typeface="IBM Plex Sans Regular" charset="0"/>
              <a:cs typeface="IBM Plex Sans Regular" charset="0"/>
            </a:endParaRPr>
          </a:p>
          <a:p>
            <a:pPr marL="114300" algn="l"/>
            <a:r>
              <a:rPr lang="en-US" sz="2000" i="1" dirty="0">
                <a:latin typeface="IBM Plex Sans Regular" charset="0"/>
                <a:cs typeface="IBM Plex Sans Regular" charset="0"/>
              </a:rPr>
              <a:t>The ledger is shared, but </a:t>
            </a:r>
            <a:br>
              <a:rPr lang="en-US" sz="2000" i="1" dirty="0">
                <a:latin typeface="IBM Plex Sans Regular" charset="0"/>
                <a:cs typeface="IBM Plex Sans Regular" charset="0"/>
              </a:rPr>
            </a:br>
            <a:r>
              <a:rPr lang="en-US" sz="2000" i="1" dirty="0">
                <a:latin typeface="IBM Plex Sans Regular" charset="0"/>
                <a:cs typeface="IBM Plex Sans Regular" charset="0"/>
              </a:rPr>
              <a:t>participants require privacy</a:t>
            </a:r>
          </a:p>
        </p:txBody>
      </p:sp>
      <p:pic>
        <p:nvPicPr>
          <p:cNvPr id="8" name="Picture 7"/>
          <p:cNvPicPr>
            <a:picLocks noChangeAspect="1"/>
          </p:cNvPicPr>
          <p:nvPr/>
        </p:nvPicPr>
        <p:blipFill>
          <a:blip r:embed="rId3"/>
          <a:stretch>
            <a:fillRect/>
          </a:stretch>
        </p:blipFill>
        <p:spPr>
          <a:xfrm>
            <a:off x="4573396" y="2580480"/>
            <a:ext cx="4572000" cy="2569464"/>
          </a:xfrm>
          <a:prstGeom prst="rect">
            <a:avLst/>
          </a:prstGeom>
        </p:spPr>
      </p:pic>
      <p:sp>
        <p:nvSpPr>
          <p:cNvPr id="4" name="Text Placeholder 3"/>
          <p:cNvSpPr>
            <a:spLocks noGrp="1"/>
          </p:cNvSpPr>
          <p:nvPr>
            <p:ph type="body" sz="quarter" idx="14"/>
          </p:nvPr>
        </p:nvSpPr>
        <p:spPr/>
        <p:txBody>
          <a:bodyPr/>
          <a:lstStyle/>
          <a:p>
            <a:r>
              <a:rPr lang="en-US" dirty="0">
                <a:latin typeface="+mj-lt"/>
              </a:rPr>
              <a:t>Privacy</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sp>
        <p:nvSpPr>
          <p:cNvPr id="12" name="Content Placeholder 3"/>
          <p:cNvSpPr>
            <a:spLocks/>
          </p:cNvSpPr>
          <p:nvPr/>
        </p:nvSpPr>
        <p:spPr bwMode="auto">
          <a:xfrm>
            <a:off x="122216" y="1339620"/>
            <a:ext cx="3931991" cy="2472215"/>
          </a:xfrm>
          <a:prstGeom prst="rect">
            <a:avLst/>
          </a:prstGeom>
          <a:noFill/>
          <a:ln w="9525">
            <a:noFill/>
            <a:miter lim="800000"/>
            <a:headEnd/>
            <a:tailEnd/>
          </a:ln>
        </p:spPr>
        <p:txBody>
          <a:bodyPr/>
          <a:lstStyle/>
          <a:p>
            <a:pPr marL="171450" indent="-171450">
              <a:lnSpc>
                <a:spcPct val="95000"/>
              </a:lnSpc>
              <a:spcBef>
                <a:spcPct val="5000"/>
              </a:spcBef>
              <a:spcAft>
                <a:spcPct val="15000"/>
              </a:spcAft>
              <a:buClr>
                <a:srgbClr val="000E5E"/>
              </a:buClr>
              <a:buFont typeface="Arial" pitchFamily="34" charset="0"/>
              <a:buChar char="•"/>
            </a:pPr>
            <a:r>
              <a:rPr lang="en-US" dirty="0">
                <a:solidFill>
                  <a:srgbClr val="000000"/>
                </a:solidFill>
                <a:latin typeface="IBM Plex Sans Regular" charset="0"/>
                <a:ea typeface="Helvetica Neue Light"/>
                <a:cs typeface="Helvetica Neue Light"/>
              </a:rPr>
              <a:t>Participants need:</a:t>
            </a:r>
          </a:p>
          <a:p>
            <a:pPr marL="458788" lvl="1" indent="-228600">
              <a:lnSpc>
                <a:spcPct val="95000"/>
              </a:lnSpc>
              <a:spcBef>
                <a:spcPct val="5000"/>
              </a:spcBef>
              <a:spcAft>
                <a:spcPct val="45000"/>
              </a:spcAft>
              <a:buClr>
                <a:srgbClr val="5A5A5A"/>
              </a:buClr>
              <a:buFont typeface="Arial" pitchFamily="34" charset="0"/>
              <a:buChar char="–"/>
            </a:pPr>
            <a:r>
              <a:rPr lang="en-US" sz="1600" dirty="0">
                <a:solidFill>
                  <a:srgbClr val="000000"/>
                </a:solidFill>
                <a:latin typeface="IBM Plex Sans Regular" charset="0"/>
                <a:ea typeface="Helvetica Neue Light"/>
                <a:cs typeface="Helvetica Neue Light"/>
              </a:rPr>
              <a:t>Appropriate confidentiality between subsets of participants</a:t>
            </a:r>
          </a:p>
          <a:p>
            <a:pPr marL="458788" lvl="1" indent="-228600">
              <a:lnSpc>
                <a:spcPct val="95000"/>
              </a:lnSpc>
              <a:spcBef>
                <a:spcPct val="5000"/>
              </a:spcBef>
              <a:spcAft>
                <a:spcPct val="45000"/>
              </a:spcAft>
              <a:buClr>
                <a:srgbClr val="000E5E"/>
              </a:buClr>
              <a:buFont typeface="Arial" pitchFamily="34" charset="0"/>
              <a:buChar char="–"/>
            </a:pPr>
            <a:r>
              <a:rPr lang="en-US" sz="1600" dirty="0">
                <a:solidFill>
                  <a:srgbClr val="000000"/>
                </a:solidFill>
                <a:latin typeface="IBM Plex Sans Regular" charset="0"/>
                <a:ea typeface="Helvetica Neue Light"/>
                <a:cs typeface="Helvetica Neue Light"/>
              </a:rPr>
              <a:t>Identity not linked to a transaction</a:t>
            </a:r>
          </a:p>
          <a:p>
            <a:pPr marL="171450" indent="-171450">
              <a:lnSpc>
                <a:spcPct val="95000"/>
              </a:lnSpc>
              <a:spcBef>
                <a:spcPct val="5000"/>
              </a:spcBef>
              <a:spcAft>
                <a:spcPct val="40000"/>
              </a:spcAft>
              <a:buClr>
                <a:srgbClr val="000E5E"/>
              </a:buClr>
              <a:buFont typeface="Arial" pitchFamily="34" charset="0"/>
              <a:buChar char="•"/>
            </a:pPr>
            <a:r>
              <a:rPr lang="en-US" dirty="0">
                <a:solidFill>
                  <a:srgbClr val="000000"/>
                </a:solidFill>
                <a:latin typeface="IBM Plex Sans Regular" charset="0"/>
                <a:ea typeface="Helvetica Neue Light"/>
                <a:cs typeface="Helvetica Neue Light"/>
              </a:rPr>
              <a:t>Transactions need to be authenticated</a:t>
            </a:r>
          </a:p>
          <a:p>
            <a:pPr marL="171450" indent="-171450">
              <a:lnSpc>
                <a:spcPct val="95000"/>
              </a:lnSpc>
              <a:spcBef>
                <a:spcPct val="5000"/>
              </a:spcBef>
              <a:spcAft>
                <a:spcPct val="40000"/>
              </a:spcAft>
              <a:buClr>
                <a:srgbClr val="000E5E"/>
              </a:buClr>
              <a:buFont typeface="Arial" pitchFamily="34" charset="0"/>
              <a:buChar char="•"/>
            </a:pPr>
            <a:r>
              <a:rPr lang="en-US" dirty="0">
                <a:solidFill>
                  <a:srgbClr val="000000"/>
                </a:solidFill>
                <a:latin typeface="IBM Plex Sans Regular" charset="0"/>
                <a:ea typeface="Helvetica Neue Light"/>
                <a:cs typeface="Helvetica Neue Light"/>
              </a:rPr>
              <a:t>Cryptography central to these processes</a:t>
            </a:r>
          </a:p>
        </p:txBody>
      </p:sp>
      <p:sp>
        <p:nvSpPr>
          <p:cNvPr id="14" name="Slide Number Placeholder 4"/>
          <p:cNvSpPr txBox="1">
            <a:spLocks/>
          </p:cNvSpPr>
          <p:nvPr/>
        </p:nvSpPr>
        <p:spPr>
          <a:xfrm>
            <a:off x="6997700" y="4767263"/>
            <a:ext cx="2133600" cy="273844"/>
          </a:xfrm>
          <a:prstGeom prst="rect">
            <a:avLst/>
          </a:prstGeom>
        </p:spPr>
        <p:txBody>
          <a:bodyPr/>
          <a:lstStyle>
            <a:defPPr>
              <a:defRPr lang="en-US"/>
            </a:defPPr>
            <a:lvl1pPr marL="0" algn="r"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mtClean="0">
                <a:solidFill>
                  <a:srgbClr val="FFFFFF"/>
                </a:solidFill>
              </a:rPr>
              <a:pPr/>
              <a:t>15</a:t>
            </a:fld>
            <a:endParaRPr lang="en-US" dirty="0">
              <a:solidFill>
                <a:srgbClr val="FFFFFF"/>
              </a:solidFill>
            </a:endParaRPr>
          </a:p>
        </p:txBody>
      </p:sp>
    </p:spTree>
    <p:extLst>
      <p:ext uri="{BB962C8B-B14F-4D97-AF65-F5344CB8AC3E}">
        <p14:creationId xmlns:p14="http://schemas.microsoft.com/office/powerpoint/2010/main" val="12067619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7"/>
          <p:cNvSpPr>
            <a:spLocks noGrp="1"/>
          </p:cNvSpPr>
          <p:nvPr>
            <p:ph sz="quarter" idx="15"/>
          </p:nvPr>
        </p:nvSpPr>
        <p:spPr>
          <a:xfrm>
            <a:off x="4570317" y="0"/>
            <a:ext cx="4572000" cy="2864386"/>
          </a:xfrm>
          <a:solidFill>
            <a:srgbClr val="272727"/>
          </a:solidFill>
        </p:spPr>
        <p:txBody>
          <a:bodyPr lIns="228600" tIns="192024" rIns="228600" bIns="228600"/>
          <a:lstStyle>
            <a:lvl1pPr>
              <a:defRPr sz="1400">
                <a:solidFill>
                  <a:schemeClr val="bg2"/>
                </a:solidFill>
              </a:defRPr>
            </a:lvl1pPr>
          </a:lstStyle>
          <a:p>
            <a:pPr algn="l" defTabSz="457189"/>
            <a:endParaRPr lang="en-US" sz="800" i="1" dirty="0">
              <a:latin typeface="IBM Plex Sans" pitchFamily="34" charset="0"/>
              <a:ea typeface="IBM Plex Sans Regular"/>
              <a:cs typeface="IBM Plex Sans Regular"/>
            </a:endParaRPr>
          </a:p>
          <a:p>
            <a:pPr algn="l"/>
            <a:endParaRPr lang="en-US" sz="2000" i="1" dirty="0">
              <a:latin typeface="IBM Plex Sans Regular" charset="0"/>
              <a:cs typeface="IBM Plex Sans Regular" charset="0"/>
            </a:endParaRPr>
          </a:p>
          <a:p>
            <a:pPr algn="l"/>
            <a:endParaRPr lang="en-US" sz="1200" i="1" dirty="0">
              <a:latin typeface="IBM Plex Sans Regular" charset="0"/>
              <a:cs typeface="IBM Plex Sans Regular" charset="0"/>
            </a:endParaRPr>
          </a:p>
          <a:p>
            <a:pPr marL="114300" algn="l"/>
            <a:r>
              <a:rPr lang="en-US" sz="2000" i="1" dirty="0">
                <a:latin typeface="IBM Plex Sans Regular" charset="0"/>
                <a:cs typeface="IBM Plex Sans Regular" charset="0"/>
              </a:rPr>
              <a:t>The ledger is a trusted source </a:t>
            </a:r>
            <a:br>
              <a:rPr lang="en-US" sz="2000" i="1" dirty="0">
                <a:latin typeface="IBM Plex Sans Regular" charset="0"/>
                <a:cs typeface="IBM Plex Sans Regular" charset="0"/>
              </a:rPr>
            </a:br>
            <a:r>
              <a:rPr lang="en-US" sz="2000" i="1" dirty="0">
                <a:latin typeface="IBM Plex Sans Regular" charset="0"/>
                <a:cs typeface="IBM Plex Sans Regular" charset="0"/>
              </a:rPr>
              <a:t>of information</a:t>
            </a:r>
          </a:p>
        </p:txBody>
      </p:sp>
      <p:pic>
        <p:nvPicPr>
          <p:cNvPr id="3" name="Picture 2"/>
          <p:cNvPicPr>
            <a:picLocks noChangeAspect="1"/>
          </p:cNvPicPr>
          <p:nvPr/>
        </p:nvPicPr>
        <p:blipFill>
          <a:blip r:embed="rId3"/>
          <a:stretch>
            <a:fillRect/>
          </a:stretch>
        </p:blipFill>
        <p:spPr>
          <a:xfrm>
            <a:off x="4573396" y="2574036"/>
            <a:ext cx="4572000" cy="2569464"/>
          </a:xfrm>
          <a:prstGeom prst="rect">
            <a:avLst/>
          </a:prstGeom>
        </p:spPr>
      </p:pic>
      <p:sp>
        <p:nvSpPr>
          <p:cNvPr id="4" name="Text Placeholder 3"/>
          <p:cNvSpPr>
            <a:spLocks noGrp="1"/>
          </p:cNvSpPr>
          <p:nvPr>
            <p:ph type="body" sz="quarter" idx="14"/>
          </p:nvPr>
        </p:nvSpPr>
        <p:spPr/>
        <p:txBody>
          <a:bodyPr/>
          <a:lstStyle/>
          <a:p>
            <a:r>
              <a:rPr lang="en-US" dirty="0">
                <a:latin typeface="+mj-lt"/>
              </a:rPr>
              <a:t>Trust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sp>
        <p:nvSpPr>
          <p:cNvPr id="16" name="Slide Number Placeholder 4"/>
          <p:cNvSpPr txBox="1">
            <a:spLocks/>
          </p:cNvSpPr>
          <p:nvPr/>
        </p:nvSpPr>
        <p:spPr>
          <a:xfrm>
            <a:off x="6997700" y="4767263"/>
            <a:ext cx="2133600" cy="273844"/>
          </a:xfrm>
          <a:prstGeom prst="rect">
            <a:avLst/>
          </a:prstGeom>
        </p:spPr>
        <p:txBody>
          <a:bodyPr/>
          <a:lstStyle>
            <a:defPPr>
              <a:defRPr lang="en-US"/>
            </a:defPPr>
            <a:lvl1pPr marL="0" algn="r"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mtClean="0">
                <a:solidFill>
                  <a:srgbClr val="FFFFFF"/>
                </a:solidFill>
              </a:rPr>
              <a:pPr/>
              <a:t>16</a:t>
            </a:fld>
            <a:endParaRPr lang="en-US" dirty="0">
              <a:solidFill>
                <a:srgbClr val="FFFFFF"/>
              </a:solidFill>
            </a:endParaRPr>
          </a:p>
        </p:txBody>
      </p:sp>
      <p:sp>
        <p:nvSpPr>
          <p:cNvPr id="17" name="Content Placeholder 3"/>
          <p:cNvSpPr>
            <a:spLocks/>
          </p:cNvSpPr>
          <p:nvPr/>
        </p:nvSpPr>
        <p:spPr bwMode="auto">
          <a:xfrm>
            <a:off x="121950" y="1341356"/>
            <a:ext cx="4229713" cy="2966239"/>
          </a:xfrm>
          <a:prstGeom prst="rect">
            <a:avLst/>
          </a:prstGeom>
          <a:noFill/>
          <a:ln w="9525">
            <a:noFill/>
            <a:miter lim="800000"/>
            <a:headEnd/>
            <a:tailEnd/>
          </a:ln>
        </p:spPr>
        <p:txBody>
          <a:bodyPr/>
          <a:lstStyle/>
          <a:p>
            <a:pPr marL="171450" indent="-171450">
              <a:lnSpc>
                <a:spcPct val="95000"/>
              </a:lnSpc>
              <a:spcAft>
                <a:spcPct val="20000"/>
              </a:spcAft>
              <a:buClr>
                <a:srgbClr val="000E5E"/>
              </a:buClr>
              <a:buFont typeface="Arial" pitchFamily="34" charset="0"/>
              <a:buChar char="•"/>
            </a:pPr>
            <a:r>
              <a:rPr lang="en-US" dirty="0">
                <a:solidFill>
                  <a:srgbClr val="000000"/>
                </a:solidFill>
                <a:latin typeface="IBM Plex Sans Regular" charset="0"/>
                <a:ea typeface="Helvetica Neue Light"/>
                <a:cs typeface="Helvetica Neue Light"/>
              </a:rPr>
              <a:t>Participants endorse transactions</a:t>
            </a:r>
          </a:p>
          <a:p>
            <a:pPr marL="458788" lvl="1" indent="-228600">
              <a:lnSpc>
                <a:spcPct val="95000"/>
              </a:lnSpc>
              <a:spcAft>
                <a:spcPct val="20000"/>
              </a:spcAft>
              <a:buClr>
                <a:srgbClr val="000E5E"/>
              </a:buClr>
              <a:buFont typeface="Arial" pitchFamily="34" charset="0"/>
              <a:buChar char="–"/>
            </a:pPr>
            <a:r>
              <a:rPr lang="en-US" sz="1600" dirty="0">
                <a:solidFill>
                  <a:srgbClr val="000000"/>
                </a:solidFill>
                <a:latin typeface="IBM Plex Sans Regular" charset="0"/>
                <a:ea typeface="Helvetica Neue Light"/>
                <a:cs typeface="Helvetica Neue Light"/>
              </a:rPr>
              <a:t>Business network decides who will endorse transactions</a:t>
            </a:r>
          </a:p>
          <a:p>
            <a:pPr marL="458788" lvl="1" indent="-228600">
              <a:lnSpc>
                <a:spcPct val="95000"/>
              </a:lnSpc>
              <a:spcAft>
                <a:spcPct val="20000"/>
              </a:spcAft>
              <a:buClr>
                <a:srgbClr val="000E5E"/>
              </a:buClr>
              <a:buFont typeface="Arial" pitchFamily="34" charset="0"/>
              <a:buChar char="–"/>
            </a:pPr>
            <a:r>
              <a:rPr lang="en-US" sz="1600" dirty="0">
                <a:solidFill>
                  <a:srgbClr val="000000"/>
                </a:solidFill>
                <a:latin typeface="IBM Plex Sans Regular" charset="0"/>
                <a:ea typeface="Helvetica Neue Light"/>
                <a:cs typeface="Helvetica Neue Light"/>
              </a:rPr>
              <a:t>Endorsed transactions are added to the ledger with appropriate confidentiality</a:t>
            </a:r>
          </a:p>
          <a:p>
            <a:pPr marL="177800" indent="-169863">
              <a:lnSpc>
                <a:spcPct val="95000"/>
              </a:lnSpc>
              <a:spcAft>
                <a:spcPct val="20000"/>
              </a:spcAft>
              <a:buClr>
                <a:srgbClr val="000E5E"/>
              </a:buClr>
              <a:buFont typeface="Arial" charset="0"/>
              <a:buChar char="•"/>
            </a:pPr>
            <a:r>
              <a:rPr lang="en-US" dirty="0">
                <a:solidFill>
                  <a:srgbClr val="000000"/>
                </a:solidFill>
                <a:latin typeface="IBM Plex Sans Regular" charset="0"/>
                <a:ea typeface="Helvetica Neue Light"/>
                <a:cs typeface="Helvetica Neue Light"/>
              </a:rPr>
              <a:t>Assets have a verifiable audit trail</a:t>
            </a:r>
          </a:p>
          <a:p>
            <a:pPr marL="458788" lvl="1" indent="-228600">
              <a:lnSpc>
                <a:spcPct val="95000"/>
              </a:lnSpc>
              <a:spcAft>
                <a:spcPct val="20000"/>
              </a:spcAft>
              <a:buClr>
                <a:srgbClr val="000E5E"/>
              </a:buClr>
              <a:buFont typeface="Arial" pitchFamily="34" charset="0"/>
              <a:buChar char="–"/>
            </a:pPr>
            <a:r>
              <a:rPr lang="en-US" sz="1600" dirty="0">
                <a:solidFill>
                  <a:srgbClr val="000000"/>
                </a:solidFill>
                <a:latin typeface="IBM Plex Sans Regular" charset="0"/>
                <a:ea typeface="Helvetica Neue Light"/>
                <a:cs typeface="Helvetica Neue Light"/>
              </a:rPr>
              <a:t>Transactions cannot be modified, inserted or deleted</a:t>
            </a:r>
          </a:p>
          <a:p>
            <a:pPr marL="177800" indent="-169863">
              <a:lnSpc>
                <a:spcPct val="95000"/>
              </a:lnSpc>
              <a:spcAft>
                <a:spcPct val="20000"/>
              </a:spcAft>
              <a:buClr>
                <a:srgbClr val="000E5E"/>
              </a:buClr>
              <a:buFont typeface="Arial" charset="0"/>
              <a:buChar char="•"/>
            </a:pPr>
            <a:r>
              <a:rPr lang="en-US" dirty="0">
                <a:solidFill>
                  <a:srgbClr val="000000"/>
                </a:solidFill>
                <a:latin typeface="IBM Plex Sans Regular" charset="0"/>
                <a:ea typeface="Helvetica Neue Light"/>
                <a:cs typeface="Helvetica Neue Light"/>
              </a:rPr>
              <a:t>Achieved through consensus, provenance, immutability and finality</a:t>
            </a:r>
          </a:p>
          <a:p>
            <a:pPr marL="177800" indent="-169863">
              <a:lnSpc>
                <a:spcPct val="95000"/>
              </a:lnSpc>
              <a:spcAft>
                <a:spcPct val="20000"/>
              </a:spcAft>
              <a:buClr>
                <a:srgbClr val="000E5E"/>
              </a:buClr>
              <a:buFont typeface="Arial" charset="0"/>
              <a:buChar char="•"/>
            </a:pPr>
            <a:endParaRPr lang="en-US" dirty="0">
              <a:solidFill>
                <a:srgbClr val="000000"/>
              </a:solidFill>
              <a:latin typeface="IBM Plex Sans Regular" charset="0"/>
              <a:ea typeface="Helvetica Neue Light"/>
              <a:cs typeface="Helvetica Neue Light"/>
            </a:endParaRPr>
          </a:p>
        </p:txBody>
      </p:sp>
    </p:spTree>
    <p:extLst>
      <p:ext uri="{BB962C8B-B14F-4D97-AF65-F5344CB8AC3E}">
        <p14:creationId xmlns:p14="http://schemas.microsoft.com/office/powerpoint/2010/main" val="1658288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826000" cy="690359"/>
          </a:xfrm>
        </p:spPr>
        <p:txBody>
          <a:bodyPr/>
          <a:lstStyle/>
          <a:p>
            <a:r>
              <a:rPr lang="en-US" dirty="0">
                <a:solidFill>
                  <a:srgbClr val="0064FF"/>
                </a:solidFill>
              </a:rPr>
              <a:t>Contents</a:t>
            </a:r>
          </a:p>
        </p:txBody>
      </p:sp>
      <p:sp>
        <p:nvSpPr>
          <p:cNvPr id="3" name="Slide Number Placeholder 2"/>
          <p:cNvSpPr>
            <a:spLocks noGrp="1"/>
          </p:cNvSpPr>
          <p:nvPr>
            <p:ph type="sldNum" sz="quarter" idx="15"/>
          </p:nvPr>
        </p:nvSpPr>
        <p:spPr/>
        <p:txBody>
          <a:bodyPr/>
          <a:lstStyle/>
          <a:p>
            <a:fld id="{08BF69C1-739F-1B47-B5E3-FA651BCAB105}" type="slidenum">
              <a:rPr lang="en-US" smtClean="0">
                <a:solidFill>
                  <a:srgbClr val="000E5E">
                    <a:lumMod val="50000"/>
                  </a:srgbClr>
                </a:solidFill>
              </a:rPr>
              <a:pPr/>
              <a:t>17</a:t>
            </a:fld>
            <a:endParaRPr lang="en-US" dirty="0">
              <a:solidFill>
                <a:srgbClr val="000E5E">
                  <a:lumMod val="50000"/>
                </a:srgbClr>
              </a:solidFill>
            </a:endParaRPr>
          </a:p>
        </p:txBody>
      </p:sp>
      <p:sp>
        <p:nvSpPr>
          <p:cNvPr id="62" name="Freeform 26"/>
          <p:cNvSpPr>
            <a:spLocks/>
          </p:cNvSpPr>
          <p:nvPr/>
        </p:nvSpPr>
        <p:spPr bwMode="auto">
          <a:xfrm>
            <a:off x="6485510" y="2241365"/>
            <a:ext cx="189700" cy="679450"/>
          </a:xfrm>
          <a:custGeom>
            <a:avLst/>
            <a:gdLst>
              <a:gd name="T0" fmla="*/ 36 w 292"/>
              <a:gd name="T1" fmla="*/ 0 h 1037"/>
              <a:gd name="T2" fmla="*/ 36 w 292"/>
              <a:gd name="T3" fmla="*/ 130 h 1037"/>
              <a:gd name="T4" fmla="*/ 2 w 292"/>
              <a:gd name="T5" fmla="*/ 130 h 1037"/>
              <a:gd name="T6" fmla="*/ 2 w 292"/>
              <a:gd name="T7" fmla="*/ 130 h 1037"/>
              <a:gd name="T8" fmla="*/ 1 w 292"/>
              <a:gd name="T9" fmla="*/ 130 h 1037"/>
              <a:gd name="T10" fmla="*/ 1 w 292"/>
              <a:gd name="T11" fmla="*/ 130 h 1037"/>
              <a:gd name="T12" fmla="*/ 0 w 292"/>
              <a:gd name="T13" fmla="*/ 129 h 1037"/>
              <a:gd name="T14" fmla="*/ 0 w 292"/>
              <a:gd name="T15" fmla="*/ 129 h 1037"/>
              <a:gd name="T16" fmla="*/ 0 w 292"/>
              <a:gd name="T17" fmla="*/ 129 h 1037"/>
              <a:gd name="T18" fmla="*/ 0 w 292"/>
              <a:gd name="T19" fmla="*/ 128 h 1037"/>
              <a:gd name="T20" fmla="*/ 0 w 292"/>
              <a:gd name="T21" fmla="*/ 127 h 1037"/>
              <a:gd name="T22" fmla="*/ 0 w 292"/>
              <a:gd name="T23" fmla="*/ 127 h 1037"/>
              <a:gd name="T24" fmla="*/ 0 w 292"/>
              <a:gd name="T25" fmla="*/ 127 h 1037"/>
              <a:gd name="T26" fmla="*/ 0 w 292"/>
              <a:gd name="T27" fmla="*/ 126 h 1037"/>
              <a:gd name="T28" fmla="*/ 0 w 292"/>
              <a:gd name="T29" fmla="*/ 126 h 1037"/>
              <a:gd name="T30" fmla="*/ 1 w 292"/>
              <a:gd name="T31" fmla="*/ 125 h 1037"/>
              <a:gd name="T32" fmla="*/ 1 w 292"/>
              <a:gd name="T33" fmla="*/ 125 h 1037"/>
              <a:gd name="T34" fmla="*/ 2 w 292"/>
              <a:gd name="T35" fmla="*/ 125 h 1037"/>
              <a:gd name="T36" fmla="*/ 2 w 292"/>
              <a:gd name="T37" fmla="*/ 125 h 1037"/>
              <a:gd name="T38" fmla="*/ 31 w 292"/>
              <a:gd name="T39" fmla="*/ 125 h 1037"/>
              <a:gd name="T40" fmla="*/ 31 w 292"/>
              <a:gd name="T41" fmla="*/ 6 h 1037"/>
              <a:gd name="T42" fmla="*/ 2 w 292"/>
              <a:gd name="T43" fmla="*/ 6 h 1037"/>
              <a:gd name="T44" fmla="*/ 2 w 292"/>
              <a:gd name="T45" fmla="*/ 6 h 1037"/>
              <a:gd name="T46" fmla="*/ 1 w 292"/>
              <a:gd name="T47" fmla="*/ 5 h 1037"/>
              <a:gd name="T48" fmla="*/ 1 w 292"/>
              <a:gd name="T49" fmla="*/ 5 h 1037"/>
              <a:gd name="T50" fmla="*/ 1 w 292"/>
              <a:gd name="T51" fmla="*/ 5 h 1037"/>
              <a:gd name="T52" fmla="*/ 0 w 292"/>
              <a:gd name="T53" fmla="*/ 5 h 1037"/>
              <a:gd name="T54" fmla="*/ 0 w 292"/>
              <a:gd name="T55" fmla="*/ 4 h 1037"/>
              <a:gd name="T56" fmla="*/ 0 w 292"/>
              <a:gd name="T57" fmla="*/ 4 h 1037"/>
              <a:gd name="T58" fmla="*/ 0 w 292"/>
              <a:gd name="T59" fmla="*/ 3 h 1037"/>
              <a:gd name="T60" fmla="*/ 0 w 292"/>
              <a:gd name="T61" fmla="*/ 3 h 1037"/>
              <a:gd name="T62" fmla="*/ 0 w 292"/>
              <a:gd name="T63" fmla="*/ 3 h 1037"/>
              <a:gd name="T64" fmla="*/ 0 w 292"/>
              <a:gd name="T65" fmla="*/ 2 h 1037"/>
              <a:gd name="T66" fmla="*/ 0 w 292"/>
              <a:gd name="T67" fmla="*/ 2 h 1037"/>
              <a:gd name="T68" fmla="*/ 1 w 292"/>
              <a:gd name="T69" fmla="*/ 1 h 1037"/>
              <a:gd name="T70" fmla="*/ 1 w 292"/>
              <a:gd name="T71" fmla="*/ 1 h 1037"/>
              <a:gd name="T72" fmla="*/ 1 w 292"/>
              <a:gd name="T73" fmla="*/ 1 h 1037"/>
              <a:gd name="T74" fmla="*/ 2 w 292"/>
              <a:gd name="T75" fmla="*/ 1 h 1037"/>
              <a:gd name="T76" fmla="*/ 2 w 292"/>
              <a:gd name="T77" fmla="*/ 0 h 1037"/>
              <a:gd name="T78" fmla="*/ 36 w 292"/>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2"/>
              <a:gd name="T121" fmla="*/ 0 h 1037"/>
              <a:gd name="T122" fmla="*/ 292 w 292"/>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2" h="1037">
                <a:moveTo>
                  <a:pt x="292" y="0"/>
                </a:moveTo>
                <a:lnTo>
                  <a:pt x="292" y="1037"/>
                </a:lnTo>
                <a:lnTo>
                  <a:pt x="20" y="1037"/>
                </a:lnTo>
                <a:lnTo>
                  <a:pt x="17" y="1036"/>
                </a:lnTo>
                <a:lnTo>
                  <a:pt x="13" y="1035"/>
                </a:lnTo>
                <a:lnTo>
                  <a:pt x="10" y="1033"/>
                </a:lnTo>
                <a:lnTo>
                  <a:pt x="7" y="1031"/>
                </a:lnTo>
                <a:lnTo>
                  <a:pt x="4" y="1028"/>
                </a:lnTo>
                <a:lnTo>
                  <a:pt x="2" y="1025"/>
                </a:lnTo>
                <a:lnTo>
                  <a:pt x="0" y="1021"/>
                </a:lnTo>
                <a:lnTo>
                  <a:pt x="0" y="1016"/>
                </a:lnTo>
                <a:lnTo>
                  <a:pt x="0" y="1012"/>
                </a:lnTo>
                <a:lnTo>
                  <a:pt x="2" y="1009"/>
                </a:lnTo>
                <a:lnTo>
                  <a:pt x="4" y="1005"/>
                </a:lnTo>
                <a:lnTo>
                  <a:pt x="7" y="1002"/>
                </a:lnTo>
                <a:lnTo>
                  <a:pt x="10" y="1000"/>
                </a:lnTo>
                <a:lnTo>
                  <a:pt x="13" y="998"/>
                </a:lnTo>
                <a:lnTo>
                  <a:pt x="17" y="997"/>
                </a:lnTo>
                <a:lnTo>
                  <a:pt x="20" y="997"/>
                </a:lnTo>
                <a:lnTo>
                  <a:pt x="251" y="997"/>
                </a:lnTo>
                <a:lnTo>
                  <a:pt x="251" y="41"/>
                </a:lnTo>
                <a:lnTo>
                  <a:pt x="23" y="41"/>
                </a:lnTo>
                <a:lnTo>
                  <a:pt x="19" y="41"/>
                </a:lnTo>
                <a:lnTo>
                  <a:pt x="15" y="40"/>
                </a:lnTo>
                <a:lnTo>
                  <a:pt x="12" y="38"/>
                </a:lnTo>
                <a:lnTo>
                  <a:pt x="9" y="36"/>
                </a:lnTo>
                <a:lnTo>
                  <a:pt x="7" y="33"/>
                </a:lnTo>
                <a:lnTo>
                  <a:pt x="5" y="29"/>
                </a:lnTo>
                <a:lnTo>
                  <a:pt x="4" y="25"/>
                </a:lnTo>
                <a:lnTo>
                  <a:pt x="2" y="21"/>
                </a:lnTo>
                <a:lnTo>
                  <a:pt x="4" y="17"/>
                </a:lnTo>
                <a:lnTo>
                  <a:pt x="5" y="13"/>
                </a:lnTo>
                <a:lnTo>
                  <a:pt x="7" y="10"/>
                </a:lnTo>
                <a:lnTo>
                  <a:pt x="9" y="7"/>
                </a:lnTo>
                <a:lnTo>
                  <a:pt x="12" y="5"/>
                </a:lnTo>
                <a:lnTo>
                  <a:pt x="15" y="2"/>
                </a:lnTo>
                <a:lnTo>
                  <a:pt x="19" y="1"/>
                </a:lnTo>
                <a:lnTo>
                  <a:pt x="23" y="0"/>
                </a:lnTo>
                <a:lnTo>
                  <a:pt x="292" y="0"/>
                </a:lnTo>
                <a:close/>
              </a:path>
            </a:pathLst>
          </a:custGeom>
          <a:solidFill>
            <a:schemeClr val="accent2"/>
          </a:solidFill>
          <a:ln w="9525">
            <a:noFill/>
            <a:round/>
            <a:headEnd/>
            <a:tailEnd/>
          </a:ln>
        </p:spPr>
        <p:txBody>
          <a:bodyPr/>
          <a:lstStyle/>
          <a:p>
            <a:endParaRPr lang="en-US" dirty="0">
              <a:solidFill>
                <a:srgbClr val="000000"/>
              </a:solidFill>
            </a:endParaRPr>
          </a:p>
        </p:txBody>
      </p:sp>
      <p:sp>
        <p:nvSpPr>
          <p:cNvPr id="63" name="Freeform 27"/>
          <p:cNvSpPr>
            <a:spLocks/>
          </p:cNvSpPr>
          <p:nvPr/>
        </p:nvSpPr>
        <p:spPr bwMode="auto">
          <a:xfrm>
            <a:off x="2803107" y="2241365"/>
            <a:ext cx="191008" cy="679450"/>
          </a:xfrm>
          <a:custGeom>
            <a:avLst/>
            <a:gdLst>
              <a:gd name="T0" fmla="*/ 0 w 291"/>
              <a:gd name="T1" fmla="*/ 0 h 1037"/>
              <a:gd name="T2" fmla="*/ 0 w 291"/>
              <a:gd name="T3" fmla="*/ 130 h 1037"/>
              <a:gd name="T4" fmla="*/ 34 w 291"/>
              <a:gd name="T5" fmla="*/ 130 h 1037"/>
              <a:gd name="T6" fmla="*/ 35 w 291"/>
              <a:gd name="T7" fmla="*/ 130 h 1037"/>
              <a:gd name="T8" fmla="*/ 35 w 291"/>
              <a:gd name="T9" fmla="*/ 130 h 1037"/>
              <a:gd name="T10" fmla="*/ 36 w 291"/>
              <a:gd name="T11" fmla="*/ 130 h 1037"/>
              <a:gd name="T12" fmla="*/ 36 w 291"/>
              <a:gd name="T13" fmla="*/ 129 h 1037"/>
              <a:gd name="T14" fmla="*/ 36 w 291"/>
              <a:gd name="T15" fmla="*/ 129 h 1037"/>
              <a:gd name="T16" fmla="*/ 37 w 291"/>
              <a:gd name="T17" fmla="*/ 129 h 1037"/>
              <a:gd name="T18" fmla="*/ 37 w 291"/>
              <a:gd name="T19" fmla="*/ 128 h 1037"/>
              <a:gd name="T20" fmla="*/ 37 w 291"/>
              <a:gd name="T21" fmla="*/ 127 h 1037"/>
              <a:gd name="T22" fmla="*/ 37 w 291"/>
              <a:gd name="T23" fmla="*/ 127 h 1037"/>
              <a:gd name="T24" fmla="*/ 37 w 291"/>
              <a:gd name="T25" fmla="*/ 127 h 1037"/>
              <a:gd name="T26" fmla="*/ 36 w 291"/>
              <a:gd name="T27" fmla="*/ 126 h 1037"/>
              <a:gd name="T28" fmla="*/ 36 w 291"/>
              <a:gd name="T29" fmla="*/ 126 h 1037"/>
              <a:gd name="T30" fmla="*/ 36 w 291"/>
              <a:gd name="T31" fmla="*/ 125 h 1037"/>
              <a:gd name="T32" fmla="*/ 35 w 291"/>
              <a:gd name="T33" fmla="*/ 125 h 1037"/>
              <a:gd name="T34" fmla="*/ 35 w 291"/>
              <a:gd name="T35" fmla="*/ 125 h 1037"/>
              <a:gd name="T36" fmla="*/ 34 w 291"/>
              <a:gd name="T37" fmla="*/ 125 h 1037"/>
              <a:gd name="T38" fmla="*/ 5 w 291"/>
              <a:gd name="T39" fmla="*/ 125 h 1037"/>
              <a:gd name="T40" fmla="*/ 5 w 291"/>
              <a:gd name="T41" fmla="*/ 6 h 1037"/>
              <a:gd name="T42" fmla="*/ 34 w 291"/>
              <a:gd name="T43" fmla="*/ 6 h 1037"/>
              <a:gd name="T44" fmla="*/ 34 w 291"/>
              <a:gd name="T45" fmla="*/ 6 h 1037"/>
              <a:gd name="T46" fmla="*/ 35 w 291"/>
              <a:gd name="T47" fmla="*/ 5 h 1037"/>
              <a:gd name="T48" fmla="*/ 35 w 291"/>
              <a:gd name="T49" fmla="*/ 5 h 1037"/>
              <a:gd name="T50" fmla="*/ 36 w 291"/>
              <a:gd name="T51" fmla="*/ 5 h 1037"/>
              <a:gd name="T52" fmla="*/ 36 w 291"/>
              <a:gd name="T53" fmla="*/ 5 h 1037"/>
              <a:gd name="T54" fmla="*/ 36 w 291"/>
              <a:gd name="T55" fmla="*/ 4 h 1037"/>
              <a:gd name="T56" fmla="*/ 36 w 291"/>
              <a:gd name="T57" fmla="*/ 4 h 1037"/>
              <a:gd name="T58" fmla="*/ 36 w 291"/>
              <a:gd name="T59" fmla="*/ 3 h 1037"/>
              <a:gd name="T60" fmla="*/ 36 w 291"/>
              <a:gd name="T61" fmla="*/ 3 h 1037"/>
              <a:gd name="T62" fmla="*/ 36 w 291"/>
              <a:gd name="T63" fmla="*/ 3 h 1037"/>
              <a:gd name="T64" fmla="*/ 36 w 291"/>
              <a:gd name="T65" fmla="*/ 2 h 1037"/>
              <a:gd name="T66" fmla="*/ 36 w 291"/>
              <a:gd name="T67" fmla="*/ 2 h 1037"/>
              <a:gd name="T68" fmla="*/ 36 w 291"/>
              <a:gd name="T69" fmla="*/ 1 h 1037"/>
              <a:gd name="T70" fmla="*/ 35 w 291"/>
              <a:gd name="T71" fmla="*/ 1 h 1037"/>
              <a:gd name="T72" fmla="*/ 35 w 291"/>
              <a:gd name="T73" fmla="*/ 1 h 1037"/>
              <a:gd name="T74" fmla="*/ 34 w 291"/>
              <a:gd name="T75" fmla="*/ 1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6"/>
                </a:lnTo>
                <a:lnTo>
                  <a:pt x="278" y="1035"/>
                </a:lnTo>
                <a:lnTo>
                  <a:pt x="281" y="1033"/>
                </a:lnTo>
                <a:lnTo>
                  <a:pt x="285" y="1031"/>
                </a:lnTo>
                <a:lnTo>
                  <a:pt x="287" y="1028"/>
                </a:lnTo>
                <a:lnTo>
                  <a:pt x="289" y="1025"/>
                </a:lnTo>
                <a:lnTo>
                  <a:pt x="290" y="1021"/>
                </a:lnTo>
                <a:lnTo>
                  <a:pt x="291" y="1016"/>
                </a:lnTo>
                <a:lnTo>
                  <a:pt x="290" y="1012"/>
                </a:lnTo>
                <a:lnTo>
                  <a:pt x="289" y="1009"/>
                </a:lnTo>
                <a:lnTo>
                  <a:pt x="287" y="1005"/>
                </a:lnTo>
                <a:lnTo>
                  <a:pt x="285" y="1002"/>
                </a:lnTo>
                <a:lnTo>
                  <a:pt x="281" y="1000"/>
                </a:lnTo>
                <a:lnTo>
                  <a:pt x="278" y="998"/>
                </a:lnTo>
                <a:lnTo>
                  <a:pt x="274" y="997"/>
                </a:lnTo>
                <a:lnTo>
                  <a:pt x="270" y="997"/>
                </a:lnTo>
                <a:lnTo>
                  <a:pt x="40" y="997"/>
                </a:lnTo>
                <a:lnTo>
                  <a:pt x="40" y="41"/>
                </a:lnTo>
                <a:lnTo>
                  <a:pt x="268" y="41"/>
                </a:lnTo>
                <a:lnTo>
                  <a:pt x="272" y="41"/>
                </a:lnTo>
                <a:lnTo>
                  <a:pt x="275" y="40"/>
                </a:lnTo>
                <a:lnTo>
                  <a:pt x="279" y="38"/>
                </a:lnTo>
                <a:lnTo>
                  <a:pt x="282" y="36"/>
                </a:lnTo>
                <a:lnTo>
                  <a:pt x="285" y="33"/>
                </a:lnTo>
                <a:lnTo>
                  <a:pt x="287" y="29"/>
                </a:lnTo>
                <a:lnTo>
                  <a:pt x="288" y="25"/>
                </a:lnTo>
                <a:lnTo>
                  <a:pt x="288" y="21"/>
                </a:lnTo>
                <a:lnTo>
                  <a:pt x="288" y="17"/>
                </a:lnTo>
                <a:lnTo>
                  <a:pt x="287" y="13"/>
                </a:lnTo>
                <a:lnTo>
                  <a:pt x="285" y="10"/>
                </a:lnTo>
                <a:lnTo>
                  <a:pt x="282" y="7"/>
                </a:lnTo>
                <a:lnTo>
                  <a:pt x="279" y="5"/>
                </a:lnTo>
                <a:lnTo>
                  <a:pt x="275" y="2"/>
                </a:lnTo>
                <a:lnTo>
                  <a:pt x="272" y="1"/>
                </a:lnTo>
                <a:lnTo>
                  <a:pt x="268" y="0"/>
                </a:lnTo>
                <a:lnTo>
                  <a:pt x="0" y="0"/>
                </a:lnTo>
                <a:close/>
              </a:path>
            </a:pathLst>
          </a:custGeom>
          <a:solidFill>
            <a:schemeClr val="accent2"/>
          </a:solidFill>
          <a:ln w="9525">
            <a:noFill/>
            <a:round/>
            <a:headEnd/>
            <a:tailEnd/>
          </a:ln>
        </p:spPr>
        <p:txBody>
          <a:bodyPr/>
          <a:lstStyle/>
          <a:p>
            <a:endParaRPr lang="en-US" dirty="0">
              <a:solidFill>
                <a:srgbClr val="000000"/>
              </a:solidFill>
            </a:endParaRPr>
          </a:p>
        </p:txBody>
      </p:sp>
      <p:sp>
        <p:nvSpPr>
          <p:cNvPr id="64" name="Title 1"/>
          <p:cNvSpPr txBox="1">
            <a:spLocks/>
          </p:cNvSpPr>
          <p:nvPr/>
        </p:nvSpPr>
        <p:spPr>
          <a:xfrm>
            <a:off x="4107551" y="800364"/>
            <a:ext cx="2371954" cy="7516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What is Blockchain?</a:t>
            </a:r>
          </a:p>
        </p:txBody>
      </p:sp>
      <p:sp>
        <p:nvSpPr>
          <p:cNvPr id="65" name="Title 1"/>
          <p:cNvSpPr txBox="1">
            <a:spLocks/>
          </p:cNvSpPr>
          <p:nvPr/>
        </p:nvSpPr>
        <p:spPr>
          <a:xfrm>
            <a:off x="4105248" y="2164823"/>
            <a:ext cx="2567779" cy="847777"/>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Why is it relevant for our business?</a:t>
            </a:r>
          </a:p>
        </p:txBody>
      </p:sp>
      <p:sp>
        <p:nvSpPr>
          <p:cNvPr id="66" name="Title 1"/>
          <p:cNvSpPr txBox="1">
            <a:spLocks/>
          </p:cNvSpPr>
          <p:nvPr/>
        </p:nvSpPr>
        <p:spPr>
          <a:xfrm>
            <a:off x="4107550" y="3392391"/>
            <a:ext cx="2869265" cy="7774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How can IBM help us apply blockchain?</a:t>
            </a:r>
            <a:endParaRPr lang="en-US" sz="1400" i="1" dirty="0">
              <a:solidFill>
                <a:srgbClr val="000000"/>
              </a:solidFill>
              <a:ea typeface="IBM Plex Sans" charset="0"/>
              <a:cs typeface="IBM Plex Sans" charset="0"/>
            </a:endParaRPr>
          </a:p>
        </p:txBody>
      </p:sp>
      <p:grpSp>
        <p:nvGrpSpPr>
          <p:cNvPr id="67" name="Group 66"/>
          <p:cNvGrpSpPr/>
          <p:nvPr/>
        </p:nvGrpSpPr>
        <p:grpSpPr>
          <a:xfrm>
            <a:off x="3152650" y="709862"/>
            <a:ext cx="911325" cy="911326"/>
            <a:chOff x="2661700" y="2683706"/>
            <a:chExt cx="911325" cy="911326"/>
          </a:xfrm>
        </p:grpSpPr>
        <p:sp>
          <p:nvSpPr>
            <p:cNvPr id="68" name="Oval 67"/>
            <p:cNvSpPr/>
            <p:nvPr/>
          </p:nvSpPr>
          <p:spPr>
            <a:xfrm>
              <a:off x="2661700" y="2683706"/>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69" name="Group 25"/>
            <p:cNvGrpSpPr>
              <a:grpSpLocks/>
            </p:cNvGrpSpPr>
            <p:nvPr/>
          </p:nvGrpSpPr>
          <p:grpSpPr bwMode="auto">
            <a:xfrm>
              <a:off x="2968872" y="2868374"/>
              <a:ext cx="296979" cy="541989"/>
              <a:chOff x="3589" y="1491"/>
              <a:chExt cx="227" cy="414"/>
            </a:xfrm>
          </p:grpSpPr>
          <p:sp>
            <p:nvSpPr>
              <p:cNvPr id="70" name="Freeform 28"/>
              <p:cNvSpPr>
                <a:spLocks/>
              </p:cNvSpPr>
              <p:nvPr/>
            </p:nvSpPr>
            <p:spPr bwMode="auto">
              <a:xfrm>
                <a:off x="3675" y="1849"/>
                <a:ext cx="56" cy="56"/>
              </a:xfrm>
              <a:custGeom>
                <a:avLst/>
                <a:gdLst>
                  <a:gd name="T0" fmla="*/ 14 w 111"/>
                  <a:gd name="T1" fmla="*/ 7 h 112"/>
                  <a:gd name="T2" fmla="*/ 14 w 111"/>
                  <a:gd name="T3" fmla="*/ 7 h 112"/>
                  <a:gd name="T4" fmla="*/ 14 w 111"/>
                  <a:gd name="T5" fmla="*/ 6 h 112"/>
                  <a:gd name="T6" fmla="*/ 14 w 111"/>
                  <a:gd name="T7" fmla="*/ 5 h 112"/>
                  <a:gd name="T8" fmla="*/ 14 w 111"/>
                  <a:gd name="T9" fmla="*/ 5 h 112"/>
                  <a:gd name="T10" fmla="*/ 13 w 111"/>
                  <a:gd name="T11" fmla="*/ 4 h 112"/>
                  <a:gd name="T12" fmla="*/ 12 w 111"/>
                  <a:gd name="T13" fmla="*/ 3 h 112"/>
                  <a:gd name="T14" fmla="*/ 11 w 111"/>
                  <a:gd name="T15" fmla="*/ 2 h 112"/>
                  <a:gd name="T16" fmla="*/ 10 w 111"/>
                  <a:gd name="T17" fmla="*/ 1 h 112"/>
                  <a:gd name="T18" fmla="*/ 9 w 111"/>
                  <a:gd name="T19" fmla="*/ 1 h 112"/>
                  <a:gd name="T20" fmla="*/ 9 w 111"/>
                  <a:gd name="T21" fmla="*/ 1 h 112"/>
                  <a:gd name="T22" fmla="*/ 8 w 111"/>
                  <a:gd name="T23" fmla="*/ 1 h 112"/>
                  <a:gd name="T24" fmla="*/ 7 w 111"/>
                  <a:gd name="T25" fmla="*/ 0 h 112"/>
                  <a:gd name="T26" fmla="*/ 7 w 111"/>
                  <a:gd name="T27" fmla="*/ 1 h 112"/>
                  <a:gd name="T28" fmla="*/ 6 w 111"/>
                  <a:gd name="T29" fmla="*/ 1 h 112"/>
                  <a:gd name="T30" fmla="*/ 5 w 111"/>
                  <a:gd name="T31" fmla="*/ 1 h 112"/>
                  <a:gd name="T32" fmla="*/ 5 w 111"/>
                  <a:gd name="T33" fmla="*/ 1 h 112"/>
                  <a:gd name="T34" fmla="*/ 3 w 111"/>
                  <a:gd name="T35" fmla="*/ 2 h 112"/>
                  <a:gd name="T36" fmla="*/ 2 w 111"/>
                  <a:gd name="T37" fmla="*/ 3 h 112"/>
                  <a:gd name="T38" fmla="*/ 2 w 111"/>
                  <a:gd name="T39" fmla="*/ 4 h 112"/>
                  <a:gd name="T40" fmla="*/ 1 w 111"/>
                  <a:gd name="T41" fmla="*/ 5 h 112"/>
                  <a:gd name="T42" fmla="*/ 1 w 111"/>
                  <a:gd name="T43" fmla="*/ 5 h 112"/>
                  <a:gd name="T44" fmla="*/ 1 w 111"/>
                  <a:gd name="T45" fmla="*/ 6 h 112"/>
                  <a:gd name="T46" fmla="*/ 0 w 111"/>
                  <a:gd name="T47" fmla="*/ 7 h 112"/>
                  <a:gd name="T48" fmla="*/ 0 w 111"/>
                  <a:gd name="T49" fmla="*/ 7 h 112"/>
                  <a:gd name="T50" fmla="*/ 0 w 111"/>
                  <a:gd name="T51" fmla="*/ 7 h 112"/>
                  <a:gd name="T52" fmla="*/ 1 w 111"/>
                  <a:gd name="T53" fmla="*/ 9 h 112"/>
                  <a:gd name="T54" fmla="*/ 1 w 111"/>
                  <a:gd name="T55" fmla="*/ 9 h 112"/>
                  <a:gd name="T56" fmla="*/ 1 w 111"/>
                  <a:gd name="T57" fmla="*/ 10 h 112"/>
                  <a:gd name="T58" fmla="*/ 2 w 111"/>
                  <a:gd name="T59" fmla="*/ 11 h 112"/>
                  <a:gd name="T60" fmla="*/ 2 w 111"/>
                  <a:gd name="T61" fmla="*/ 12 h 112"/>
                  <a:gd name="T62" fmla="*/ 3 w 111"/>
                  <a:gd name="T63" fmla="*/ 13 h 112"/>
                  <a:gd name="T64" fmla="*/ 5 w 111"/>
                  <a:gd name="T65" fmla="*/ 14 h 112"/>
                  <a:gd name="T66" fmla="*/ 5 w 111"/>
                  <a:gd name="T67" fmla="*/ 14 h 112"/>
                  <a:gd name="T68" fmla="*/ 6 w 111"/>
                  <a:gd name="T69" fmla="*/ 14 h 112"/>
                  <a:gd name="T70" fmla="*/ 7 w 111"/>
                  <a:gd name="T71" fmla="*/ 14 h 112"/>
                  <a:gd name="T72" fmla="*/ 7 w 111"/>
                  <a:gd name="T73" fmla="*/ 14 h 112"/>
                  <a:gd name="T74" fmla="*/ 8 w 111"/>
                  <a:gd name="T75" fmla="*/ 14 h 112"/>
                  <a:gd name="T76" fmla="*/ 9 w 111"/>
                  <a:gd name="T77" fmla="*/ 14 h 112"/>
                  <a:gd name="T78" fmla="*/ 9 w 111"/>
                  <a:gd name="T79" fmla="*/ 14 h 112"/>
                  <a:gd name="T80" fmla="*/ 10 w 111"/>
                  <a:gd name="T81" fmla="*/ 14 h 112"/>
                  <a:gd name="T82" fmla="*/ 11 w 111"/>
                  <a:gd name="T83" fmla="*/ 13 h 112"/>
                  <a:gd name="T84" fmla="*/ 12 w 111"/>
                  <a:gd name="T85" fmla="*/ 12 h 112"/>
                  <a:gd name="T86" fmla="*/ 13 w 111"/>
                  <a:gd name="T87" fmla="*/ 11 h 112"/>
                  <a:gd name="T88" fmla="*/ 14 w 111"/>
                  <a:gd name="T89" fmla="*/ 10 h 112"/>
                  <a:gd name="T90" fmla="*/ 14 w 111"/>
                  <a:gd name="T91" fmla="*/ 9 h 112"/>
                  <a:gd name="T92" fmla="*/ 14 w 111"/>
                  <a:gd name="T93" fmla="*/ 9 h 112"/>
                  <a:gd name="T94" fmla="*/ 14 w 111"/>
                  <a:gd name="T95" fmla="*/ 7 h 112"/>
                  <a:gd name="T96" fmla="*/ 14 w 111"/>
                  <a:gd name="T97" fmla="*/ 7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1"/>
                  <a:gd name="T148" fmla="*/ 0 h 112"/>
                  <a:gd name="T149" fmla="*/ 111 w 111"/>
                  <a:gd name="T150" fmla="*/ 112 h 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1" h="112">
                    <a:moveTo>
                      <a:pt x="111" y="56"/>
                    </a:moveTo>
                    <a:lnTo>
                      <a:pt x="111" y="50"/>
                    </a:lnTo>
                    <a:lnTo>
                      <a:pt x="110" y="45"/>
                    </a:lnTo>
                    <a:lnTo>
                      <a:pt x="109" y="40"/>
                    </a:lnTo>
                    <a:lnTo>
                      <a:pt x="107" y="34"/>
                    </a:lnTo>
                    <a:lnTo>
                      <a:pt x="102" y="25"/>
                    </a:lnTo>
                    <a:lnTo>
                      <a:pt x="94" y="17"/>
                    </a:lnTo>
                    <a:lnTo>
                      <a:pt x="87" y="9"/>
                    </a:lnTo>
                    <a:lnTo>
                      <a:pt x="77" y="5"/>
                    </a:lnTo>
                    <a:lnTo>
                      <a:pt x="72" y="3"/>
                    </a:lnTo>
                    <a:lnTo>
                      <a:pt x="67" y="1"/>
                    </a:lnTo>
                    <a:lnTo>
                      <a:pt x="61" y="1"/>
                    </a:lnTo>
                    <a:lnTo>
                      <a:pt x="55" y="0"/>
                    </a:lnTo>
                    <a:lnTo>
                      <a:pt x="49" y="1"/>
                    </a:lnTo>
                    <a:lnTo>
                      <a:pt x="44" y="1"/>
                    </a:lnTo>
                    <a:lnTo>
                      <a:pt x="39" y="3"/>
                    </a:lnTo>
                    <a:lnTo>
                      <a:pt x="33" y="5"/>
                    </a:lnTo>
                    <a:lnTo>
                      <a:pt x="24" y="9"/>
                    </a:lnTo>
                    <a:lnTo>
                      <a:pt x="16" y="17"/>
                    </a:lnTo>
                    <a:lnTo>
                      <a:pt x="9" y="25"/>
                    </a:lnTo>
                    <a:lnTo>
                      <a:pt x="4" y="34"/>
                    </a:lnTo>
                    <a:lnTo>
                      <a:pt x="2" y="40"/>
                    </a:lnTo>
                    <a:lnTo>
                      <a:pt x="1" y="45"/>
                    </a:lnTo>
                    <a:lnTo>
                      <a:pt x="0" y="50"/>
                    </a:lnTo>
                    <a:lnTo>
                      <a:pt x="0" y="56"/>
                    </a:lnTo>
                    <a:lnTo>
                      <a:pt x="0" y="62"/>
                    </a:lnTo>
                    <a:lnTo>
                      <a:pt x="1" y="67"/>
                    </a:lnTo>
                    <a:lnTo>
                      <a:pt x="2" y="72"/>
                    </a:lnTo>
                    <a:lnTo>
                      <a:pt x="4" y="77"/>
                    </a:lnTo>
                    <a:lnTo>
                      <a:pt x="9" y="87"/>
                    </a:lnTo>
                    <a:lnTo>
                      <a:pt x="16" y="95"/>
                    </a:lnTo>
                    <a:lnTo>
                      <a:pt x="24" y="102"/>
                    </a:lnTo>
                    <a:lnTo>
                      <a:pt x="33" y="108"/>
                    </a:lnTo>
                    <a:lnTo>
                      <a:pt x="39" y="109"/>
                    </a:lnTo>
                    <a:lnTo>
                      <a:pt x="44" y="111"/>
                    </a:lnTo>
                    <a:lnTo>
                      <a:pt x="49" y="112"/>
                    </a:lnTo>
                    <a:lnTo>
                      <a:pt x="55" y="112"/>
                    </a:lnTo>
                    <a:lnTo>
                      <a:pt x="61" y="112"/>
                    </a:lnTo>
                    <a:lnTo>
                      <a:pt x="67" y="111"/>
                    </a:lnTo>
                    <a:lnTo>
                      <a:pt x="72" y="109"/>
                    </a:lnTo>
                    <a:lnTo>
                      <a:pt x="77" y="108"/>
                    </a:lnTo>
                    <a:lnTo>
                      <a:pt x="87" y="102"/>
                    </a:lnTo>
                    <a:lnTo>
                      <a:pt x="94" y="95"/>
                    </a:lnTo>
                    <a:lnTo>
                      <a:pt x="102" y="87"/>
                    </a:lnTo>
                    <a:lnTo>
                      <a:pt x="107" y="77"/>
                    </a:lnTo>
                    <a:lnTo>
                      <a:pt x="109" y="72"/>
                    </a:lnTo>
                    <a:lnTo>
                      <a:pt x="110" y="67"/>
                    </a:lnTo>
                    <a:lnTo>
                      <a:pt x="111" y="62"/>
                    </a:lnTo>
                    <a:lnTo>
                      <a:pt x="111" y="56"/>
                    </a:lnTo>
                    <a:close/>
                  </a:path>
                </a:pathLst>
              </a:custGeom>
              <a:solidFill>
                <a:schemeClr val="bg2"/>
              </a:solidFill>
              <a:ln w="9525">
                <a:noFill/>
                <a:round/>
                <a:headEnd/>
                <a:tailEnd/>
              </a:ln>
            </p:spPr>
            <p:txBody>
              <a:bodyPr/>
              <a:lstStyle/>
              <a:p>
                <a:endParaRPr lang="en-US" dirty="0">
                  <a:solidFill>
                    <a:srgbClr val="000000"/>
                  </a:solidFill>
                </a:endParaRPr>
              </a:p>
            </p:txBody>
          </p:sp>
          <p:sp>
            <p:nvSpPr>
              <p:cNvPr id="71" name="Freeform 29"/>
              <p:cNvSpPr>
                <a:spLocks/>
              </p:cNvSpPr>
              <p:nvPr/>
            </p:nvSpPr>
            <p:spPr bwMode="auto">
              <a:xfrm>
                <a:off x="3589" y="1491"/>
                <a:ext cx="227" cy="298"/>
              </a:xfrm>
              <a:custGeom>
                <a:avLst/>
                <a:gdLst>
                  <a:gd name="T0" fmla="*/ 27 w 455"/>
                  <a:gd name="T1" fmla="*/ 75 h 596"/>
                  <a:gd name="T2" fmla="*/ 26 w 455"/>
                  <a:gd name="T3" fmla="*/ 74 h 596"/>
                  <a:gd name="T4" fmla="*/ 25 w 455"/>
                  <a:gd name="T5" fmla="*/ 72 h 596"/>
                  <a:gd name="T6" fmla="*/ 26 w 455"/>
                  <a:gd name="T7" fmla="*/ 65 h 596"/>
                  <a:gd name="T8" fmla="*/ 28 w 455"/>
                  <a:gd name="T9" fmla="*/ 58 h 596"/>
                  <a:gd name="T10" fmla="*/ 31 w 455"/>
                  <a:gd name="T11" fmla="*/ 53 h 596"/>
                  <a:gd name="T12" fmla="*/ 35 w 455"/>
                  <a:gd name="T13" fmla="*/ 49 h 596"/>
                  <a:gd name="T14" fmla="*/ 42 w 455"/>
                  <a:gd name="T15" fmla="*/ 44 h 596"/>
                  <a:gd name="T16" fmla="*/ 46 w 455"/>
                  <a:gd name="T17" fmla="*/ 40 h 596"/>
                  <a:gd name="T18" fmla="*/ 49 w 455"/>
                  <a:gd name="T19" fmla="*/ 37 h 596"/>
                  <a:gd name="T20" fmla="*/ 50 w 455"/>
                  <a:gd name="T21" fmla="*/ 34 h 596"/>
                  <a:gd name="T22" fmla="*/ 51 w 455"/>
                  <a:gd name="T23" fmla="*/ 28 h 596"/>
                  <a:gd name="T24" fmla="*/ 51 w 455"/>
                  <a:gd name="T25" fmla="*/ 21 h 596"/>
                  <a:gd name="T26" fmla="*/ 49 w 455"/>
                  <a:gd name="T27" fmla="*/ 15 h 596"/>
                  <a:gd name="T28" fmla="*/ 45 w 455"/>
                  <a:gd name="T29" fmla="*/ 10 h 596"/>
                  <a:gd name="T30" fmla="*/ 40 w 455"/>
                  <a:gd name="T31" fmla="*/ 7 h 596"/>
                  <a:gd name="T32" fmla="*/ 33 w 455"/>
                  <a:gd name="T33" fmla="*/ 5 h 596"/>
                  <a:gd name="T34" fmla="*/ 26 w 455"/>
                  <a:gd name="T35" fmla="*/ 5 h 596"/>
                  <a:gd name="T36" fmla="*/ 19 w 455"/>
                  <a:gd name="T37" fmla="*/ 7 h 596"/>
                  <a:gd name="T38" fmla="*/ 13 w 455"/>
                  <a:gd name="T39" fmla="*/ 10 h 596"/>
                  <a:gd name="T40" fmla="*/ 9 w 455"/>
                  <a:gd name="T41" fmla="*/ 15 h 596"/>
                  <a:gd name="T42" fmla="*/ 6 w 455"/>
                  <a:gd name="T43" fmla="*/ 21 h 596"/>
                  <a:gd name="T44" fmla="*/ 5 w 455"/>
                  <a:gd name="T45" fmla="*/ 28 h 596"/>
                  <a:gd name="T46" fmla="*/ 4 w 455"/>
                  <a:gd name="T47" fmla="*/ 29 h 596"/>
                  <a:gd name="T48" fmla="*/ 3 w 455"/>
                  <a:gd name="T49" fmla="*/ 30 h 596"/>
                  <a:gd name="T50" fmla="*/ 2 w 455"/>
                  <a:gd name="T51" fmla="*/ 30 h 596"/>
                  <a:gd name="T52" fmla="*/ 0 w 455"/>
                  <a:gd name="T53" fmla="*/ 30 h 596"/>
                  <a:gd name="T54" fmla="*/ 0 w 455"/>
                  <a:gd name="T55" fmla="*/ 29 h 596"/>
                  <a:gd name="T56" fmla="*/ 0 w 455"/>
                  <a:gd name="T57" fmla="*/ 25 h 596"/>
                  <a:gd name="T58" fmla="*/ 0 w 455"/>
                  <a:gd name="T59" fmla="*/ 21 h 596"/>
                  <a:gd name="T60" fmla="*/ 2 w 455"/>
                  <a:gd name="T61" fmla="*/ 18 h 596"/>
                  <a:gd name="T62" fmla="*/ 4 w 455"/>
                  <a:gd name="T63" fmla="*/ 13 h 596"/>
                  <a:gd name="T64" fmla="*/ 8 w 455"/>
                  <a:gd name="T65" fmla="*/ 9 h 596"/>
                  <a:gd name="T66" fmla="*/ 13 w 455"/>
                  <a:gd name="T67" fmla="*/ 5 h 596"/>
                  <a:gd name="T68" fmla="*/ 17 w 455"/>
                  <a:gd name="T69" fmla="*/ 2 h 596"/>
                  <a:gd name="T70" fmla="*/ 21 w 455"/>
                  <a:gd name="T71" fmla="*/ 1 h 596"/>
                  <a:gd name="T72" fmla="*/ 25 w 455"/>
                  <a:gd name="T73" fmla="*/ 1 h 596"/>
                  <a:gd name="T74" fmla="*/ 31 w 455"/>
                  <a:gd name="T75" fmla="*/ 1 h 596"/>
                  <a:gd name="T76" fmla="*/ 39 w 455"/>
                  <a:gd name="T77" fmla="*/ 2 h 596"/>
                  <a:gd name="T78" fmla="*/ 46 w 455"/>
                  <a:gd name="T79" fmla="*/ 5 h 596"/>
                  <a:gd name="T80" fmla="*/ 52 w 455"/>
                  <a:gd name="T81" fmla="*/ 11 h 596"/>
                  <a:gd name="T82" fmla="*/ 54 w 455"/>
                  <a:gd name="T83" fmla="*/ 14 h 596"/>
                  <a:gd name="T84" fmla="*/ 55 w 455"/>
                  <a:gd name="T85" fmla="*/ 18 h 596"/>
                  <a:gd name="T86" fmla="*/ 56 w 455"/>
                  <a:gd name="T87" fmla="*/ 21 h 596"/>
                  <a:gd name="T88" fmla="*/ 56 w 455"/>
                  <a:gd name="T89" fmla="*/ 26 h 596"/>
                  <a:gd name="T90" fmla="*/ 56 w 455"/>
                  <a:gd name="T91" fmla="*/ 33 h 596"/>
                  <a:gd name="T92" fmla="*/ 54 w 455"/>
                  <a:gd name="T93" fmla="*/ 38 h 596"/>
                  <a:gd name="T94" fmla="*/ 51 w 455"/>
                  <a:gd name="T95" fmla="*/ 42 h 596"/>
                  <a:gd name="T96" fmla="*/ 48 w 455"/>
                  <a:gd name="T97" fmla="*/ 46 h 596"/>
                  <a:gd name="T98" fmla="*/ 40 w 455"/>
                  <a:gd name="T99" fmla="*/ 51 h 596"/>
                  <a:gd name="T100" fmla="*/ 36 w 455"/>
                  <a:gd name="T101" fmla="*/ 55 h 596"/>
                  <a:gd name="T102" fmla="*/ 33 w 455"/>
                  <a:gd name="T103" fmla="*/ 59 h 596"/>
                  <a:gd name="T104" fmla="*/ 32 w 455"/>
                  <a:gd name="T105" fmla="*/ 63 h 596"/>
                  <a:gd name="T106" fmla="*/ 31 w 455"/>
                  <a:gd name="T107" fmla="*/ 70 h 596"/>
                  <a:gd name="T108" fmla="*/ 30 w 455"/>
                  <a:gd name="T109" fmla="*/ 73 h 596"/>
                  <a:gd name="T110" fmla="*/ 29 w 455"/>
                  <a:gd name="T111" fmla="*/ 75 h 596"/>
                  <a:gd name="T112" fmla="*/ 28 w 455"/>
                  <a:gd name="T113" fmla="*/ 75 h 5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5"/>
                  <a:gd name="T172" fmla="*/ 0 h 596"/>
                  <a:gd name="T173" fmla="*/ 455 w 455"/>
                  <a:gd name="T174" fmla="*/ 596 h 5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5" h="596">
                    <a:moveTo>
                      <a:pt x="227" y="596"/>
                    </a:moveTo>
                    <a:lnTo>
                      <a:pt x="223" y="596"/>
                    </a:lnTo>
                    <a:lnTo>
                      <a:pt x="219" y="594"/>
                    </a:lnTo>
                    <a:lnTo>
                      <a:pt x="216" y="593"/>
                    </a:lnTo>
                    <a:lnTo>
                      <a:pt x="213" y="590"/>
                    </a:lnTo>
                    <a:lnTo>
                      <a:pt x="211" y="587"/>
                    </a:lnTo>
                    <a:lnTo>
                      <a:pt x="209" y="584"/>
                    </a:lnTo>
                    <a:lnTo>
                      <a:pt x="208" y="580"/>
                    </a:lnTo>
                    <a:lnTo>
                      <a:pt x="207" y="575"/>
                    </a:lnTo>
                    <a:lnTo>
                      <a:pt x="208" y="553"/>
                    </a:lnTo>
                    <a:lnTo>
                      <a:pt x="210" y="533"/>
                    </a:lnTo>
                    <a:lnTo>
                      <a:pt x="213" y="515"/>
                    </a:lnTo>
                    <a:lnTo>
                      <a:pt x="217" y="497"/>
                    </a:lnTo>
                    <a:lnTo>
                      <a:pt x="222" y="481"/>
                    </a:lnTo>
                    <a:lnTo>
                      <a:pt x="229" y="466"/>
                    </a:lnTo>
                    <a:lnTo>
                      <a:pt x="236" y="453"/>
                    </a:lnTo>
                    <a:lnTo>
                      <a:pt x="244" y="440"/>
                    </a:lnTo>
                    <a:lnTo>
                      <a:pt x="253" y="429"/>
                    </a:lnTo>
                    <a:lnTo>
                      <a:pt x="262" y="418"/>
                    </a:lnTo>
                    <a:lnTo>
                      <a:pt x="271" y="409"/>
                    </a:lnTo>
                    <a:lnTo>
                      <a:pt x="281" y="399"/>
                    </a:lnTo>
                    <a:lnTo>
                      <a:pt x="301" y="383"/>
                    </a:lnTo>
                    <a:lnTo>
                      <a:pt x="322" y="367"/>
                    </a:lnTo>
                    <a:lnTo>
                      <a:pt x="340" y="353"/>
                    </a:lnTo>
                    <a:lnTo>
                      <a:pt x="357" y="340"/>
                    </a:lnTo>
                    <a:lnTo>
                      <a:pt x="365" y="332"/>
                    </a:lnTo>
                    <a:lnTo>
                      <a:pt x="373" y="325"/>
                    </a:lnTo>
                    <a:lnTo>
                      <a:pt x="379" y="317"/>
                    </a:lnTo>
                    <a:lnTo>
                      <a:pt x="387" y="308"/>
                    </a:lnTo>
                    <a:lnTo>
                      <a:pt x="392" y="299"/>
                    </a:lnTo>
                    <a:lnTo>
                      <a:pt x="398" y="288"/>
                    </a:lnTo>
                    <a:lnTo>
                      <a:pt x="402" y="278"/>
                    </a:lnTo>
                    <a:lnTo>
                      <a:pt x="407" y="266"/>
                    </a:lnTo>
                    <a:lnTo>
                      <a:pt x="410" y="253"/>
                    </a:lnTo>
                    <a:lnTo>
                      <a:pt x="412" y="239"/>
                    </a:lnTo>
                    <a:lnTo>
                      <a:pt x="414" y="224"/>
                    </a:lnTo>
                    <a:lnTo>
                      <a:pt x="414" y="208"/>
                    </a:lnTo>
                    <a:lnTo>
                      <a:pt x="413" y="190"/>
                    </a:lnTo>
                    <a:lnTo>
                      <a:pt x="411" y="172"/>
                    </a:lnTo>
                    <a:lnTo>
                      <a:pt x="407" y="156"/>
                    </a:lnTo>
                    <a:lnTo>
                      <a:pt x="400" y="141"/>
                    </a:lnTo>
                    <a:lnTo>
                      <a:pt x="393" y="126"/>
                    </a:lnTo>
                    <a:lnTo>
                      <a:pt x="384" y="111"/>
                    </a:lnTo>
                    <a:lnTo>
                      <a:pt x="373" y="99"/>
                    </a:lnTo>
                    <a:lnTo>
                      <a:pt x="362" y="87"/>
                    </a:lnTo>
                    <a:lnTo>
                      <a:pt x="349" y="77"/>
                    </a:lnTo>
                    <a:lnTo>
                      <a:pt x="334" y="67"/>
                    </a:lnTo>
                    <a:lnTo>
                      <a:pt x="320" y="60"/>
                    </a:lnTo>
                    <a:lnTo>
                      <a:pt x="303" y="53"/>
                    </a:lnTo>
                    <a:lnTo>
                      <a:pt x="285" y="47"/>
                    </a:lnTo>
                    <a:lnTo>
                      <a:pt x="267" y="44"/>
                    </a:lnTo>
                    <a:lnTo>
                      <a:pt x="247" y="41"/>
                    </a:lnTo>
                    <a:lnTo>
                      <a:pt x="227" y="41"/>
                    </a:lnTo>
                    <a:lnTo>
                      <a:pt x="209" y="42"/>
                    </a:lnTo>
                    <a:lnTo>
                      <a:pt x="190" y="44"/>
                    </a:lnTo>
                    <a:lnTo>
                      <a:pt x="172" y="49"/>
                    </a:lnTo>
                    <a:lnTo>
                      <a:pt x="154" y="56"/>
                    </a:lnTo>
                    <a:lnTo>
                      <a:pt x="138" y="63"/>
                    </a:lnTo>
                    <a:lnTo>
                      <a:pt x="123" y="73"/>
                    </a:lnTo>
                    <a:lnTo>
                      <a:pt x="108" y="83"/>
                    </a:lnTo>
                    <a:lnTo>
                      <a:pt x="95" y="96"/>
                    </a:lnTo>
                    <a:lnTo>
                      <a:pt x="83" y="109"/>
                    </a:lnTo>
                    <a:lnTo>
                      <a:pt x="72" y="123"/>
                    </a:lnTo>
                    <a:lnTo>
                      <a:pt x="63" y="139"/>
                    </a:lnTo>
                    <a:lnTo>
                      <a:pt x="56" y="155"/>
                    </a:lnTo>
                    <a:lnTo>
                      <a:pt x="49" y="172"/>
                    </a:lnTo>
                    <a:lnTo>
                      <a:pt x="44" y="190"/>
                    </a:lnTo>
                    <a:lnTo>
                      <a:pt x="41" y="209"/>
                    </a:lnTo>
                    <a:lnTo>
                      <a:pt x="41" y="228"/>
                    </a:lnTo>
                    <a:lnTo>
                      <a:pt x="40" y="232"/>
                    </a:lnTo>
                    <a:lnTo>
                      <a:pt x="39" y="236"/>
                    </a:lnTo>
                    <a:lnTo>
                      <a:pt x="37" y="239"/>
                    </a:lnTo>
                    <a:lnTo>
                      <a:pt x="35" y="242"/>
                    </a:lnTo>
                    <a:lnTo>
                      <a:pt x="32" y="244"/>
                    </a:lnTo>
                    <a:lnTo>
                      <a:pt x="28" y="246"/>
                    </a:lnTo>
                    <a:lnTo>
                      <a:pt x="24" y="247"/>
                    </a:lnTo>
                    <a:lnTo>
                      <a:pt x="20" y="247"/>
                    </a:lnTo>
                    <a:lnTo>
                      <a:pt x="16" y="247"/>
                    </a:lnTo>
                    <a:lnTo>
                      <a:pt x="13" y="246"/>
                    </a:lnTo>
                    <a:lnTo>
                      <a:pt x="9" y="244"/>
                    </a:lnTo>
                    <a:lnTo>
                      <a:pt x="5" y="242"/>
                    </a:lnTo>
                    <a:lnTo>
                      <a:pt x="3" y="239"/>
                    </a:lnTo>
                    <a:lnTo>
                      <a:pt x="1" y="236"/>
                    </a:lnTo>
                    <a:lnTo>
                      <a:pt x="0" y="232"/>
                    </a:lnTo>
                    <a:lnTo>
                      <a:pt x="0" y="228"/>
                    </a:lnTo>
                    <a:lnTo>
                      <a:pt x="0" y="216"/>
                    </a:lnTo>
                    <a:lnTo>
                      <a:pt x="1" y="205"/>
                    </a:lnTo>
                    <a:lnTo>
                      <a:pt x="2" y="193"/>
                    </a:lnTo>
                    <a:lnTo>
                      <a:pt x="4" y="181"/>
                    </a:lnTo>
                    <a:lnTo>
                      <a:pt x="6" y="171"/>
                    </a:lnTo>
                    <a:lnTo>
                      <a:pt x="10" y="159"/>
                    </a:lnTo>
                    <a:lnTo>
                      <a:pt x="14" y="149"/>
                    </a:lnTo>
                    <a:lnTo>
                      <a:pt x="18" y="139"/>
                    </a:lnTo>
                    <a:lnTo>
                      <a:pt x="22" y="129"/>
                    </a:lnTo>
                    <a:lnTo>
                      <a:pt x="27" y="120"/>
                    </a:lnTo>
                    <a:lnTo>
                      <a:pt x="33" y="109"/>
                    </a:lnTo>
                    <a:lnTo>
                      <a:pt x="39" y="101"/>
                    </a:lnTo>
                    <a:lnTo>
                      <a:pt x="51" y="83"/>
                    </a:lnTo>
                    <a:lnTo>
                      <a:pt x="66" y="66"/>
                    </a:lnTo>
                    <a:lnTo>
                      <a:pt x="83" y="52"/>
                    </a:lnTo>
                    <a:lnTo>
                      <a:pt x="100" y="39"/>
                    </a:lnTo>
                    <a:lnTo>
                      <a:pt x="109" y="33"/>
                    </a:lnTo>
                    <a:lnTo>
                      <a:pt x="119" y="27"/>
                    </a:lnTo>
                    <a:lnTo>
                      <a:pt x="129" y="22"/>
                    </a:lnTo>
                    <a:lnTo>
                      <a:pt x="138" y="18"/>
                    </a:lnTo>
                    <a:lnTo>
                      <a:pt x="149" y="14"/>
                    </a:lnTo>
                    <a:lnTo>
                      <a:pt x="159" y="11"/>
                    </a:lnTo>
                    <a:lnTo>
                      <a:pt x="171" y="8"/>
                    </a:lnTo>
                    <a:lnTo>
                      <a:pt x="181" y="4"/>
                    </a:lnTo>
                    <a:lnTo>
                      <a:pt x="193" y="2"/>
                    </a:lnTo>
                    <a:lnTo>
                      <a:pt x="204" y="1"/>
                    </a:lnTo>
                    <a:lnTo>
                      <a:pt x="216" y="0"/>
                    </a:lnTo>
                    <a:lnTo>
                      <a:pt x="227" y="0"/>
                    </a:lnTo>
                    <a:lnTo>
                      <a:pt x="252" y="1"/>
                    </a:lnTo>
                    <a:lnTo>
                      <a:pt x="275" y="4"/>
                    </a:lnTo>
                    <a:lnTo>
                      <a:pt x="298" y="9"/>
                    </a:lnTo>
                    <a:lnTo>
                      <a:pt x="319" y="16"/>
                    </a:lnTo>
                    <a:lnTo>
                      <a:pt x="339" y="24"/>
                    </a:lnTo>
                    <a:lnTo>
                      <a:pt x="357" y="34"/>
                    </a:lnTo>
                    <a:lnTo>
                      <a:pt x="374" y="45"/>
                    </a:lnTo>
                    <a:lnTo>
                      <a:pt x="391" y="59"/>
                    </a:lnTo>
                    <a:lnTo>
                      <a:pt x="405" y="74"/>
                    </a:lnTo>
                    <a:lnTo>
                      <a:pt x="417" y="89"/>
                    </a:lnTo>
                    <a:lnTo>
                      <a:pt x="423" y="98"/>
                    </a:lnTo>
                    <a:lnTo>
                      <a:pt x="429" y="106"/>
                    </a:lnTo>
                    <a:lnTo>
                      <a:pt x="434" y="115"/>
                    </a:lnTo>
                    <a:lnTo>
                      <a:pt x="438" y="125"/>
                    </a:lnTo>
                    <a:lnTo>
                      <a:pt x="441" y="134"/>
                    </a:lnTo>
                    <a:lnTo>
                      <a:pt x="445" y="144"/>
                    </a:lnTo>
                    <a:lnTo>
                      <a:pt x="449" y="154"/>
                    </a:lnTo>
                    <a:lnTo>
                      <a:pt x="451" y="165"/>
                    </a:lnTo>
                    <a:lnTo>
                      <a:pt x="453" y="175"/>
                    </a:lnTo>
                    <a:lnTo>
                      <a:pt x="454" y="186"/>
                    </a:lnTo>
                    <a:lnTo>
                      <a:pt x="455" y="196"/>
                    </a:lnTo>
                    <a:lnTo>
                      <a:pt x="455" y="208"/>
                    </a:lnTo>
                    <a:lnTo>
                      <a:pt x="454" y="228"/>
                    </a:lnTo>
                    <a:lnTo>
                      <a:pt x="453" y="246"/>
                    </a:lnTo>
                    <a:lnTo>
                      <a:pt x="450" y="263"/>
                    </a:lnTo>
                    <a:lnTo>
                      <a:pt x="445" y="280"/>
                    </a:lnTo>
                    <a:lnTo>
                      <a:pt x="440" y="294"/>
                    </a:lnTo>
                    <a:lnTo>
                      <a:pt x="434" y="307"/>
                    </a:lnTo>
                    <a:lnTo>
                      <a:pt x="427" y="320"/>
                    </a:lnTo>
                    <a:lnTo>
                      <a:pt x="419" y="331"/>
                    </a:lnTo>
                    <a:lnTo>
                      <a:pt x="412" y="342"/>
                    </a:lnTo>
                    <a:lnTo>
                      <a:pt x="402" y="352"/>
                    </a:lnTo>
                    <a:lnTo>
                      <a:pt x="394" y="361"/>
                    </a:lnTo>
                    <a:lnTo>
                      <a:pt x="385" y="370"/>
                    </a:lnTo>
                    <a:lnTo>
                      <a:pt x="366" y="386"/>
                    </a:lnTo>
                    <a:lnTo>
                      <a:pt x="346" y="400"/>
                    </a:lnTo>
                    <a:lnTo>
                      <a:pt x="327" y="415"/>
                    </a:lnTo>
                    <a:lnTo>
                      <a:pt x="308" y="430"/>
                    </a:lnTo>
                    <a:lnTo>
                      <a:pt x="300" y="437"/>
                    </a:lnTo>
                    <a:lnTo>
                      <a:pt x="291" y="445"/>
                    </a:lnTo>
                    <a:lnTo>
                      <a:pt x="284" y="455"/>
                    </a:lnTo>
                    <a:lnTo>
                      <a:pt x="277" y="464"/>
                    </a:lnTo>
                    <a:lnTo>
                      <a:pt x="270" y="475"/>
                    </a:lnTo>
                    <a:lnTo>
                      <a:pt x="265" y="485"/>
                    </a:lnTo>
                    <a:lnTo>
                      <a:pt x="260" y="498"/>
                    </a:lnTo>
                    <a:lnTo>
                      <a:pt x="256" y="510"/>
                    </a:lnTo>
                    <a:lnTo>
                      <a:pt x="253" y="525"/>
                    </a:lnTo>
                    <a:lnTo>
                      <a:pt x="249" y="541"/>
                    </a:lnTo>
                    <a:lnTo>
                      <a:pt x="248" y="558"/>
                    </a:lnTo>
                    <a:lnTo>
                      <a:pt x="247" y="575"/>
                    </a:lnTo>
                    <a:lnTo>
                      <a:pt x="247" y="580"/>
                    </a:lnTo>
                    <a:lnTo>
                      <a:pt x="246" y="584"/>
                    </a:lnTo>
                    <a:lnTo>
                      <a:pt x="244" y="587"/>
                    </a:lnTo>
                    <a:lnTo>
                      <a:pt x="242" y="590"/>
                    </a:lnTo>
                    <a:lnTo>
                      <a:pt x="239" y="593"/>
                    </a:lnTo>
                    <a:lnTo>
                      <a:pt x="235" y="594"/>
                    </a:lnTo>
                    <a:lnTo>
                      <a:pt x="232" y="596"/>
                    </a:lnTo>
                    <a:lnTo>
                      <a:pt x="227" y="596"/>
                    </a:lnTo>
                    <a:close/>
                  </a:path>
                </a:pathLst>
              </a:custGeom>
              <a:solidFill>
                <a:schemeClr val="bg2"/>
              </a:solidFill>
              <a:ln w="9525">
                <a:noFill/>
                <a:round/>
                <a:headEnd/>
                <a:tailEnd/>
              </a:ln>
            </p:spPr>
            <p:txBody>
              <a:bodyPr/>
              <a:lstStyle/>
              <a:p>
                <a:endParaRPr lang="en-US" dirty="0">
                  <a:solidFill>
                    <a:srgbClr val="000000"/>
                  </a:solidFill>
                </a:endParaRPr>
              </a:p>
            </p:txBody>
          </p:sp>
        </p:grpSp>
      </p:grpSp>
      <p:grpSp>
        <p:nvGrpSpPr>
          <p:cNvPr id="72" name="Group 71"/>
          <p:cNvGrpSpPr/>
          <p:nvPr/>
        </p:nvGrpSpPr>
        <p:grpSpPr>
          <a:xfrm>
            <a:off x="3152648" y="2036212"/>
            <a:ext cx="911325" cy="911326"/>
            <a:chOff x="3254994" y="411711"/>
            <a:chExt cx="911325" cy="911326"/>
          </a:xfrm>
        </p:grpSpPr>
        <p:sp>
          <p:nvSpPr>
            <p:cNvPr id="73" name="Oval 72"/>
            <p:cNvSpPr/>
            <p:nvPr/>
          </p:nvSpPr>
          <p:spPr>
            <a:xfrm>
              <a:off x="3254994" y="411711"/>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74" name="Group 73"/>
            <p:cNvGrpSpPr>
              <a:grpSpLocks/>
            </p:cNvGrpSpPr>
            <p:nvPr/>
          </p:nvGrpSpPr>
          <p:grpSpPr bwMode="auto">
            <a:xfrm>
              <a:off x="3518568" y="678461"/>
              <a:ext cx="384175" cy="377825"/>
              <a:chOff x="3658" y="706"/>
              <a:chExt cx="242" cy="238"/>
            </a:xfrm>
            <a:solidFill>
              <a:schemeClr val="bg2"/>
            </a:solidFill>
          </p:grpSpPr>
          <p:sp>
            <p:nvSpPr>
              <p:cNvPr id="75" name="Freeform 14"/>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grpFill/>
              <a:ln w="9525">
                <a:noFill/>
                <a:round/>
                <a:headEnd/>
                <a:tailEnd/>
              </a:ln>
            </p:spPr>
            <p:txBody>
              <a:bodyPr/>
              <a:lstStyle/>
              <a:p>
                <a:endParaRPr lang="en-US" dirty="0">
                  <a:solidFill>
                    <a:srgbClr val="000000"/>
                  </a:solidFill>
                </a:endParaRPr>
              </a:p>
            </p:txBody>
          </p:sp>
          <p:sp>
            <p:nvSpPr>
              <p:cNvPr id="76" name="Rectangle 75"/>
              <p:cNvSpPr>
                <a:spLocks noChangeArrowheads="1"/>
              </p:cNvSpPr>
              <p:nvPr/>
            </p:nvSpPr>
            <p:spPr bwMode="auto">
              <a:xfrm>
                <a:off x="3663" y="740"/>
                <a:ext cx="232" cy="9"/>
              </a:xfrm>
              <a:prstGeom prst="rect">
                <a:avLst/>
              </a:prstGeom>
              <a:grpFill/>
              <a:ln w="9525">
                <a:noFill/>
                <a:miter lim="800000"/>
                <a:headEnd/>
                <a:tailEnd/>
              </a:ln>
            </p:spPr>
            <p:txBody>
              <a:bodyPr/>
              <a:lstStyle/>
              <a:p>
                <a:endParaRPr lang="en-US" dirty="0">
                  <a:solidFill>
                    <a:srgbClr val="000000"/>
                  </a:solidFill>
                </a:endParaRPr>
              </a:p>
            </p:txBody>
          </p:sp>
          <p:sp>
            <p:nvSpPr>
              <p:cNvPr id="77" name="Freeform 16"/>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grpFill/>
              <a:ln w="9525">
                <a:noFill/>
                <a:round/>
                <a:headEnd/>
                <a:tailEnd/>
              </a:ln>
            </p:spPr>
            <p:txBody>
              <a:bodyPr/>
              <a:lstStyle/>
              <a:p>
                <a:endParaRPr lang="en-US" dirty="0">
                  <a:solidFill>
                    <a:srgbClr val="000000"/>
                  </a:solidFill>
                </a:endParaRPr>
              </a:p>
            </p:txBody>
          </p:sp>
          <p:sp>
            <p:nvSpPr>
              <p:cNvPr id="78" name="Freeform 17"/>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grpFill/>
              <a:ln w="9525">
                <a:noFill/>
                <a:round/>
                <a:headEnd/>
                <a:tailEnd/>
              </a:ln>
            </p:spPr>
            <p:txBody>
              <a:bodyPr/>
              <a:lstStyle/>
              <a:p>
                <a:endParaRPr lang="en-US" dirty="0">
                  <a:solidFill>
                    <a:srgbClr val="000000"/>
                  </a:solidFill>
                </a:endParaRPr>
              </a:p>
            </p:txBody>
          </p:sp>
          <p:sp>
            <p:nvSpPr>
              <p:cNvPr id="79" name="Freeform 18"/>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grpFill/>
              <a:ln w="9525">
                <a:noFill/>
                <a:round/>
                <a:headEnd/>
                <a:tailEnd/>
              </a:ln>
            </p:spPr>
            <p:txBody>
              <a:bodyPr/>
              <a:lstStyle/>
              <a:p>
                <a:endParaRPr lang="en-US" dirty="0">
                  <a:solidFill>
                    <a:srgbClr val="000000"/>
                  </a:solidFill>
                </a:endParaRPr>
              </a:p>
            </p:txBody>
          </p:sp>
          <p:sp>
            <p:nvSpPr>
              <p:cNvPr id="80" name="Freeform 19"/>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grpFill/>
              <a:ln w="9525">
                <a:noFill/>
                <a:round/>
                <a:headEnd/>
                <a:tailEnd/>
              </a:ln>
            </p:spPr>
            <p:txBody>
              <a:bodyPr/>
              <a:lstStyle/>
              <a:p>
                <a:endParaRPr lang="en-US" dirty="0">
                  <a:solidFill>
                    <a:srgbClr val="000000"/>
                  </a:solidFill>
                </a:endParaRPr>
              </a:p>
            </p:txBody>
          </p:sp>
          <p:sp>
            <p:nvSpPr>
              <p:cNvPr id="81" name="Freeform 20"/>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grpFill/>
              <a:ln w="9525">
                <a:noFill/>
                <a:round/>
                <a:headEnd/>
                <a:tailEnd/>
              </a:ln>
            </p:spPr>
            <p:txBody>
              <a:bodyPr/>
              <a:lstStyle/>
              <a:p>
                <a:endParaRPr lang="en-US" dirty="0">
                  <a:solidFill>
                    <a:srgbClr val="000000"/>
                  </a:solidFill>
                </a:endParaRPr>
              </a:p>
            </p:txBody>
          </p:sp>
          <p:sp>
            <p:nvSpPr>
              <p:cNvPr id="82" name="Freeform 21"/>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grpFill/>
              <a:ln w="9525">
                <a:noFill/>
                <a:round/>
                <a:headEnd/>
                <a:tailEnd/>
              </a:ln>
            </p:spPr>
            <p:txBody>
              <a:bodyPr/>
              <a:lstStyle/>
              <a:p>
                <a:endParaRPr lang="en-US" dirty="0">
                  <a:solidFill>
                    <a:srgbClr val="000000"/>
                  </a:solidFill>
                </a:endParaRPr>
              </a:p>
            </p:txBody>
          </p:sp>
          <p:sp>
            <p:nvSpPr>
              <p:cNvPr id="83" name="Freeform 22"/>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grpFill/>
              <a:ln w="9525">
                <a:noFill/>
                <a:round/>
                <a:headEnd/>
                <a:tailEnd/>
              </a:ln>
            </p:spPr>
            <p:txBody>
              <a:bodyPr/>
              <a:lstStyle/>
              <a:p>
                <a:endParaRPr lang="en-US" dirty="0">
                  <a:solidFill>
                    <a:srgbClr val="000000"/>
                  </a:solidFill>
                </a:endParaRPr>
              </a:p>
            </p:txBody>
          </p:sp>
          <p:sp>
            <p:nvSpPr>
              <p:cNvPr id="84" name="Freeform 23"/>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grpFill/>
              <a:ln w="9525">
                <a:noFill/>
                <a:round/>
                <a:headEnd/>
                <a:tailEnd/>
              </a:ln>
            </p:spPr>
            <p:txBody>
              <a:bodyPr/>
              <a:lstStyle/>
              <a:p>
                <a:endParaRPr lang="en-US" dirty="0">
                  <a:solidFill>
                    <a:srgbClr val="000000"/>
                  </a:solidFill>
                </a:endParaRPr>
              </a:p>
            </p:txBody>
          </p:sp>
          <p:sp>
            <p:nvSpPr>
              <p:cNvPr id="85" name="Freeform 24"/>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grpFill/>
              <a:ln w="9525">
                <a:noFill/>
                <a:round/>
                <a:headEnd/>
                <a:tailEnd/>
              </a:ln>
            </p:spPr>
            <p:txBody>
              <a:bodyPr/>
              <a:lstStyle/>
              <a:p>
                <a:endParaRPr lang="en-US" dirty="0">
                  <a:solidFill>
                    <a:srgbClr val="000000"/>
                  </a:solidFill>
                </a:endParaRPr>
              </a:p>
            </p:txBody>
          </p:sp>
        </p:grpSp>
      </p:grpSp>
      <p:grpSp>
        <p:nvGrpSpPr>
          <p:cNvPr id="86" name="Group 85"/>
          <p:cNvGrpSpPr/>
          <p:nvPr/>
        </p:nvGrpSpPr>
        <p:grpSpPr>
          <a:xfrm>
            <a:off x="3152648" y="3369006"/>
            <a:ext cx="911325" cy="911326"/>
            <a:chOff x="3937446" y="1378294"/>
            <a:chExt cx="911325" cy="911326"/>
          </a:xfrm>
        </p:grpSpPr>
        <p:sp>
          <p:nvSpPr>
            <p:cNvPr id="87" name="Oval 86"/>
            <p:cNvSpPr/>
            <p:nvPr/>
          </p:nvSpPr>
          <p:spPr>
            <a:xfrm>
              <a:off x="3937446" y="1378294"/>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88" name="Group 30"/>
            <p:cNvGrpSpPr>
              <a:grpSpLocks/>
            </p:cNvGrpSpPr>
            <p:nvPr/>
          </p:nvGrpSpPr>
          <p:grpSpPr bwMode="auto">
            <a:xfrm>
              <a:off x="4146498" y="1601789"/>
              <a:ext cx="493220" cy="464335"/>
              <a:chOff x="1766" y="2267"/>
              <a:chExt cx="377" cy="354"/>
            </a:xfrm>
          </p:grpSpPr>
          <p:sp>
            <p:nvSpPr>
              <p:cNvPr id="89" name="Freeform 33"/>
              <p:cNvSpPr>
                <a:spLocks/>
              </p:cNvSpPr>
              <p:nvPr/>
            </p:nvSpPr>
            <p:spPr bwMode="auto">
              <a:xfrm>
                <a:off x="1846" y="2329"/>
                <a:ext cx="218" cy="292"/>
              </a:xfrm>
              <a:custGeom>
                <a:avLst/>
                <a:gdLst>
                  <a:gd name="T0" fmla="*/ 52 w 435"/>
                  <a:gd name="T1" fmla="*/ 72 h 585"/>
                  <a:gd name="T2" fmla="*/ 51 w 435"/>
                  <a:gd name="T3" fmla="*/ 71 h 585"/>
                  <a:gd name="T4" fmla="*/ 51 w 435"/>
                  <a:gd name="T5" fmla="*/ 50 h 585"/>
                  <a:gd name="T6" fmla="*/ 48 w 435"/>
                  <a:gd name="T7" fmla="*/ 42 h 585"/>
                  <a:gd name="T8" fmla="*/ 43 w 435"/>
                  <a:gd name="T9" fmla="*/ 36 h 585"/>
                  <a:gd name="T10" fmla="*/ 37 w 435"/>
                  <a:gd name="T11" fmla="*/ 32 h 585"/>
                  <a:gd name="T12" fmla="*/ 32 w 435"/>
                  <a:gd name="T13" fmla="*/ 30 h 585"/>
                  <a:gd name="T14" fmla="*/ 32 w 435"/>
                  <a:gd name="T15" fmla="*/ 28 h 585"/>
                  <a:gd name="T16" fmla="*/ 34 w 435"/>
                  <a:gd name="T17" fmla="*/ 27 h 585"/>
                  <a:gd name="T18" fmla="*/ 38 w 435"/>
                  <a:gd name="T19" fmla="*/ 23 h 585"/>
                  <a:gd name="T20" fmla="*/ 40 w 435"/>
                  <a:gd name="T21" fmla="*/ 18 h 585"/>
                  <a:gd name="T22" fmla="*/ 40 w 435"/>
                  <a:gd name="T23" fmla="*/ 13 h 585"/>
                  <a:gd name="T24" fmla="*/ 38 w 435"/>
                  <a:gd name="T25" fmla="*/ 9 h 585"/>
                  <a:gd name="T26" fmla="*/ 35 w 435"/>
                  <a:gd name="T27" fmla="*/ 5 h 585"/>
                  <a:gd name="T28" fmla="*/ 30 w 435"/>
                  <a:gd name="T29" fmla="*/ 4 h 585"/>
                  <a:gd name="T30" fmla="*/ 25 w 435"/>
                  <a:gd name="T31" fmla="*/ 4 h 585"/>
                  <a:gd name="T32" fmla="*/ 21 w 435"/>
                  <a:gd name="T33" fmla="*/ 5 h 585"/>
                  <a:gd name="T34" fmla="*/ 17 w 435"/>
                  <a:gd name="T35" fmla="*/ 9 h 585"/>
                  <a:gd name="T36" fmla="*/ 15 w 435"/>
                  <a:gd name="T37" fmla="*/ 13 h 585"/>
                  <a:gd name="T38" fmla="*/ 15 w 435"/>
                  <a:gd name="T39" fmla="*/ 18 h 585"/>
                  <a:gd name="T40" fmla="*/ 17 w 435"/>
                  <a:gd name="T41" fmla="*/ 23 h 585"/>
                  <a:gd name="T42" fmla="*/ 21 w 435"/>
                  <a:gd name="T43" fmla="*/ 27 h 585"/>
                  <a:gd name="T44" fmla="*/ 23 w 435"/>
                  <a:gd name="T45" fmla="*/ 28 h 585"/>
                  <a:gd name="T46" fmla="*/ 23 w 435"/>
                  <a:gd name="T47" fmla="*/ 30 h 585"/>
                  <a:gd name="T48" fmla="*/ 18 w 435"/>
                  <a:gd name="T49" fmla="*/ 32 h 585"/>
                  <a:gd name="T50" fmla="*/ 12 w 435"/>
                  <a:gd name="T51" fmla="*/ 36 h 585"/>
                  <a:gd name="T52" fmla="*/ 7 w 435"/>
                  <a:gd name="T53" fmla="*/ 42 h 585"/>
                  <a:gd name="T54" fmla="*/ 4 w 435"/>
                  <a:gd name="T55" fmla="*/ 50 h 585"/>
                  <a:gd name="T56" fmla="*/ 4 w 435"/>
                  <a:gd name="T57" fmla="*/ 71 h 585"/>
                  <a:gd name="T58" fmla="*/ 3 w 435"/>
                  <a:gd name="T59" fmla="*/ 72 h 585"/>
                  <a:gd name="T60" fmla="*/ 2 w 435"/>
                  <a:gd name="T61" fmla="*/ 73 h 585"/>
                  <a:gd name="T62" fmla="*/ 1 w 435"/>
                  <a:gd name="T63" fmla="*/ 72 h 585"/>
                  <a:gd name="T64" fmla="*/ 0 w 435"/>
                  <a:gd name="T65" fmla="*/ 54 h 585"/>
                  <a:gd name="T66" fmla="*/ 2 w 435"/>
                  <a:gd name="T67" fmla="*/ 46 h 585"/>
                  <a:gd name="T68" fmla="*/ 5 w 435"/>
                  <a:gd name="T69" fmla="*/ 38 h 585"/>
                  <a:gd name="T70" fmla="*/ 10 w 435"/>
                  <a:gd name="T71" fmla="*/ 33 h 585"/>
                  <a:gd name="T72" fmla="*/ 17 w 435"/>
                  <a:gd name="T73" fmla="*/ 29 h 585"/>
                  <a:gd name="T74" fmla="*/ 13 w 435"/>
                  <a:gd name="T75" fmla="*/ 23 h 585"/>
                  <a:gd name="T76" fmla="*/ 11 w 435"/>
                  <a:gd name="T77" fmla="*/ 16 h 585"/>
                  <a:gd name="T78" fmla="*/ 13 w 435"/>
                  <a:gd name="T79" fmla="*/ 10 h 585"/>
                  <a:gd name="T80" fmla="*/ 16 w 435"/>
                  <a:gd name="T81" fmla="*/ 4 h 585"/>
                  <a:gd name="T82" fmla="*/ 21 w 435"/>
                  <a:gd name="T83" fmla="*/ 1 h 585"/>
                  <a:gd name="T84" fmla="*/ 28 w 435"/>
                  <a:gd name="T85" fmla="*/ 0 h 585"/>
                  <a:gd name="T86" fmla="*/ 34 w 435"/>
                  <a:gd name="T87" fmla="*/ 1 h 585"/>
                  <a:gd name="T88" fmla="*/ 39 w 435"/>
                  <a:gd name="T89" fmla="*/ 4 h 585"/>
                  <a:gd name="T90" fmla="*/ 43 w 435"/>
                  <a:gd name="T91" fmla="*/ 10 h 585"/>
                  <a:gd name="T92" fmla="*/ 44 w 435"/>
                  <a:gd name="T93" fmla="*/ 16 h 585"/>
                  <a:gd name="T94" fmla="*/ 42 w 435"/>
                  <a:gd name="T95" fmla="*/ 23 h 585"/>
                  <a:gd name="T96" fmla="*/ 38 w 435"/>
                  <a:gd name="T97" fmla="*/ 29 h 585"/>
                  <a:gd name="T98" fmla="*/ 45 w 435"/>
                  <a:gd name="T99" fmla="*/ 33 h 585"/>
                  <a:gd name="T100" fmla="*/ 50 w 435"/>
                  <a:gd name="T101" fmla="*/ 38 h 585"/>
                  <a:gd name="T102" fmla="*/ 54 w 435"/>
                  <a:gd name="T103" fmla="*/ 46 h 585"/>
                  <a:gd name="T104" fmla="*/ 55 w 435"/>
                  <a:gd name="T105" fmla="*/ 54 h 585"/>
                  <a:gd name="T106" fmla="*/ 54 w 435"/>
                  <a:gd name="T107" fmla="*/ 72 h 585"/>
                  <a:gd name="T108" fmla="*/ 53 w 435"/>
                  <a:gd name="T109" fmla="*/ 73 h 5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5"/>
                  <a:gd name="T166" fmla="*/ 0 h 585"/>
                  <a:gd name="T167" fmla="*/ 435 w 435"/>
                  <a:gd name="T168" fmla="*/ 585 h 5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5" h="585">
                    <a:moveTo>
                      <a:pt x="421" y="585"/>
                    </a:moveTo>
                    <a:lnTo>
                      <a:pt x="418" y="585"/>
                    </a:lnTo>
                    <a:lnTo>
                      <a:pt x="415" y="584"/>
                    </a:lnTo>
                    <a:lnTo>
                      <a:pt x="412" y="582"/>
                    </a:lnTo>
                    <a:lnTo>
                      <a:pt x="409" y="581"/>
                    </a:lnTo>
                    <a:lnTo>
                      <a:pt x="408" y="579"/>
                    </a:lnTo>
                    <a:lnTo>
                      <a:pt x="406" y="575"/>
                    </a:lnTo>
                    <a:lnTo>
                      <a:pt x="406" y="572"/>
                    </a:lnTo>
                    <a:lnTo>
                      <a:pt x="405" y="570"/>
                    </a:lnTo>
                    <a:lnTo>
                      <a:pt x="405" y="434"/>
                    </a:lnTo>
                    <a:lnTo>
                      <a:pt x="405" y="417"/>
                    </a:lnTo>
                    <a:lnTo>
                      <a:pt x="403" y="402"/>
                    </a:lnTo>
                    <a:lnTo>
                      <a:pt x="400" y="386"/>
                    </a:lnTo>
                    <a:lnTo>
                      <a:pt x="395" y="371"/>
                    </a:lnTo>
                    <a:lnTo>
                      <a:pt x="389" y="357"/>
                    </a:lnTo>
                    <a:lnTo>
                      <a:pt x="382" y="343"/>
                    </a:lnTo>
                    <a:lnTo>
                      <a:pt x="374" y="329"/>
                    </a:lnTo>
                    <a:lnTo>
                      <a:pt x="365" y="317"/>
                    </a:lnTo>
                    <a:lnTo>
                      <a:pt x="355" y="305"/>
                    </a:lnTo>
                    <a:lnTo>
                      <a:pt x="344" y="295"/>
                    </a:lnTo>
                    <a:lnTo>
                      <a:pt x="332" y="284"/>
                    </a:lnTo>
                    <a:lnTo>
                      <a:pt x="319" y="276"/>
                    </a:lnTo>
                    <a:lnTo>
                      <a:pt x="306" y="267"/>
                    </a:lnTo>
                    <a:lnTo>
                      <a:pt x="292" y="261"/>
                    </a:lnTo>
                    <a:lnTo>
                      <a:pt x="276" y="255"/>
                    </a:lnTo>
                    <a:lnTo>
                      <a:pt x="262" y="251"/>
                    </a:lnTo>
                    <a:lnTo>
                      <a:pt x="256" y="250"/>
                    </a:lnTo>
                    <a:lnTo>
                      <a:pt x="253" y="247"/>
                    </a:lnTo>
                    <a:lnTo>
                      <a:pt x="251" y="242"/>
                    </a:lnTo>
                    <a:lnTo>
                      <a:pt x="250" y="238"/>
                    </a:lnTo>
                    <a:lnTo>
                      <a:pt x="250" y="233"/>
                    </a:lnTo>
                    <a:lnTo>
                      <a:pt x="252" y="229"/>
                    </a:lnTo>
                    <a:lnTo>
                      <a:pt x="254" y="226"/>
                    </a:lnTo>
                    <a:lnTo>
                      <a:pt x="258" y="222"/>
                    </a:lnTo>
                    <a:lnTo>
                      <a:pt x="265" y="219"/>
                    </a:lnTo>
                    <a:lnTo>
                      <a:pt x="271" y="216"/>
                    </a:lnTo>
                    <a:lnTo>
                      <a:pt x="277" y="212"/>
                    </a:lnTo>
                    <a:lnTo>
                      <a:pt x="284" y="208"/>
                    </a:lnTo>
                    <a:lnTo>
                      <a:pt x="293" y="197"/>
                    </a:lnTo>
                    <a:lnTo>
                      <a:pt x="302" y="186"/>
                    </a:lnTo>
                    <a:lnTo>
                      <a:pt x="309" y="173"/>
                    </a:lnTo>
                    <a:lnTo>
                      <a:pt x="314" y="160"/>
                    </a:lnTo>
                    <a:lnTo>
                      <a:pt x="316" y="152"/>
                    </a:lnTo>
                    <a:lnTo>
                      <a:pt x="317" y="146"/>
                    </a:lnTo>
                    <a:lnTo>
                      <a:pt x="318" y="139"/>
                    </a:lnTo>
                    <a:lnTo>
                      <a:pt x="318" y="131"/>
                    </a:lnTo>
                    <a:lnTo>
                      <a:pt x="318" y="121"/>
                    </a:lnTo>
                    <a:lnTo>
                      <a:pt x="316" y="110"/>
                    </a:lnTo>
                    <a:lnTo>
                      <a:pt x="314" y="101"/>
                    </a:lnTo>
                    <a:lnTo>
                      <a:pt x="311" y="91"/>
                    </a:lnTo>
                    <a:lnTo>
                      <a:pt x="307" y="83"/>
                    </a:lnTo>
                    <a:lnTo>
                      <a:pt x="301" y="75"/>
                    </a:lnTo>
                    <a:lnTo>
                      <a:pt x="295" y="67"/>
                    </a:lnTo>
                    <a:lnTo>
                      <a:pt x="289" y="60"/>
                    </a:lnTo>
                    <a:lnTo>
                      <a:pt x="281" y="53"/>
                    </a:lnTo>
                    <a:lnTo>
                      <a:pt x="274" y="47"/>
                    </a:lnTo>
                    <a:lnTo>
                      <a:pt x="266" y="42"/>
                    </a:lnTo>
                    <a:lnTo>
                      <a:pt x="256" y="38"/>
                    </a:lnTo>
                    <a:lnTo>
                      <a:pt x="248" y="35"/>
                    </a:lnTo>
                    <a:lnTo>
                      <a:pt x="237" y="32"/>
                    </a:lnTo>
                    <a:lnTo>
                      <a:pt x="228" y="31"/>
                    </a:lnTo>
                    <a:lnTo>
                      <a:pt x="218" y="31"/>
                    </a:lnTo>
                    <a:lnTo>
                      <a:pt x="207" y="31"/>
                    </a:lnTo>
                    <a:lnTo>
                      <a:pt x="198" y="32"/>
                    </a:lnTo>
                    <a:lnTo>
                      <a:pt x="187" y="35"/>
                    </a:lnTo>
                    <a:lnTo>
                      <a:pt x="179" y="38"/>
                    </a:lnTo>
                    <a:lnTo>
                      <a:pt x="169" y="42"/>
                    </a:lnTo>
                    <a:lnTo>
                      <a:pt x="161" y="47"/>
                    </a:lnTo>
                    <a:lnTo>
                      <a:pt x="154" y="53"/>
                    </a:lnTo>
                    <a:lnTo>
                      <a:pt x="146" y="60"/>
                    </a:lnTo>
                    <a:lnTo>
                      <a:pt x="140" y="67"/>
                    </a:lnTo>
                    <a:lnTo>
                      <a:pt x="134" y="75"/>
                    </a:lnTo>
                    <a:lnTo>
                      <a:pt x="129" y="83"/>
                    </a:lnTo>
                    <a:lnTo>
                      <a:pt x="124" y="91"/>
                    </a:lnTo>
                    <a:lnTo>
                      <a:pt x="121" y="101"/>
                    </a:lnTo>
                    <a:lnTo>
                      <a:pt x="119" y="110"/>
                    </a:lnTo>
                    <a:lnTo>
                      <a:pt x="117" y="121"/>
                    </a:lnTo>
                    <a:lnTo>
                      <a:pt x="117" y="131"/>
                    </a:lnTo>
                    <a:lnTo>
                      <a:pt x="117" y="139"/>
                    </a:lnTo>
                    <a:lnTo>
                      <a:pt x="118" y="146"/>
                    </a:lnTo>
                    <a:lnTo>
                      <a:pt x="119" y="152"/>
                    </a:lnTo>
                    <a:lnTo>
                      <a:pt x="121" y="160"/>
                    </a:lnTo>
                    <a:lnTo>
                      <a:pt x="126" y="173"/>
                    </a:lnTo>
                    <a:lnTo>
                      <a:pt x="133" y="186"/>
                    </a:lnTo>
                    <a:lnTo>
                      <a:pt x="142" y="197"/>
                    </a:lnTo>
                    <a:lnTo>
                      <a:pt x="152" y="208"/>
                    </a:lnTo>
                    <a:lnTo>
                      <a:pt x="158" y="212"/>
                    </a:lnTo>
                    <a:lnTo>
                      <a:pt x="164" y="216"/>
                    </a:lnTo>
                    <a:lnTo>
                      <a:pt x="170" y="219"/>
                    </a:lnTo>
                    <a:lnTo>
                      <a:pt x="177" y="222"/>
                    </a:lnTo>
                    <a:lnTo>
                      <a:pt x="181" y="226"/>
                    </a:lnTo>
                    <a:lnTo>
                      <a:pt x="183" y="229"/>
                    </a:lnTo>
                    <a:lnTo>
                      <a:pt x="185" y="233"/>
                    </a:lnTo>
                    <a:lnTo>
                      <a:pt x="185" y="238"/>
                    </a:lnTo>
                    <a:lnTo>
                      <a:pt x="184" y="242"/>
                    </a:lnTo>
                    <a:lnTo>
                      <a:pt x="182" y="247"/>
                    </a:lnTo>
                    <a:lnTo>
                      <a:pt x="179" y="250"/>
                    </a:lnTo>
                    <a:lnTo>
                      <a:pt x="175" y="251"/>
                    </a:lnTo>
                    <a:lnTo>
                      <a:pt x="159" y="255"/>
                    </a:lnTo>
                    <a:lnTo>
                      <a:pt x="143" y="261"/>
                    </a:lnTo>
                    <a:lnTo>
                      <a:pt x="130" y="267"/>
                    </a:lnTo>
                    <a:lnTo>
                      <a:pt x="116" y="276"/>
                    </a:lnTo>
                    <a:lnTo>
                      <a:pt x="103" y="284"/>
                    </a:lnTo>
                    <a:lnTo>
                      <a:pt x="91" y="295"/>
                    </a:lnTo>
                    <a:lnTo>
                      <a:pt x="80" y="305"/>
                    </a:lnTo>
                    <a:lnTo>
                      <a:pt x="70" y="317"/>
                    </a:lnTo>
                    <a:lnTo>
                      <a:pt x="61" y="329"/>
                    </a:lnTo>
                    <a:lnTo>
                      <a:pt x="53" y="343"/>
                    </a:lnTo>
                    <a:lnTo>
                      <a:pt x="46" y="357"/>
                    </a:lnTo>
                    <a:lnTo>
                      <a:pt x="41" y="371"/>
                    </a:lnTo>
                    <a:lnTo>
                      <a:pt x="35" y="386"/>
                    </a:lnTo>
                    <a:lnTo>
                      <a:pt x="32" y="402"/>
                    </a:lnTo>
                    <a:lnTo>
                      <a:pt x="30" y="417"/>
                    </a:lnTo>
                    <a:lnTo>
                      <a:pt x="30" y="434"/>
                    </a:lnTo>
                    <a:lnTo>
                      <a:pt x="30" y="570"/>
                    </a:lnTo>
                    <a:lnTo>
                      <a:pt x="29" y="572"/>
                    </a:lnTo>
                    <a:lnTo>
                      <a:pt x="29" y="575"/>
                    </a:lnTo>
                    <a:lnTo>
                      <a:pt x="27" y="579"/>
                    </a:lnTo>
                    <a:lnTo>
                      <a:pt x="26" y="581"/>
                    </a:lnTo>
                    <a:lnTo>
                      <a:pt x="23" y="582"/>
                    </a:lnTo>
                    <a:lnTo>
                      <a:pt x="21" y="584"/>
                    </a:lnTo>
                    <a:lnTo>
                      <a:pt x="17" y="585"/>
                    </a:lnTo>
                    <a:lnTo>
                      <a:pt x="15" y="585"/>
                    </a:lnTo>
                    <a:lnTo>
                      <a:pt x="12" y="585"/>
                    </a:lnTo>
                    <a:lnTo>
                      <a:pt x="9" y="584"/>
                    </a:lnTo>
                    <a:lnTo>
                      <a:pt x="7" y="582"/>
                    </a:lnTo>
                    <a:lnTo>
                      <a:pt x="4" y="581"/>
                    </a:lnTo>
                    <a:lnTo>
                      <a:pt x="3" y="579"/>
                    </a:lnTo>
                    <a:lnTo>
                      <a:pt x="1" y="575"/>
                    </a:lnTo>
                    <a:lnTo>
                      <a:pt x="1" y="572"/>
                    </a:lnTo>
                    <a:lnTo>
                      <a:pt x="0" y="570"/>
                    </a:lnTo>
                    <a:lnTo>
                      <a:pt x="0" y="434"/>
                    </a:lnTo>
                    <a:lnTo>
                      <a:pt x="1" y="417"/>
                    </a:lnTo>
                    <a:lnTo>
                      <a:pt x="3" y="401"/>
                    </a:lnTo>
                    <a:lnTo>
                      <a:pt x="6" y="385"/>
                    </a:lnTo>
                    <a:lnTo>
                      <a:pt x="10" y="369"/>
                    </a:lnTo>
                    <a:lnTo>
                      <a:pt x="15" y="353"/>
                    </a:lnTo>
                    <a:lnTo>
                      <a:pt x="22" y="339"/>
                    </a:lnTo>
                    <a:lnTo>
                      <a:pt x="29" y="325"/>
                    </a:lnTo>
                    <a:lnTo>
                      <a:pt x="37" y="311"/>
                    </a:lnTo>
                    <a:lnTo>
                      <a:pt x="47" y="299"/>
                    </a:lnTo>
                    <a:lnTo>
                      <a:pt x="57" y="286"/>
                    </a:lnTo>
                    <a:lnTo>
                      <a:pt x="68" y="275"/>
                    </a:lnTo>
                    <a:lnTo>
                      <a:pt x="80" y="264"/>
                    </a:lnTo>
                    <a:lnTo>
                      <a:pt x="93" y="255"/>
                    </a:lnTo>
                    <a:lnTo>
                      <a:pt x="107" y="247"/>
                    </a:lnTo>
                    <a:lnTo>
                      <a:pt x="120" y="239"/>
                    </a:lnTo>
                    <a:lnTo>
                      <a:pt x="136" y="232"/>
                    </a:lnTo>
                    <a:lnTo>
                      <a:pt x="124" y="222"/>
                    </a:lnTo>
                    <a:lnTo>
                      <a:pt x="115" y="212"/>
                    </a:lnTo>
                    <a:lnTo>
                      <a:pt x="107" y="199"/>
                    </a:lnTo>
                    <a:lnTo>
                      <a:pt x="100" y="187"/>
                    </a:lnTo>
                    <a:lnTo>
                      <a:pt x="95" y="174"/>
                    </a:lnTo>
                    <a:lnTo>
                      <a:pt x="91" y="160"/>
                    </a:lnTo>
                    <a:lnTo>
                      <a:pt x="88" y="146"/>
                    </a:lnTo>
                    <a:lnTo>
                      <a:pt x="88" y="131"/>
                    </a:lnTo>
                    <a:lnTo>
                      <a:pt x="88" y="118"/>
                    </a:lnTo>
                    <a:lnTo>
                      <a:pt x="90" y="105"/>
                    </a:lnTo>
                    <a:lnTo>
                      <a:pt x="93" y="93"/>
                    </a:lnTo>
                    <a:lnTo>
                      <a:pt x="97" y="80"/>
                    </a:lnTo>
                    <a:lnTo>
                      <a:pt x="103" y="68"/>
                    </a:lnTo>
                    <a:lnTo>
                      <a:pt x="110" y="58"/>
                    </a:lnTo>
                    <a:lnTo>
                      <a:pt x="117" y="47"/>
                    </a:lnTo>
                    <a:lnTo>
                      <a:pt x="125" y="39"/>
                    </a:lnTo>
                    <a:lnTo>
                      <a:pt x="135" y="31"/>
                    </a:lnTo>
                    <a:lnTo>
                      <a:pt x="144" y="22"/>
                    </a:lnTo>
                    <a:lnTo>
                      <a:pt x="156" y="16"/>
                    </a:lnTo>
                    <a:lnTo>
                      <a:pt x="167" y="11"/>
                    </a:lnTo>
                    <a:lnTo>
                      <a:pt x="179" y="7"/>
                    </a:lnTo>
                    <a:lnTo>
                      <a:pt x="191" y="3"/>
                    </a:lnTo>
                    <a:lnTo>
                      <a:pt x="204" y="1"/>
                    </a:lnTo>
                    <a:lnTo>
                      <a:pt x="218" y="0"/>
                    </a:lnTo>
                    <a:lnTo>
                      <a:pt x="231" y="1"/>
                    </a:lnTo>
                    <a:lnTo>
                      <a:pt x="244" y="3"/>
                    </a:lnTo>
                    <a:lnTo>
                      <a:pt x="256" y="7"/>
                    </a:lnTo>
                    <a:lnTo>
                      <a:pt x="268" y="11"/>
                    </a:lnTo>
                    <a:lnTo>
                      <a:pt x="279" y="16"/>
                    </a:lnTo>
                    <a:lnTo>
                      <a:pt x="291" y="22"/>
                    </a:lnTo>
                    <a:lnTo>
                      <a:pt x="300" y="31"/>
                    </a:lnTo>
                    <a:lnTo>
                      <a:pt x="310" y="39"/>
                    </a:lnTo>
                    <a:lnTo>
                      <a:pt x="318" y="47"/>
                    </a:lnTo>
                    <a:lnTo>
                      <a:pt x="325" y="58"/>
                    </a:lnTo>
                    <a:lnTo>
                      <a:pt x="332" y="68"/>
                    </a:lnTo>
                    <a:lnTo>
                      <a:pt x="338" y="80"/>
                    </a:lnTo>
                    <a:lnTo>
                      <a:pt x="342" y="93"/>
                    </a:lnTo>
                    <a:lnTo>
                      <a:pt x="345" y="105"/>
                    </a:lnTo>
                    <a:lnTo>
                      <a:pt x="347" y="118"/>
                    </a:lnTo>
                    <a:lnTo>
                      <a:pt x="349" y="131"/>
                    </a:lnTo>
                    <a:lnTo>
                      <a:pt x="347" y="146"/>
                    </a:lnTo>
                    <a:lnTo>
                      <a:pt x="344" y="160"/>
                    </a:lnTo>
                    <a:lnTo>
                      <a:pt x="340" y="174"/>
                    </a:lnTo>
                    <a:lnTo>
                      <a:pt x="335" y="187"/>
                    </a:lnTo>
                    <a:lnTo>
                      <a:pt x="329" y="199"/>
                    </a:lnTo>
                    <a:lnTo>
                      <a:pt x="320" y="212"/>
                    </a:lnTo>
                    <a:lnTo>
                      <a:pt x="311" y="222"/>
                    </a:lnTo>
                    <a:lnTo>
                      <a:pt x="299" y="232"/>
                    </a:lnTo>
                    <a:lnTo>
                      <a:pt x="315" y="239"/>
                    </a:lnTo>
                    <a:lnTo>
                      <a:pt x="329" y="247"/>
                    </a:lnTo>
                    <a:lnTo>
                      <a:pt x="342" y="255"/>
                    </a:lnTo>
                    <a:lnTo>
                      <a:pt x="355" y="264"/>
                    </a:lnTo>
                    <a:lnTo>
                      <a:pt x="367" y="275"/>
                    </a:lnTo>
                    <a:lnTo>
                      <a:pt x="378" y="286"/>
                    </a:lnTo>
                    <a:lnTo>
                      <a:pt x="388" y="299"/>
                    </a:lnTo>
                    <a:lnTo>
                      <a:pt x="398" y="311"/>
                    </a:lnTo>
                    <a:lnTo>
                      <a:pt x="406" y="325"/>
                    </a:lnTo>
                    <a:lnTo>
                      <a:pt x="413" y="339"/>
                    </a:lnTo>
                    <a:lnTo>
                      <a:pt x="420" y="353"/>
                    </a:lnTo>
                    <a:lnTo>
                      <a:pt x="425" y="369"/>
                    </a:lnTo>
                    <a:lnTo>
                      <a:pt x="429" y="385"/>
                    </a:lnTo>
                    <a:lnTo>
                      <a:pt x="432" y="401"/>
                    </a:lnTo>
                    <a:lnTo>
                      <a:pt x="434" y="417"/>
                    </a:lnTo>
                    <a:lnTo>
                      <a:pt x="435" y="434"/>
                    </a:lnTo>
                    <a:lnTo>
                      <a:pt x="435" y="570"/>
                    </a:lnTo>
                    <a:lnTo>
                      <a:pt x="434" y="572"/>
                    </a:lnTo>
                    <a:lnTo>
                      <a:pt x="434" y="575"/>
                    </a:lnTo>
                    <a:lnTo>
                      <a:pt x="432" y="579"/>
                    </a:lnTo>
                    <a:lnTo>
                      <a:pt x="431" y="581"/>
                    </a:lnTo>
                    <a:lnTo>
                      <a:pt x="428" y="582"/>
                    </a:lnTo>
                    <a:lnTo>
                      <a:pt x="426" y="584"/>
                    </a:lnTo>
                    <a:lnTo>
                      <a:pt x="423" y="585"/>
                    </a:lnTo>
                    <a:lnTo>
                      <a:pt x="421" y="585"/>
                    </a:lnTo>
                    <a:close/>
                  </a:path>
                </a:pathLst>
              </a:custGeom>
              <a:solidFill>
                <a:schemeClr val="bg2"/>
              </a:solidFill>
              <a:ln w="9525">
                <a:noFill/>
                <a:round/>
                <a:headEnd/>
                <a:tailEnd/>
              </a:ln>
            </p:spPr>
            <p:txBody>
              <a:bodyPr/>
              <a:lstStyle/>
              <a:p>
                <a:endParaRPr lang="en-US" dirty="0">
                  <a:solidFill>
                    <a:srgbClr val="000000"/>
                  </a:solidFill>
                </a:endParaRPr>
              </a:p>
            </p:txBody>
          </p:sp>
          <p:sp>
            <p:nvSpPr>
              <p:cNvPr id="90" name="Freeform 34"/>
              <p:cNvSpPr>
                <a:spLocks/>
              </p:cNvSpPr>
              <p:nvPr/>
            </p:nvSpPr>
            <p:spPr bwMode="auto">
              <a:xfrm>
                <a:off x="1969" y="2267"/>
                <a:ext cx="174" cy="293"/>
              </a:xfrm>
              <a:custGeom>
                <a:avLst/>
                <a:gdLst>
                  <a:gd name="T0" fmla="*/ 41 w 349"/>
                  <a:gd name="T1" fmla="*/ 74 h 584"/>
                  <a:gd name="T2" fmla="*/ 40 w 349"/>
                  <a:gd name="T3" fmla="*/ 73 h 584"/>
                  <a:gd name="T4" fmla="*/ 39 w 349"/>
                  <a:gd name="T5" fmla="*/ 72 h 584"/>
                  <a:gd name="T6" fmla="*/ 39 w 349"/>
                  <a:gd name="T7" fmla="*/ 51 h 584"/>
                  <a:gd name="T8" fmla="*/ 37 w 349"/>
                  <a:gd name="T9" fmla="*/ 45 h 584"/>
                  <a:gd name="T10" fmla="*/ 34 w 349"/>
                  <a:gd name="T11" fmla="*/ 40 h 584"/>
                  <a:gd name="T12" fmla="*/ 30 w 349"/>
                  <a:gd name="T13" fmla="*/ 36 h 584"/>
                  <a:gd name="T14" fmla="*/ 25 w 349"/>
                  <a:gd name="T15" fmla="*/ 33 h 584"/>
                  <a:gd name="T16" fmla="*/ 21 w 349"/>
                  <a:gd name="T17" fmla="*/ 32 h 584"/>
                  <a:gd name="T18" fmla="*/ 20 w 349"/>
                  <a:gd name="T19" fmla="*/ 30 h 584"/>
                  <a:gd name="T20" fmla="*/ 20 w 349"/>
                  <a:gd name="T21" fmla="*/ 29 h 584"/>
                  <a:gd name="T22" fmla="*/ 23 w 349"/>
                  <a:gd name="T23" fmla="*/ 27 h 584"/>
                  <a:gd name="T24" fmla="*/ 25 w 349"/>
                  <a:gd name="T25" fmla="*/ 25 h 584"/>
                  <a:gd name="T26" fmla="*/ 28 w 349"/>
                  <a:gd name="T27" fmla="*/ 20 h 584"/>
                  <a:gd name="T28" fmla="*/ 28 w 349"/>
                  <a:gd name="T29" fmla="*/ 18 h 584"/>
                  <a:gd name="T30" fmla="*/ 28 w 349"/>
                  <a:gd name="T31" fmla="*/ 14 h 584"/>
                  <a:gd name="T32" fmla="*/ 27 w 349"/>
                  <a:gd name="T33" fmla="*/ 11 h 584"/>
                  <a:gd name="T34" fmla="*/ 25 w 349"/>
                  <a:gd name="T35" fmla="*/ 8 h 584"/>
                  <a:gd name="T36" fmla="*/ 22 w 349"/>
                  <a:gd name="T37" fmla="*/ 6 h 584"/>
                  <a:gd name="T38" fmla="*/ 18 w 349"/>
                  <a:gd name="T39" fmla="*/ 4 h 584"/>
                  <a:gd name="T40" fmla="*/ 15 w 349"/>
                  <a:gd name="T41" fmla="*/ 4 h 584"/>
                  <a:gd name="T42" fmla="*/ 11 w 349"/>
                  <a:gd name="T43" fmla="*/ 5 h 584"/>
                  <a:gd name="T44" fmla="*/ 8 w 349"/>
                  <a:gd name="T45" fmla="*/ 7 h 584"/>
                  <a:gd name="T46" fmla="*/ 5 w 349"/>
                  <a:gd name="T47" fmla="*/ 10 h 584"/>
                  <a:gd name="T48" fmla="*/ 4 w 349"/>
                  <a:gd name="T49" fmla="*/ 13 h 584"/>
                  <a:gd name="T50" fmla="*/ 3 w 349"/>
                  <a:gd name="T51" fmla="*/ 17 h 584"/>
                  <a:gd name="T52" fmla="*/ 3 w 349"/>
                  <a:gd name="T53" fmla="*/ 18 h 584"/>
                  <a:gd name="T54" fmla="*/ 2 w 349"/>
                  <a:gd name="T55" fmla="*/ 18 h 584"/>
                  <a:gd name="T56" fmla="*/ 1 w 349"/>
                  <a:gd name="T57" fmla="*/ 19 h 584"/>
                  <a:gd name="T58" fmla="*/ 0 w 349"/>
                  <a:gd name="T59" fmla="*/ 18 h 584"/>
                  <a:gd name="T60" fmla="*/ 0 w 349"/>
                  <a:gd name="T61" fmla="*/ 17 h 584"/>
                  <a:gd name="T62" fmla="*/ 0 w 349"/>
                  <a:gd name="T63" fmla="*/ 13 h 584"/>
                  <a:gd name="T64" fmla="*/ 2 w 349"/>
                  <a:gd name="T65" fmla="*/ 9 h 584"/>
                  <a:gd name="T66" fmla="*/ 4 w 349"/>
                  <a:gd name="T67" fmla="*/ 5 h 584"/>
                  <a:gd name="T68" fmla="*/ 8 w 349"/>
                  <a:gd name="T69" fmla="*/ 2 h 584"/>
                  <a:gd name="T70" fmla="*/ 13 w 349"/>
                  <a:gd name="T71" fmla="*/ 1 h 584"/>
                  <a:gd name="T72" fmla="*/ 18 w 349"/>
                  <a:gd name="T73" fmla="*/ 1 h 584"/>
                  <a:gd name="T74" fmla="*/ 22 w 349"/>
                  <a:gd name="T75" fmla="*/ 2 h 584"/>
                  <a:gd name="T76" fmla="*/ 26 w 349"/>
                  <a:gd name="T77" fmla="*/ 4 h 584"/>
                  <a:gd name="T78" fmla="*/ 29 w 349"/>
                  <a:gd name="T79" fmla="*/ 8 h 584"/>
                  <a:gd name="T80" fmla="*/ 31 w 349"/>
                  <a:gd name="T81" fmla="*/ 12 h 584"/>
                  <a:gd name="T82" fmla="*/ 32 w 349"/>
                  <a:gd name="T83" fmla="*/ 17 h 584"/>
                  <a:gd name="T84" fmla="*/ 31 w 349"/>
                  <a:gd name="T85" fmla="*/ 22 h 584"/>
                  <a:gd name="T86" fmla="*/ 29 w 349"/>
                  <a:gd name="T87" fmla="*/ 27 h 584"/>
                  <a:gd name="T88" fmla="*/ 28 w 349"/>
                  <a:gd name="T89" fmla="*/ 30 h 584"/>
                  <a:gd name="T90" fmla="*/ 33 w 349"/>
                  <a:gd name="T91" fmla="*/ 34 h 584"/>
                  <a:gd name="T92" fmla="*/ 37 w 349"/>
                  <a:gd name="T93" fmla="*/ 38 h 584"/>
                  <a:gd name="T94" fmla="*/ 40 w 349"/>
                  <a:gd name="T95" fmla="*/ 43 h 584"/>
                  <a:gd name="T96" fmla="*/ 42 w 349"/>
                  <a:gd name="T97" fmla="*/ 49 h 584"/>
                  <a:gd name="T98" fmla="*/ 43 w 349"/>
                  <a:gd name="T99" fmla="*/ 55 h 584"/>
                  <a:gd name="T100" fmla="*/ 43 w 349"/>
                  <a:gd name="T101" fmla="*/ 72 h 584"/>
                  <a:gd name="T102" fmla="*/ 42 w 349"/>
                  <a:gd name="T103" fmla="*/ 74 h 584"/>
                  <a:gd name="T104" fmla="*/ 41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333" y="584"/>
                    </a:moveTo>
                    <a:lnTo>
                      <a:pt x="331" y="584"/>
                    </a:lnTo>
                    <a:lnTo>
                      <a:pt x="328" y="583"/>
                    </a:lnTo>
                    <a:lnTo>
                      <a:pt x="325" y="582"/>
                    </a:lnTo>
                    <a:lnTo>
                      <a:pt x="323" y="580"/>
                    </a:lnTo>
                    <a:lnTo>
                      <a:pt x="321" y="578"/>
                    </a:lnTo>
                    <a:lnTo>
                      <a:pt x="319" y="575"/>
                    </a:lnTo>
                    <a:lnTo>
                      <a:pt x="319" y="573"/>
                    </a:lnTo>
                    <a:lnTo>
                      <a:pt x="318" y="570"/>
                    </a:lnTo>
                    <a:lnTo>
                      <a:pt x="318" y="433"/>
                    </a:lnTo>
                    <a:lnTo>
                      <a:pt x="318" y="417"/>
                    </a:lnTo>
                    <a:lnTo>
                      <a:pt x="316" y="401"/>
                    </a:lnTo>
                    <a:lnTo>
                      <a:pt x="312" y="385"/>
                    </a:lnTo>
                    <a:lnTo>
                      <a:pt x="308" y="371"/>
                    </a:lnTo>
                    <a:lnTo>
                      <a:pt x="303" y="356"/>
                    </a:lnTo>
                    <a:lnTo>
                      <a:pt x="295" y="342"/>
                    </a:lnTo>
                    <a:lnTo>
                      <a:pt x="287" y="329"/>
                    </a:lnTo>
                    <a:lnTo>
                      <a:pt x="279" y="317"/>
                    </a:lnTo>
                    <a:lnTo>
                      <a:pt x="268" y="305"/>
                    </a:lnTo>
                    <a:lnTo>
                      <a:pt x="258" y="294"/>
                    </a:lnTo>
                    <a:lnTo>
                      <a:pt x="245" y="285"/>
                    </a:lnTo>
                    <a:lnTo>
                      <a:pt x="232" y="275"/>
                    </a:lnTo>
                    <a:lnTo>
                      <a:pt x="219" y="267"/>
                    </a:lnTo>
                    <a:lnTo>
                      <a:pt x="205" y="261"/>
                    </a:lnTo>
                    <a:lnTo>
                      <a:pt x="189" y="255"/>
                    </a:lnTo>
                    <a:lnTo>
                      <a:pt x="174" y="250"/>
                    </a:lnTo>
                    <a:lnTo>
                      <a:pt x="170" y="249"/>
                    </a:lnTo>
                    <a:lnTo>
                      <a:pt x="166" y="246"/>
                    </a:lnTo>
                    <a:lnTo>
                      <a:pt x="164" y="242"/>
                    </a:lnTo>
                    <a:lnTo>
                      <a:pt x="163" y="238"/>
                    </a:lnTo>
                    <a:lnTo>
                      <a:pt x="163" y="232"/>
                    </a:lnTo>
                    <a:lnTo>
                      <a:pt x="164" y="228"/>
                    </a:lnTo>
                    <a:lnTo>
                      <a:pt x="167" y="225"/>
                    </a:lnTo>
                    <a:lnTo>
                      <a:pt x="172" y="223"/>
                    </a:lnTo>
                    <a:lnTo>
                      <a:pt x="178" y="220"/>
                    </a:lnTo>
                    <a:lnTo>
                      <a:pt x="184" y="216"/>
                    </a:lnTo>
                    <a:lnTo>
                      <a:pt x="191" y="211"/>
                    </a:lnTo>
                    <a:lnTo>
                      <a:pt x="196" y="207"/>
                    </a:lnTo>
                    <a:lnTo>
                      <a:pt x="206" y="197"/>
                    </a:lnTo>
                    <a:lnTo>
                      <a:pt x="215" y="185"/>
                    </a:lnTo>
                    <a:lnTo>
                      <a:pt x="222" y="173"/>
                    </a:lnTo>
                    <a:lnTo>
                      <a:pt x="227" y="159"/>
                    </a:lnTo>
                    <a:lnTo>
                      <a:pt x="229" y="153"/>
                    </a:lnTo>
                    <a:lnTo>
                      <a:pt x="230" y="145"/>
                    </a:lnTo>
                    <a:lnTo>
                      <a:pt x="231" y="138"/>
                    </a:lnTo>
                    <a:lnTo>
                      <a:pt x="231" y="131"/>
                    </a:lnTo>
                    <a:lnTo>
                      <a:pt x="231" y="120"/>
                    </a:lnTo>
                    <a:lnTo>
                      <a:pt x="229" y="110"/>
                    </a:lnTo>
                    <a:lnTo>
                      <a:pt x="227" y="100"/>
                    </a:lnTo>
                    <a:lnTo>
                      <a:pt x="223" y="91"/>
                    </a:lnTo>
                    <a:lnTo>
                      <a:pt x="219" y="82"/>
                    </a:lnTo>
                    <a:lnTo>
                      <a:pt x="215" y="74"/>
                    </a:lnTo>
                    <a:lnTo>
                      <a:pt x="208" y="67"/>
                    </a:lnTo>
                    <a:lnTo>
                      <a:pt x="202" y="59"/>
                    </a:lnTo>
                    <a:lnTo>
                      <a:pt x="195" y="53"/>
                    </a:lnTo>
                    <a:lnTo>
                      <a:pt x="187" y="47"/>
                    </a:lnTo>
                    <a:lnTo>
                      <a:pt x="179" y="42"/>
                    </a:lnTo>
                    <a:lnTo>
                      <a:pt x="170" y="37"/>
                    </a:lnTo>
                    <a:lnTo>
                      <a:pt x="160" y="34"/>
                    </a:lnTo>
                    <a:lnTo>
                      <a:pt x="151" y="32"/>
                    </a:lnTo>
                    <a:lnTo>
                      <a:pt x="141" y="30"/>
                    </a:lnTo>
                    <a:lnTo>
                      <a:pt x="131" y="30"/>
                    </a:lnTo>
                    <a:lnTo>
                      <a:pt x="120" y="30"/>
                    </a:lnTo>
                    <a:lnTo>
                      <a:pt x="111" y="32"/>
                    </a:lnTo>
                    <a:lnTo>
                      <a:pt x="100" y="34"/>
                    </a:lnTo>
                    <a:lnTo>
                      <a:pt x="92" y="37"/>
                    </a:lnTo>
                    <a:lnTo>
                      <a:pt x="83" y="42"/>
                    </a:lnTo>
                    <a:lnTo>
                      <a:pt x="74" y="47"/>
                    </a:lnTo>
                    <a:lnTo>
                      <a:pt x="67" y="53"/>
                    </a:lnTo>
                    <a:lnTo>
                      <a:pt x="60" y="59"/>
                    </a:lnTo>
                    <a:lnTo>
                      <a:pt x="53" y="67"/>
                    </a:lnTo>
                    <a:lnTo>
                      <a:pt x="47" y="74"/>
                    </a:lnTo>
                    <a:lnTo>
                      <a:pt x="42" y="82"/>
                    </a:lnTo>
                    <a:lnTo>
                      <a:pt x="38" y="91"/>
                    </a:lnTo>
                    <a:lnTo>
                      <a:pt x="34" y="100"/>
                    </a:lnTo>
                    <a:lnTo>
                      <a:pt x="32" y="110"/>
                    </a:lnTo>
                    <a:lnTo>
                      <a:pt x="30" y="120"/>
                    </a:lnTo>
                    <a:lnTo>
                      <a:pt x="30" y="131"/>
                    </a:lnTo>
                    <a:lnTo>
                      <a:pt x="30" y="134"/>
                    </a:lnTo>
                    <a:lnTo>
                      <a:pt x="29" y="136"/>
                    </a:lnTo>
                    <a:lnTo>
                      <a:pt x="27" y="139"/>
                    </a:lnTo>
                    <a:lnTo>
                      <a:pt x="26" y="141"/>
                    </a:lnTo>
                    <a:lnTo>
                      <a:pt x="24" y="143"/>
                    </a:lnTo>
                    <a:lnTo>
                      <a:pt x="21" y="144"/>
                    </a:lnTo>
                    <a:lnTo>
                      <a:pt x="18" y="145"/>
                    </a:lnTo>
                    <a:lnTo>
                      <a:pt x="16" y="145"/>
                    </a:lnTo>
                    <a:lnTo>
                      <a:pt x="12" y="145"/>
                    </a:lnTo>
                    <a:lnTo>
                      <a:pt x="9" y="144"/>
                    </a:lnTo>
                    <a:lnTo>
                      <a:pt x="7" y="143"/>
                    </a:lnTo>
                    <a:lnTo>
                      <a:pt x="5" y="141"/>
                    </a:lnTo>
                    <a:lnTo>
                      <a:pt x="3" y="139"/>
                    </a:lnTo>
                    <a:lnTo>
                      <a:pt x="2" y="136"/>
                    </a:lnTo>
                    <a:lnTo>
                      <a:pt x="1" y="134"/>
                    </a:lnTo>
                    <a:lnTo>
                      <a:pt x="0" y="131"/>
                    </a:lnTo>
                    <a:lnTo>
                      <a:pt x="1" y="117"/>
                    </a:lnTo>
                    <a:lnTo>
                      <a:pt x="3" y="104"/>
                    </a:lnTo>
                    <a:lnTo>
                      <a:pt x="6" y="92"/>
                    </a:lnTo>
                    <a:lnTo>
                      <a:pt x="10" y="79"/>
                    </a:lnTo>
                    <a:lnTo>
                      <a:pt x="16" y="69"/>
                    </a:lnTo>
                    <a:lnTo>
                      <a:pt x="23" y="57"/>
                    </a:lnTo>
                    <a:lnTo>
                      <a:pt x="30" y="48"/>
                    </a:lnTo>
                    <a:lnTo>
                      <a:pt x="39" y="39"/>
                    </a:lnTo>
                    <a:lnTo>
                      <a:pt x="48" y="30"/>
                    </a:lnTo>
                    <a:lnTo>
                      <a:pt x="57" y="23"/>
                    </a:lnTo>
                    <a:lnTo>
                      <a:pt x="69" y="15"/>
                    </a:lnTo>
                    <a:lnTo>
                      <a:pt x="79" y="10"/>
                    </a:lnTo>
                    <a:lnTo>
                      <a:pt x="92" y="6"/>
                    </a:lnTo>
                    <a:lnTo>
                      <a:pt x="105" y="3"/>
                    </a:lnTo>
                    <a:lnTo>
                      <a:pt x="117" y="1"/>
                    </a:lnTo>
                    <a:lnTo>
                      <a:pt x="131" y="0"/>
                    </a:lnTo>
                    <a:lnTo>
                      <a:pt x="144" y="1"/>
                    </a:lnTo>
                    <a:lnTo>
                      <a:pt x="157" y="3"/>
                    </a:lnTo>
                    <a:lnTo>
                      <a:pt x="170" y="6"/>
                    </a:lnTo>
                    <a:lnTo>
                      <a:pt x="181" y="10"/>
                    </a:lnTo>
                    <a:lnTo>
                      <a:pt x="193" y="15"/>
                    </a:lnTo>
                    <a:lnTo>
                      <a:pt x="203" y="23"/>
                    </a:lnTo>
                    <a:lnTo>
                      <a:pt x="214" y="30"/>
                    </a:lnTo>
                    <a:lnTo>
                      <a:pt x="223" y="39"/>
                    </a:lnTo>
                    <a:lnTo>
                      <a:pt x="231" y="48"/>
                    </a:lnTo>
                    <a:lnTo>
                      <a:pt x="239" y="57"/>
                    </a:lnTo>
                    <a:lnTo>
                      <a:pt x="245" y="69"/>
                    </a:lnTo>
                    <a:lnTo>
                      <a:pt x="251" y="79"/>
                    </a:lnTo>
                    <a:lnTo>
                      <a:pt x="255" y="92"/>
                    </a:lnTo>
                    <a:lnTo>
                      <a:pt x="259" y="104"/>
                    </a:lnTo>
                    <a:lnTo>
                      <a:pt x="261" y="117"/>
                    </a:lnTo>
                    <a:lnTo>
                      <a:pt x="261" y="131"/>
                    </a:lnTo>
                    <a:lnTo>
                      <a:pt x="261" y="145"/>
                    </a:lnTo>
                    <a:lnTo>
                      <a:pt x="258" y="160"/>
                    </a:lnTo>
                    <a:lnTo>
                      <a:pt x="253" y="174"/>
                    </a:lnTo>
                    <a:lnTo>
                      <a:pt x="248" y="187"/>
                    </a:lnTo>
                    <a:lnTo>
                      <a:pt x="242" y="200"/>
                    </a:lnTo>
                    <a:lnTo>
                      <a:pt x="233" y="211"/>
                    </a:lnTo>
                    <a:lnTo>
                      <a:pt x="224" y="222"/>
                    </a:lnTo>
                    <a:lnTo>
                      <a:pt x="213" y="231"/>
                    </a:lnTo>
                    <a:lnTo>
                      <a:pt x="228" y="239"/>
                    </a:lnTo>
                    <a:lnTo>
                      <a:pt x="242" y="246"/>
                    </a:lnTo>
                    <a:lnTo>
                      <a:pt x="255" y="254"/>
                    </a:lnTo>
                    <a:lnTo>
                      <a:pt x="268" y="265"/>
                    </a:lnTo>
                    <a:lnTo>
                      <a:pt x="281" y="275"/>
                    </a:lnTo>
                    <a:lnTo>
                      <a:pt x="291" y="286"/>
                    </a:lnTo>
                    <a:lnTo>
                      <a:pt x="302" y="298"/>
                    </a:lnTo>
                    <a:lnTo>
                      <a:pt x="311" y="311"/>
                    </a:lnTo>
                    <a:lnTo>
                      <a:pt x="319" y="324"/>
                    </a:lnTo>
                    <a:lnTo>
                      <a:pt x="327" y="338"/>
                    </a:lnTo>
                    <a:lnTo>
                      <a:pt x="333" y="353"/>
                    </a:lnTo>
                    <a:lnTo>
                      <a:pt x="338" y="368"/>
                    </a:lnTo>
                    <a:lnTo>
                      <a:pt x="342" y="384"/>
                    </a:lnTo>
                    <a:lnTo>
                      <a:pt x="346" y="400"/>
                    </a:lnTo>
                    <a:lnTo>
                      <a:pt x="348" y="417"/>
                    </a:lnTo>
                    <a:lnTo>
                      <a:pt x="349" y="433"/>
                    </a:lnTo>
                    <a:lnTo>
                      <a:pt x="349" y="570"/>
                    </a:lnTo>
                    <a:lnTo>
                      <a:pt x="348" y="573"/>
                    </a:lnTo>
                    <a:lnTo>
                      <a:pt x="347" y="575"/>
                    </a:lnTo>
                    <a:lnTo>
                      <a:pt x="346" y="578"/>
                    </a:lnTo>
                    <a:lnTo>
                      <a:pt x="343" y="580"/>
                    </a:lnTo>
                    <a:lnTo>
                      <a:pt x="341" y="582"/>
                    </a:lnTo>
                    <a:lnTo>
                      <a:pt x="339" y="583"/>
                    </a:lnTo>
                    <a:lnTo>
                      <a:pt x="336" y="584"/>
                    </a:lnTo>
                    <a:lnTo>
                      <a:pt x="333" y="584"/>
                    </a:lnTo>
                    <a:close/>
                  </a:path>
                </a:pathLst>
              </a:custGeom>
              <a:solidFill>
                <a:schemeClr val="bg2"/>
              </a:solidFill>
              <a:ln w="9525">
                <a:noFill/>
                <a:round/>
                <a:headEnd/>
                <a:tailEnd/>
              </a:ln>
            </p:spPr>
            <p:txBody>
              <a:bodyPr/>
              <a:lstStyle/>
              <a:p>
                <a:endParaRPr lang="en-US" dirty="0">
                  <a:solidFill>
                    <a:srgbClr val="000000"/>
                  </a:solidFill>
                </a:endParaRPr>
              </a:p>
            </p:txBody>
          </p:sp>
          <p:sp>
            <p:nvSpPr>
              <p:cNvPr id="91" name="Freeform 35"/>
              <p:cNvSpPr>
                <a:spLocks/>
              </p:cNvSpPr>
              <p:nvPr/>
            </p:nvSpPr>
            <p:spPr bwMode="auto">
              <a:xfrm>
                <a:off x="1766" y="2267"/>
                <a:ext cx="175" cy="293"/>
              </a:xfrm>
              <a:custGeom>
                <a:avLst/>
                <a:gdLst>
                  <a:gd name="T0" fmla="*/ 2 w 349"/>
                  <a:gd name="T1" fmla="*/ 74 h 584"/>
                  <a:gd name="T2" fmla="*/ 1 w 349"/>
                  <a:gd name="T3" fmla="*/ 73 h 584"/>
                  <a:gd name="T4" fmla="*/ 0 w 349"/>
                  <a:gd name="T5" fmla="*/ 72 h 584"/>
                  <a:gd name="T6" fmla="*/ 1 w 349"/>
                  <a:gd name="T7" fmla="*/ 51 h 584"/>
                  <a:gd name="T8" fmla="*/ 2 w 349"/>
                  <a:gd name="T9" fmla="*/ 45 h 584"/>
                  <a:gd name="T10" fmla="*/ 5 w 349"/>
                  <a:gd name="T11" fmla="*/ 39 h 584"/>
                  <a:gd name="T12" fmla="*/ 9 w 349"/>
                  <a:gd name="T13" fmla="*/ 35 h 584"/>
                  <a:gd name="T14" fmla="*/ 14 w 349"/>
                  <a:gd name="T15" fmla="*/ 31 h 584"/>
                  <a:gd name="T16" fmla="*/ 16 w 349"/>
                  <a:gd name="T17" fmla="*/ 28 h 584"/>
                  <a:gd name="T18" fmla="*/ 13 w 349"/>
                  <a:gd name="T19" fmla="*/ 24 h 584"/>
                  <a:gd name="T20" fmla="*/ 11 w 349"/>
                  <a:gd name="T21" fmla="*/ 19 h 584"/>
                  <a:gd name="T22" fmla="*/ 12 w 349"/>
                  <a:gd name="T23" fmla="*/ 13 h 584"/>
                  <a:gd name="T24" fmla="*/ 13 w 349"/>
                  <a:gd name="T25" fmla="*/ 9 h 584"/>
                  <a:gd name="T26" fmla="*/ 16 w 349"/>
                  <a:gd name="T27" fmla="*/ 5 h 584"/>
                  <a:gd name="T28" fmla="*/ 20 w 349"/>
                  <a:gd name="T29" fmla="*/ 2 h 584"/>
                  <a:gd name="T30" fmla="*/ 24 w 349"/>
                  <a:gd name="T31" fmla="*/ 1 h 584"/>
                  <a:gd name="T32" fmla="*/ 29 w 349"/>
                  <a:gd name="T33" fmla="*/ 1 h 584"/>
                  <a:gd name="T34" fmla="*/ 34 w 349"/>
                  <a:gd name="T35" fmla="*/ 2 h 584"/>
                  <a:gd name="T36" fmla="*/ 38 w 349"/>
                  <a:gd name="T37" fmla="*/ 4 h 584"/>
                  <a:gd name="T38" fmla="*/ 41 w 349"/>
                  <a:gd name="T39" fmla="*/ 8 h 584"/>
                  <a:gd name="T40" fmla="*/ 43 w 349"/>
                  <a:gd name="T41" fmla="*/ 12 h 584"/>
                  <a:gd name="T42" fmla="*/ 44 w 349"/>
                  <a:gd name="T43" fmla="*/ 17 h 584"/>
                  <a:gd name="T44" fmla="*/ 44 w 349"/>
                  <a:gd name="T45" fmla="*/ 18 h 584"/>
                  <a:gd name="T46" fmla="*/ 43 w 349"/>
                  <a:gd name="T47" fmla="*/ 18 h 584"/>
                  <a:gd name="T48" fmla="*/ 42 w 349"/>
                  <a:gd name="T49" fmla="*/ 19 h 584"/>
                  <a:gd name="T50" fmla="*/ 41 w 349"/>
                  <a:gd name="T51" fmla="*/ 18 h 584"/>
                  <a:gd name="T52" fmla="*/ 40 w 349"/>
                  <a:gd name="T53" fmla="*/ 17 h 584"/>
                  <a:gd name="T54" fmla="*/ 40 w 349"/>
                  <a:gd name="T55" fmla="*/ 14 h 584"/>
                  <a:gd name="T56" fmla="*/ 39 w 349"/>
                  <a:gd name="T57" fmla="*/ 11 h 584"/>
                  <a:gd name="T58" fmla="*/ 37 w 349"/>
                  <a:gd name="T59" fmla="*/ 8 h 584"/>
                  <a:gd name="T60" fmla="*/ 34 w 349"/>
                  <a:gd name="T61" fmla="*/ 6 h 584"/>
                  <a:gd name="T62" fmla="*/ 30 w 349"/>
                  <a:gd name="T63" fmla="*/ 4 h 584"/>
                  <a:gd name="T64" fmla="*/ 26 w 349"/>
                  <a:gd name="T65" fmla="*/ 4 h 584"/>
                  <a:gd name="T66" fmla="*/ 23 w 349"/>
                  <a:gd name="T67" fmla="*/ 5 h 584"/>
                  <a:gd name="T68" fmla="*/ 20 w 349"/>
                  <a:gd name="T69" fmla="*/ 7 h 584"/>
                  <a:gd name="T70" fmla="*/ 17 w 349"/>
                  <a:gd name="T71" fmla="*/ 10 h 584"/>
                  <a:gd name="T72" fmla="*/ 16 w 349"/>
                  <a:gd name="T73" fmla="*/ 13 h 584"/>
                  <a:gd name="T74" fmla="*/ 15 w 349"/>
                  <a:gd name="T75" fmla="*/ 17 h 584"/>
                  <a:gd name="T76" fmla="*/ 15 w 349"/>
                  <a:gd name="T77" fmla="*/ 20 h 584"/>
                  <a:gd name="T78" fmla="*/ 17 w 349"/>
                  <a:gd name="T79" fmla="*/ 24 h 584"/>
                  <a:gd name="T80" fmla="*/ 20 w 349"/>
                  <a:gd name="T81" fmla="*/ 27 h 584"/>
                  <a:gd name="T82" fmla="*/ 23 w 349"/>
                  <a:gd name="T83" fmla="*/ 28 h 584"/>
                  <a:gd name="T84" fmla="*/ 24 w 349"/>
                  <a:gd name="T85" fmla="*/ 29 h 584"/>
                  <a:gd name="T86" fmla="*/ 23 w 349"/>
                  <a:gd name="T87" fmla="*/ 31 h 584"/>
                  <a:gd name="T88" fmla="*/ 20 w 349"/>
                  <a:gd name="T89" fmla="*/ 32 h 584"/>
                  <a:gd name="T90" fmla="*/ 15 w 349"/>
                  <a:gd name="T91" fmla="*/ 35 h 584"/>
                  <a:gd name="T92" fmla="*/ 11 w 349"/>
                  <a:gd name="T93" fmla="*/ 39 h 584"/>
                  <a:gd name="T94" fmla="*/ 7 w 349"/>
                  <a:gd name="T95" fmla="*/ 43 h 584"/>
                  <a:gd name="T96" fmla="*/ 5 w 349"/>
                  <a:gd name="T97" fmla="*/ 49 h 584"/>
                  <a:gd name="T98" fmla="*/ 4 w 349"/>
                  <a:gd name="T99" fmla="*/ 55 h 584"/>
                  <a:gd name="T100" fmla="*/ 4 w 349"/>
                  <a:gd name="T101" fmla="*/ 72 h 584"/>
                  <a:gd name="T102" fmla="*/ 4 w 349"/>
                  <a:gd name="T103" fmla="*/ 74 h 584"/>
                  <a:gd name="T104" fmla="*/ 2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16" y="584"/>
                    </a:moveTo>
                    <a:lnTo>
                      <a:pt x="13" y="584"/>
                    </a:lnTo>
                    <a:lnTo>
                      <a:pt x="10" y="583"/>
                    </a:lnTo>
                    <a:lnTo>
                      <a:pt x="8" y="582"/>
                    </a:lnTo>
                    <a:lnTo>
                      <a:pt x="6" y="580"/>
                    </a:lnTo>
                    <a:lnTo>
                      <a:pt x="4" y="578"/>
                    </a:lnTo>
                    <a:lnTo>
                      <a:pt x="3" y="575"/>
                    </a:lnTo>
                    <a:lnTo>
                      <a:pt x="1" y="573"/>
                    </a:lnTo>
                    <a:lnTo>
                      <a:pt x="0" y="570"/>
                    </a:lnTo>
                    <a:lnTo>
                      <a:pt x="0" y="433"/>
                    </a:lnTo>
                    <a:lnTo>
                      <a:pt x="1" y="417"/>
                    </a:lnTo>
                    <a:lnTo>
                      <a:pt x="4" y="400"/>
                    </a:lnTo>
                    <a:lnTo>
                      <a:pt x="7" y="384"/>
                    </a:lnTo>
                    <a:lnTo>
                      <a:pt x="11" y="368"/>
                    </a:lnTo>
                    <a:lnTo>
                      <a:pt x="16" y="353"/>
                    </a:lnTo>
                    <a:lnTo>
                      <a:pt x="22" y="338"/>
                    </a:lnTo>
                    <a:lnTo>
                      <a:pt x="30" y="324"/>
                    </a:lnTo>
                    <a:lnTo>
                      <a:pt x="38" y="311"/>
                    </a:lnTo>
                    <a:lnTo>
                      <a:pt x="48" y="298"/>
                    </a:lnTo>
                    <a:lnTo>
                      <a:pt x="58" y="286"/>
                    </a:lnTo>
                    <a:lnTo>
                      <a:pt x="69" y="275"/>
                    </a:lnTo>
                    <a:lnTo>
                      <a:pt x="81" y="265"/>
                    </a:lnTo>
                    <a:lnTo>
                      <a:pt x="94" y="254"/>
                    </a:lnTo>
                    <a:lnTo>
                      <a:pt x="107" y="246"/>
                    </a:lnTo>
                    <a:lnTo>
                      <a:pt x="121" y="239"/>
                    </a:lnTo>
                    <a:lnTo>
                      <a:pt x="137" y="231"/>
                    </a:lnTo>
                    <a:lnTo>
                      <a:pt x="125" y="222"/>
                    </a:lnTo>
                    <a:lnTo>
                      <a:pt x="116" y="211"/>
                    </a:lnTo>
                    <a:lnTo>
                      <a:pt x="107" y="200"/>
                    </a:lnTo>
                    <a:lnTo>
                      <a:pt x="101" y="187"/>
                    </a:lnTo>
                    <a:lnTo>
                      <a:pt x="96" y="174"/>
                    </a:lnTo>
                    <a:lnTo>
                      <a:pt x="92" y="160"/>
                    </a:lnTo>
                    <a:lnTo>
                      <a:pt x="88" y="145"/>
                    </a:lnTo>
                    <a:lnTo>
                      <a:pt x="88" y="131"/>
                    </a:lnTo>
                    <a:lnTo>
                      <a:pt x="88" y="117"/>
                    </a:lnTo>
                    <a:lnTo>
                      <a:pt x="91" y="104"/>
                    </a:lnTo>
                    <a:lnTo>
                      <a:pt x="94" y="92"/>
                    </a:lnTo>
                    <a:lnTo>
                      <a:pt x="98" y="79"/>
                    </a:lnTo>
                    <a:lnTo>
                      <a:pt x="104" y="69"/>
                    </a:lnTo>
                    <a:lnTo>
                      <a:pt x="110" y="57"/>
                    </a:lnTo>
                    <a:lnTo>
                      <a:pt x="118" y="48"/>
                    </a:lnTo>
                    <a:lnTo>
                      <a:pt x="126" y="39"/>
                    </a:lnTo>
                    <a:lnTo>
                      <a:pt x="136" y="30"/>
                    </a:lnTo>
                    <a:lnTo>
                      <a:pt x="146" y="23"/>
                    </a:lnTo>
                    <a:lnTo>
                      <a:pt x="157" y="15"/>
                    </a:lnTo>
                    <a:lnTo>
                      <a:pt x="168" y="10"/>
                    </a:lnTo>
                    <a:lnTo>
                      <a:pt x="180" y="6"/>
                    </a:lnTo>
                    <a:lnTo>
                      <a:pt x="192" y="3"/>
                    </a:lnTo>
                    <a:lnTo>
                      <a:pt x="205" y="1"/>
                    </a:lnTo>
                    <a:lnTo>
                      <a:pt x="218" y="0"/>
                    </a:lnTo>
                    <a:lnTo>
                      <a:pt x="232" y="1"/>
                    </a:lnTo>
                    <a:lnTo>
                      <a:pt x="245" y="3"/>
                    </a:lnTo>
                    <a:lnTo>
                      <a:pt x="257" y="6"/>
                    </a:lnTo>
                    <a:lnTo>
                      <a:pt x="270" y="10"/>
                    </a:lnTo>
                    <a:lnTo>
                      <a:pt x="280" y="15"/>
                    </a:lnTo>
                    <a:lnTo>
                      <a:pt x="292" y="23"/>
                    </a:lnTo>
                    <a:lnTo>
                      <a:pt x="301" y="30"/>
                    </a:lnTo>
                    <a:lnTo>
                      <a:pt x="311" y="39"/>
                    </a:lnTo>
                    <a:lnTo>
                      <a:pt x="319" y="48"/>
                    </a:lnTo>
                    <a:lnTo>
                      <a:pt x="326" y="57"/>
                    </a:lnTo>
                    <a:lnTo>
                      <a:pt x="334" y="69"/>
                    </a:lnTo>
                    <a:lnTo>
                      <a:pt x="339" y="79"/>
                    </a:lnTo>
                    <a:lnTo>
                      <a:pt x="343" y="92"/>
                    </a:lnTo>
                    <a:lnTo>
                      <a:pt x="346" y="104"/>
                    </a:lnTo>
                    <a:lnTo>
                      <a:pt x="348" y="117"/>
                    </a:lnTo>
                    <a:lnTo>
                      <a:pt x="349" y="131"/>
                    </a:lnTo>
                    <a:lnTo>
                      <a:pt x="348" y="134"/>
                    </a:lnTo>
                    <a:lnTo>
                      <a:pt x="347" y="136"/>
                    </a:lnTo>
                    <a:lnTo>
                      <a:pt x="346" y="139"/>
                    </a:lnTo>
                    <a:lnTo>
                      <a:pt x="344" y="141"/>
                    </a:lnTo>
                    <a:lnTo>
                      <a:pt x="342" y="143"/>
                    </a:lnTo>
                    <a:lnTo>
                      <a:pt x="340" y="144"/>
                    </a:lnTo>
                    <a:lnTo>
                      <a:pt x="337" y="145"/>
                    </a:lnTo>
                    <a:lnTo>
                      <a:pt x="334" y="145"/>
                    </a:lnTo>
                    <a:lnTo>
                      <a:pt x="331" y="145"/>
                    </a:lnTo>
                    <a:lnTo>
                      <a:pt x="328" y="144"/>
                    </a:lnTo>
                    <a:lnTo>
                      <a:pt x="325" y="143"/>
                    </a:lnTo>
                    <a:lnTo>
                      <a:pt x="323" y="141"/>
                    </a:lnTo>
                    <a:lnTo>
                      <a:pt x="322" y="139"/>
                    </a:lnTo>
                    <a:lnTo>
                      <a:pt x="320" y="136"/>
                    </a:lnTo>
                    <a:lnTo>
                      <a:pt x="320" y="134"/>
                    </a:lnTo>
                    <a:lnTo>
                      <a:pt x="319" y="131"/>
                    </a:lnTo>
                    <a:lnTo>
                      <a:pt x="319" y="120"/>
                    </a:lnTo>
                    <a:lnTo>
                      <a:pt x="317" y="110"/>
                    </a:lnTo>
                    <a:lnTo>
                      <a:pt x="315" y="100"/>
                    </a:lnTo>
                    <a:lnTo>
                      <a:pt x="312" y="91"/>
                    </a:lnTo>
                    <a:lnTo>
                      <a:pt x="307" y="82"/>
                    </a:lnTo>
                    <a:lnTo>
                      <a:pt x="302" y="74"/>
                    </a:lnTo>
                    <a:lnTo>
                      <a:pt x="296" y="67"/>
                    </a:lnTo>
                    <a:lnTo>
                      <a:pt x="290" y="59"/>
                    </a:lnTo>
                    <a:lnTo>
                      <a:pt x="282" y="53"/>
                    </a:lnTo>
                    <a:lnTo>
                      <a:pt x="275" y="47"/>
                    </a:lnTo>
                    <a:lnTo>
                      <a:pt x="267" y="42"/>
                    </a:lnTo>
                    <a:lnTo>
                      <a:pt x="257" y="37"/>
                    </a:lnTo>
                    <a:lnTo>
                      <a:pt x="249" y="34"/>
                    </a:lnTo>
                    <a:lnTo>
                      <a:pt x="238" y="32"/>
                    </a:lnTo>
                    <a:lnTo>
                      <a:pt x="229" y="30"/>
                    </a:lnTo>
                    <a:lnTo>
                      <a:pt x="218" y="30"/>
                    </a:lnTo>
                    <a:lnTo>
                      <a:pt x="208" y="30"/>
                    </a:lnTo>
                    <a:lnTo>
                      <a:pt x="198" y="32"/>
                    </a:lnTo>
                    <a:lnTo>
                      <a:pt x="189" y="34"/>
                    </a:lnTo>
                    <a:lnTo>
                      <a:pt x="180" y="37"/>
                    </a:lnTo>
                    <a:lnTo>
                      <a:pt x="170" y="42"/>
                    </a:lnTo>
                    <a:lnTo>
                      <a:pt x="162" y="47"/>
                    </a:lnTo>
                    <a:lnTo>
                      <a:pt x="154" y="53"/>
                    </a:lnTo>
                    <a:lnTo>
                      <a:pt x="147" y="59"/>
                    </a:lnTo>
                    <a:lnTo>
                      <a:pt x="141" y="67"/>
                    </a:lnTo>
                    <a:lnTo>
                      <a:pt x="135" y="74"/>
                    </a:lnTo>
                    <a:lnTo>
                      <a:pt x="130" y="82"/>
                    </a:lnTo>
                    <a:lnTo>
                      <a:pt x="126" y="91"/>
                    </a:lnTo>
                    <a:lnTo>
                      <a:pt x="122" y="100"/>
                    </a:lnTo>
                    <a:lnTo>
                      <a:pt x="120" y="110"/>
                    </a:lnTo>
                    <a:lnTo>
                      <a:pt x="118" y="120"/>
                    </a:lnTo>
                    <a:lnTo>
                      <a:pt x="118" y="131"/>
                    </a:lnTo>
                    <a:lnTo>
                      <a:pt x="118" y="138"/>
                    </a:lnTo>
                    <a:lnTo>
                      <a:pt x="119" y="145"/>
                    </a:lnTo>
                    <a:lnTo>
                      <a:pt x="120" y="153"/>
                    </a:lnTo>
                    <a:lnTo>
                      <a:pt x="122" y="159"/>
                    </a:lnTo>
                    <a:lnTo>
                      <a:pt x="127" y="173"/>
                    </a:lnTo>
                    <a:lnTo>
                      <a:pt x="135" y="185"/>
                    </a:lnTo>
                    <a:lnTo>
                      <a:pt x="143" y="197"/>
                    </a:lnTo>
                    <a:lnTo>
                      <a:pt x="153" y="207"/>
                    </a:lnTo>
                    <a:lnTo>
                      <a:pt x="159" y="211"/>
                    </a:lnTo>
                    <a:lnTo>
                      <a:pt x="165" y="216"/>
                    </a:lnTo>
                    <a:lnTo>
                      <a:pt x="171" y="220"/>
                    </a:lnTo>
                    <a:lnTo>
                      <a:pt x="177" y="223"/>
                    </a:lnTo>
                    <a:lnTo>
                      <a:pt x="182" y="225"/>
                    </a:lnTo>
                    <a:lnTo>
                      <a:pt x="185" y="228"/>
                    </a:lnTo>
                    <a:lnTo>
                      <a:pt x="186" y="232"/>
                    </a:lnTo>
                    <a:lnTo>
                      <a:pt x="186" y="238"/>
                    </a:lnTo>
                    <a:lnTo>
                      <a:pt x="185" y="242"/>
                    </a:lnTo>
                    <a:lnTo>
                      <a:pt x="183" y="246"/>
                    </a:lnTo>
                    <a:lnTo>
                      <a:pt x="180" y="249"/>
                    </a:lnTo>
                    <a:lnTo>
                      <a:pt x="175" y="250"/>
                    </a:lnTo>
                    <a:lnTo>
                      <a:pt x="160" y="255"/>
                    </a:lnTo>
                    <a:lnTo>
                      <a:pt x="144" y="261"/>
                    </a:lnTo>
                    <a:lnTo>
                      <a:pt x="130" y="267"/>
                    </a:lnTo>
                    <a:lnTo>
                      <a:pt x="117" y="275"/>
                    </a:lnTo>
                    <a:lnTo>
                      <a:pt x="104" y="285"/>
                    </a:lnTo>
                    <a:lnTo>
                      <a:pt x="92" y="294"/>
                    </a:lnTo>
                    <a:lnTo>
                      <a:pt x="81" y="305"/>
                    </a:lnTo>
                    <a:lnTo>
                      <a:pt x="71" y="317"/>
                    </a:lnTo>
                    <a:lnTo>
                      <a:pt x="62" y="329"/>
                    </a:lnTo>
                    <a:lnTo>
                      <a:pt x="54" y="342"/>
                    </a:lnTo>
                    <a:lnTo>
                      <a:pt x="47" y="356"/>
                    </a:lnTo>
                    <a:lnTo>
                      <a:pt x="41" y="371"/>
                    </a:lnTo>
                    <a:lnTo>
                      <a:pt x="37" y="385"/>
                    </a:lnTo>
                    <a:lnTo>
                      <a:pt x="33" y="401"/>
                    </a:lnTo>
                    <a:lnTo>
                      <a:pt x="31" y="417"/>
                    </a:lnTo>
                    <a:lnTo>
                      <a:pt x="31" y="433"/>
                    </a:lnTo>
                    <a:lnTo>
                      <a:pt x="31" y="570"/>
                    </a:lnTo>
                    <a:lnTo>
                      <a:pt x="31" y="573"/>
                    </a:lnTo>
                    <a:lnTo>
                      <a:pt x="30" y="575"/>
                    </a:lnTo>
                    <a:lnTo>
                      <a:pt x="28" y="578"/>
                    </a:lnTo>
                    <a:lnTo>
                      <a:pt x="27" y="580"/>
                    </a:lnTo>
                    <a:lnTo>
                      <a:pt x="25" y="582"/>
                    </a:lnTo>
                    <a:lnTo>
                      <a:pt x="21" y="583"/>
                    </a:lnTo>
                    <a:lnTo>
                      <a:pt x="18" y="584"/>
                    </a:lnTo>
                    <a:lnTo>
                      <a:pt x="16" y="584"/>
                    </a:lnTo>
                    <a:close/>
                  </a:path>
                </a:pathLst>
              </a:custGeom>
              <a:solidFill>
                <a:schemeClr val="bg2"/>
              </a:solidFill>
              <a:ln w="9525">
                <a:noFill/>
                <a:round/>
                <a:headEnd/>
                <a:tailEnd/>
              </a:ln>
            </p:spPr>
            <p:txBody>
              <a:bodyPr/>
              <a:lstStyle/>
              <a:p>
                <a:endParaRPr lang="en-US" dirty="0">
                  <a:solidFill>
                    <a:srgbClr val="000000"/>
                  </a:solidFill>
                </a:endParaRPr>
              </a:p>
            </p:txBody>
          </p:sp>
        </p:grpSp>
      </p:gr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Tree>
    <p:extLst>
      <p:ext uri="{BB962C8B-B14F-4D97-AF65-F5344CB8AC3E}">
        <p14:creationId xmlns:p14="http://schemas.microsoft.com/office/powerpoint/2010/main" val="1735585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4" descr="globe-horizontal copy"/>
          <p:cNvPicPr>
            <a:picLocks noChangeAspect="1" noChangeArrowheads="1"/>
          </p:cNvPicPr>
          <p:nvPr/>
        </p:nvPicPr>
        <p:blipFill rotWithShape="1">
          <a:blip r:embed="rId3">
            <a:extLst>
              <a:ext uri="{28A0092B-C50C-407E-A947-70E740481C1C}">
                <a14:useLocalDpi xmlns:a14="http://schemas.microsoft.com/office/drawing/2010/main"/>
              </a:ext>
            </a:extLst>
          </a:blip>
          <a:srcRect t="7273" b="6446"/>
          <a:stretch/>
        </p:blipFill>
        <p:spPr bwMode="auto">
          <a:xfrm>
            <a:off x="-772" y="2130422"/>
            <a:ext cx="9144000" cy="3016079"/>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p:nvSpPr>
        <p:spPr>
          <a:xfrm>
            <a:off x="0" y="0"/>
            <a:ext cx="9144000" cy="232257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5"/>
          </p:nvPr>
        </p:nvSpPr>
        <p:spPr/>
        <p:txBody>
          <a:bodyPr/>
          <a:lstStyle/>
          <a:p>
            <a:fld id="{08BF69C1-739F-1B47-B5E3-FA651BCAB105}" type="slidenum">
              <a:rPr lang="en-US" smtClean="0">
                <a:solidFill>
                  <a:srgbClr val="FFFFFF"/>
                </a:solidFill>
              </a:rPr>
              <a:pPr/>
              <a:t>18</a:t>
            </a:fld>
            <a:endParaRPr lang="en-US" dirty="0">
              <a:solidFill>
                <a:srgbClr val="FFFFFF"/>
              </a:solidFill>
            </a:endParaRPr>
          </a:p>
        </p:txBody>
      </p:sp>
      <p:sp>
        <p:nvSpPr>
          <p:cNvPr id="18" name="Footer Placeholder 3"/>
          <p:cNvSpPr txBox="1">
            <a:spLocks/>
          </p:cNvSpPr>
          <p:nvPr/>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FFFFFF"/>
                </a:solidFill>
                <a:ea typeface="IBM Plex Sans" charset="0"/>
                <a:cs typeface="IBM Plex Sans" charset="0"/>
              </a:rPr>
              <a:t>© 2017 IBM Corporation</a:t>
            </a:r>
            <a:endParaRPr lang="en-US" sz="800" dirty="0">
              <a:solidFill>
                <a:srgbClr val="FFFFFF"/>
              </a:solidFill>
              <a:ea typeface="IBM Plex Sans" charset="0"/>
              <a:cs typeface="IBM Plex Sans" charset="0"/>
            </a:endParaRPr>
          </a:p>
        </p:txBody>
      </p:sp>
      <p:sp>
        <p:nvSpPr>
          <p:cNvPr id="19" name="Text Placeholder 3"/>
          <p:cNvSpPr>
            <a:spLocks noGrp="1"/>
          </p:cNvSpPr>
          <p:nvPr>
            <p:ph type="body" sz="quarter" idx="14"/>
          </p:nvPr>
        </p:nvSpPr>
        <p:spPr>
          <a:xfrm>
            <a:off x="125730" y="144464"/>
            <a:ext cx="7657303" cy="571500"/>
          </a:xfrm>
        </p:spPr>
        <p:txBody>
          <a:bodyPr/>
          <a:lstStyle/>
          <a:p>
            <a:r>
              <a:rPr lang="en-US" altLang="en-US" dirty="0">
                <a:solidFill>
                  <a:schemeClr val="bg2"/>
                </a:solidFill>
                <a:latin typeface="+mj-lt"/>
              </a:rPr>
              <a:t>Blockchain is creating extraordinary opportunities for businesses to come together in new ways</a:t>
            </a:r>
            <a:endParaRPr lang="en-US" dirty="0">
              <a:solidFill>
                <a:schemeClr val="bg2"/>
              </a:solidFill>
              <a:latin typeface="+mj-lt"/>
            </a:endParaRPr>
          </a:p>
        </p:txBody>
      </p:sp>
      <p:sp>
        <p:nvSpPr>
          <p:cNvPr id="21" name="Title 1"/>
          <p:cNvSpPr txBox="1">
            <a:spLocks/>
          </p:cNvSpPr>
          <p:nvPr/>
        </p:nvSpPr>
        <p:spPr>
          <a:xfrm>
            <a:off x="3122088" y="1116917"/>
            <a:ext cx="2672649" cy="1240403"/>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600" dirty="0">
                <a:solidFill>
                  <a:srgbClr val="5FC8F1"/>
                </a:solidFill>
                <a:ea typeface="IBM Plex Sans" charset="0"/>
                <a:cs typeface="IBM Plex Sans" charset="0"/>
              </a:rPr>
              <a:t>Optimize Ecosystems</a:t>
            </a:r>
          </a:p>
          <a:p>
            <a:pPr>
              <a:lnSpc>
                <a:spcPct val="100000"/>
              </a:lnSpc>
            </a:pPr>
            <a:endParaRPr lang="en-US" sz="800" dirty="0">
              <a:solidFill>
                <a:srgbClr val="FFFFFF"/>
              </a:solidFill>
              <a:ea typeface="IBM Plex Sans Light" charset="0"/>
              <a:cs typeface="IBM Plex Sans Light" charset="0"/>
            </a:endParaRPr>
          </a:p>
          <a:p>
            <a:pPr>
              <a:lnSpc>
                <a:spcPct val="100000"/>
              </a:lnSpc>
            </a:pPr>
            <a:r>
              <a:rPr lang="en-US" sz="1300" dirty="0">
                <a:solidFill>
                  <a:srgbClr val="FFFFFF"/>
                </a:solidFill>
                <a:ea typeface="IBM Plex Sans Light" charset="0"/>
                <a:cs typeface="IBM Plex Sans Light" charset="0"/>
              </a:rPr>
              <a:t>Streamline business processes and the exchange of value along your ecosystem</a:t>
            </a:r>
          </a:p>
        </p:txBody>
      </p:sp>
      <p:sp>
        <p:nvSpPr>
          <p:cNvPr id="23" name="Title 1"/>
          <p:cNvSpPr txBox="1">
            <a:spLocks/>
          </p:cNvSpPr>
          <p:nvPr/>
        </p:nvSpPr>
        <p:spPr>
          <a:xfrm>
            <a:off x="6359940" y="1116920"/>
            <a:ext cx="2511620" cy="1240403"/>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600" dirty="0">
                <a:solidFill>
                  <a:srgbClr val="5FC8F1"/>
                </a:solidFill>
                <a:ea typeface="IBM Plex Sans" charset="0"/>
                <a:cs typeface="IBM Plex Sans" charset="0"/>
              </a:rPr>
              <a:t>Reduce Risk</a:t>
            </a:r>
          </a:p>
          <a:p>
            <a:pPr>
              <a:lnSpc>
                <a:spcPct val="100000"/>
              </a:lnSpc>
            </a:pPr>
            <a:endParaRPr lang="en-US" sz="800" dirty="0">
              <a:solidFill>
                <a:srgbClr val="FFFFFF"/>
              </a:solidFill>
              <a:ea typeface="IBM Plex Sans Light" charset="0"/>
              <a:cs typeface="IBM Plex Sans Light" charset="0"/>
            </a:endParaRPr>
          </a:p>
          <a:p>
            <a:pPr>
              <a:lnSpc>
                <a:spcPct val="100000"/>
              </a:lnSpc>
            </a:pPr>
            <a:r>
              <a:rPr lang="en-US" sz="1300" dirty="0">
                <a:solidFill>
                  <a:srgbClr val="FFFFFF"/>
                </a:solidFill>
                <a:ea typeface="IBM Plex Sans Light" charset="0"/>
                <a:cs typeface="IBM Plex Sans Light" charset="0"/>
              </a:rPr>
              <a:t>Replace uncertainty </a:t>
            </a:r>
            <a:br>
              <a:rPr lang="en-US" sz="1300" dirty="0">
                <a:solidFill>
                  <a:srgbClr val="FFFFFF"/>
                </a:solidFill>
                <a:ea typeface="IBM Plex Sans Light" charset="0"/>
                <a:cs typeface="IBM Plex Sans Light" charset="0"/>
              </a:rPr>
            </a:br>
            <a:r>
              <a:rPr lang="en-US" sz="1300" dirty="0">
                <a:solidFill>
                  <a:srgbClr val="FFFFFF"/>
                </a:solidFill>
                <a:ea typeface="IBM Plex Sans Light" charset="0"/>
                <a:cs typeface="IBM Plex Sans Light" charset="0"/>
              </a:rPr>
              <a:t>with transparency and a trusted decentralized ledger</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sp>
        <p:nvSpPr>
          <p:cNvPr id="25" name="Title 1"/>
          <p:cNvSpPr txBox="1">
            <a:spLocks/>
          </p:cNvSpPr>
          <p:nvPr/>
        </p:nvSpPr>
        <p:spPr>
          <a:xfrm>
            <a:off x="510016" y="1109823"/>
            <a:ext cx="2201290" cy="1240403"/>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600" dirty="0">
                <a:solidFill>
                  <a:srgbClr val="5FC8F1"/>
                </a:solidFill>
                <a:ea typeface="IBM Plex Sans" charset="0"/>
                <a:cs typeface="IBM Plex Sans" charset="0"/>
              </a:rPr>
              <a:t>Create New Value</a:t>
            </a:r>
          </a:p>
          <a:p>
            <a:pPr>
              <a:lnSpc>
                <a:spcPct val="100000"/>
              </a:lnSpc>
            </a:pPr>
            <a:endParaRPr lang="en-US" sz="800" dirty="0">
              <a:solidFill>
                <a:srgbClr val="FFFFFF"/>
              </a:solidFill>
              <a:ea typeface="IBM Plex Sans Light" charset="0"/>
              <a:cs typeface="IBM Plex Sans Light" charset="0"/>
            </a:endParaRPr>
          </a:p>
          <a:p>
            <a:pPr>
              <a:lnSpc>
                <a:spcPct val="100000"/>
              </a:lnSpc>
            </a:pPr>
            <a:r>
              <a:rPr lang="en-US" sz="1300" dirty="0">
                <a:solidFill>
                  <a:srgbClr val="FFFFFF"/>
                </a:solidFill>
                <a:ea typeface="IBM Plex Sans Light" charset="0"/>
                <a:cs typeface="IBM Plex Sans Light" charset="0"/>
              </a:rPr>
              <a:t>Exploit new business </a:t>
            </a:r>
            <a:br>
              <a:rPr lang="en-US" sz="1300" dirty="0">
                <a:solidFill>
                  <a:srgbClr val="FFFFFF"/>
                </a:solidFill>
                <a:ea typeface="IBM Plex Sans Light" charset="0"/>
                <a:cs typeface="IBM Plex Sans Light" charset="0"/>
              </a:rPr>
            </a:br>
            <a:r>
              <a:rPr lang="en-US" sz="1300" dirty="0">
                <a:solidFill>
                  <a:srgbClr val="FFFFFF"/>
                </a:solidFill>
                <a:ea typeface="IBM Plex Sans Light" charset="0"/>
                <a:cs typeface="IBM Plex Sans Light" charset="0"/>
              </a:rPr>
              <a:t>models and eliminate inefficiencies </a:t>
            </a:r>
            <a:endParaRPr lang="en-US" sz="1300" baseline="30000" dirty="0">
              <a:solidFill>
                <a:srgbClr val="FFFFFF"/>
              </a:solidFill>
              <a:ea typeface="IBM Plex Sans Light" charset="0"/>
              <a:cs typeface="IBM Plex Sans Light" charset="0"/>
            </a:endParaRPr>
          </a:p>
        </p:txBody>
      </p:sp>
    </p:spTree>
    <p:extLst>
      <p:ext uri="{BB962C8B-B14F-4D97-AF65-F5344CB8AC3E}">
        <p14:creationId xmlns:p14="http://schemas.microsoft.com/office/powerpoint/2010/main" val="714264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45" y="1132"/>
            <a:ext cx="9144000" cy="2093976"/>
          </a:xfrm>
          <a:prstGeom prst="rect">
            <a:avLst/>
          </a:prstGeom>
        </p:spPr>
      </p:pic>
      <p:grpSp>
        <p:nvGrpSpPr>
          <p:cNvPr id="11" name="Group 10"/>
          <p:cNvGrpSpPr/>
          <p:nvPr/>
        </p:nvGrpSpPr>
        <p:grpSpPr>
          <a:xfrm>
            <a:off x="7184428" y="3424629"/>
            <a:ext cx="1771650" cy="1616478"/>
            <a:chOff x="7184428" y="3424629"/>
            <a:chExt cx="1771650" cy="1616478"/>
          </a:xfrm>
        </p:grpSpPr>
        <p:sp>
          <p:nvSpPr>
            <p:cNvPr id="12" name="Rectangle 11"/>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3" name="Rectangle 12"/>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19</a:t>
            </a:fld>
            <a:endParaRPr lang="en-US" dirty="0">
              <a:solidFill>
                <a:srgbClr val="000E5E">
                  <a:lumMod val="50000"/>
                </a:srgbClr>
              </a:solidFill>
            </a:endParaRPr>
          </a:p>
        </p:txBody>
      </p:sp>
      <p:graphicFrame>
        <p:nvGraphicFramePr>
          <p:cNvPr id="6" name="Group 245"/>
          <p:cNvGraphicFramePr>
            <a:graphicFrameLocks noGrp="1"/>
          </p:cNvGraphicFramePr>
          <p:nvPr>
            <p:extLst>
              <p:ext uri="{D42A27DB-BD31-4B8C-83A1-F6EECF244321}">
                <p14:modId xmlns:p14="http://schemas.microsoft.com/office/powerpoint/2010/main" val="305604030"/>
              </p:ext>
            </p:extLst>
          </p:nvPr>
        </p:nvGraphicFramePr>
        <p:xfrm>
          <a:off x="5715000" y="1954213"/>
          <a:ext cx="3413125" cy="3186113"/>
        </p:xfrm>
        <a:graphic>
          <a:graphicData uri="http://schemas.openxmlformats.org/drawingml/2006/table">
            <a:tbl>
              <a:tblPr/>
              <a:tblGrid>
                <a:gridCol w="3413125">
                  <a:extLst>
                    <a:ext uri="{9D8B030D-6E8A-4147-A177-3AD203B41FA5}">
                      <a16:colId xmlns="" xmlns:a16="http://schemas.microsoft.com/office/drawing/2014/main" val="20000"/>
                    </a:ext>
                  </a:extLst>
                </a:gridCol>
              </a:tblGrid>
              <a:tr h="58420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Benefits</a:t>
                      </a:r>
                    </a:p>
                  </a:txBody>
                  <a:tcPr anchor="b"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0"/>
                  </a:ext>
                </a:extLst>
              </a:tr>
              <a:tr h="2601913">
                <a:tc>
                  <a:txBody>
                    <a:bodyPr/>
                    <a:lstStyle/>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Consolidated, consistent dataset reduces errors</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Near real-time access to</a:t>
                      </a:r>
                      <a:b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reference data</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Naturally supports code editing and </a:t>
                      </a:r>
                      <a:r>
                        <a:rPr kumimoji="0" lang="en-US" sz="1600" b="0" i="0" u="none" strike="noStrike" cap="none" normalizeH="0" baseline="0" dirty="0" smtClean="0">
                          <a:ln>
                            <a:noFill/>
                          </a:ln>
                          <a:solidFill>
                            <a:schemeClr val="tx1"/>
                          </a:solidFill>
                          <a:effectLst/>
                          <a:latin typeface="IBM Plex Sans Regular" charset="0"/>
                          <a:ea typeface="MS PGothic" pitchFamily="34" charset="-128"/>
                          <a:cs typeface="IBM Plex Sans Regular" charset="0"/>
                        </a:rPr>
                        <a:t>code </a:t>
                      </a: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transfers between participants</a:t>
                      </a:r>
                      <a:endParaRPr kumimoji="0" lang="en-US" sz="4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txBody>
                  <a:tcPr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1"/>
                  </a:ext>
                </a:extLst>
              </a:tr>
            </a:tbl>
          </a:graphicData>
        </a:graphic>
      </p:graphicFrame>
      <p:graphicFrame>
        <p:nvGraphicFramePr>
          <p:cNvPr id="8" name="Group 246"/>
          <p:cNvGraphicFramePr>
            <a:graphicFrameLocks noGrp="1"/>
          </p:cNvGraphicFramePr>
          <p:nvPr>
            <p:extLst>
              <p:ext uri="{D42A27DB-BD31-4B8C-83A1-F6EECF244321}">
                <p14:modId xmlns:p14="http://schemas.microsoft.com/office/powerpoint/2010/main" val="2095243331"/>
              </p:ext>
            </p:extLst>
          </p:nvPr>
        </p:nvGraphicFramePr>
        <p:xfrm>
          <a:off x="233363" y="2165350"/>
          <a:ext cx="5473700" cy="3216212"/>
        </p:xfrm>
        <a:graphic>
          <a:graphicData uri="http://schemas.openxmlformats.org/drawingml/2006/table">
            <a:tbl>
              <a:tblPr/>
              <a:tblGrid>
                <a:gridCol w="776287">
                  <a:extLst>
                    <a:ext uri="{9D8B030D-6E8A-4147-A177-3AD203B41FA5}">
                      <a16:colId xmlns="" xmlns:a16="http://schemas.microsoft.com/office/drawing/2014/main" val="20000"/>
                    </a:ext>
                  </a:extLst>
                </a:gridCol>
                <a:gridCol w="4697413">
                  <a:extLst>
                    <a:ext uri="{9D8B030D-6E8A-4147-A177-3AD203B41FA5}">
                      <a16:colId xmlns="" xmlns:a16="http://schemas.microsoft.com/office/drawing/2014/main" val="20001"/>
                    </a:ext>
                  </a:extLst>
                </a:gridCol>
              </a:tblGrid>
              <a:tr h="1390650">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What</a:t>
                      </a: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4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Competitors/collaborators in a business network need to share reference data, e.g. bank routing </a:t>
                      </a:r>
                      <a:r>
                        <a:rPr kumimoji="0" lang="en-US" sz="1400" b="0" i="0" u="none" strike="noStrike" cap="none" normalizeH="0" baseline="0" dirty="0" smtClean="0">
                          <a:ln>
                            <a:noFill/>
                          </a:ln>
                          <a:solidFill>
                            <a:schemeClr val="tx1"/>
                          </a:solidFill>
                          <a:effectLst/>
                          <a:latin typeface="IBM Plex Sans Regular" charset="0"/>
                          <a:ea typeface="MS PGothic" pitchFamily="34" charset="-128"/>
                          <a:cs typeface="IBM Plex Sans Regular" charset="0"/>
                        </a:rPr>
                        <a:t>codes, medical codes</a:t>
                      </a:r>
                      <a:endPar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Each member maintains their own codes, </a:t>
                      </a:r>
                      <a:b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and forwards changes to a central authority for collection and distribution</a:t>
                      </a:r>
                    </a:p>
                    <a:p>
                      <a:pPr marL="120650" marR="0" lvl="0" indent="-120650" algn="l" defTabSz="457200" rtl="0" eaLnBrk="1" fontAlgn="base" latinLnBrk="0" hangingPunct="1">
                        <a:lnSpc>
                          <a:spcPct val="95000"/>
                        </a:lnSpc>
                        <a:spcBef>
                          <a:spcPct val="10000"/>
                        </a:spcBef>
                        <a:spcAft>
                          <a:spcPct val="45000"/>
                        </a:spcAft>
                        <a:buClrTx/>
                        <a:buSzTx/>
                        <a:buFontTx/>
                        <a:buChar char="•"/>
                        <a:tabLst/>
                        <a:defRPr/>
                      </a:pP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An information subset can be owned by organizations</a:t>
                      </a: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385888">
                <a:tc>
                  <a:txBody>
                    <a:bodyPr/>
                    <a:lstStyle/>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How</a:t>
                      </a: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4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Each participant maintains their own codes within a </a:t>
                      </a:r>
                      <a:b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Blockchain network</a:t>
                      </a: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Blockchain creates single view of entire dataset</a:t>
                      </a: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sp>
        <p:nvSpPr>
          <p:cNvPr id="15" name="Title 1"/>
          <p:cNvSpPr>
            <a:spLocks/>
          </p:cNvSpPr>
          <p:nvPr/>
        </p:nvSpPr>
        <p:spPr bwMode="auto">
          <a:xfrm>
            <a:off x="311543" y="616069"/>
            <a:ext cx="3698597" cy="861774"/>
          </a:xfrm>
          <a:prstGeom prst="rect">
            <a:avLst/>
          </a:prstGeom>
          <a:noFill/>
          <a:ln w="9525">
            <a:noFill/>
            <a:miter lim="800000"/>
            <a:headEnd/>
            <a:tailEnd/>
          </a:ln>
        </p:spPr>
        <p:txBody>
          <a:bodyPr wrap="square" lIns="0" tIns="0" rIns="0" bIns="0">
            <a:spAutoFit/>
          </a:bodyPr>
          <a:lstStyle/>
          <a:p>
            <a:r>
              <a:rPr lang="en-US" sz="2800" dirty="0">
                <a:solidFill>
                  <a:srgbClr val="FFFFFF"/>
                </a:solidFill>
                <a:latin typeface="IBM Plex Sans Regular" charset="0"/>
                <a:cs typeface="IBM Plex Sans Regular" charset="0"/>
              </a:rPr>
              <a:t>Example:</a:t>
            </a:r>
            <a:br>
              <a:rPr lang="en-US" sz="2800" dirty="0">
                <a:solidFill>
                  <a:srgbClr val="FFFFFF"/>
                </a:solidFill>
                <a:latin typeface="IBM Plex Sans Regular" charset="0"/>
                <a:cs typeface="IBM Plex Sans Regular" charset="0"/>
              </a:rPr>
            </a:br>
            <a:r>
              <a:rPr lang="en-US" sz="2800" dirty="0">
                <a:solidFill>
                  <a:srgbClr val="FFFFFF"/>
                </a:solidFill>
                <a:latin typeface="IBM Plex Sans Regular" charset="0"/>
                <a:cs typeface="IBM Plex Sans Regular" charset="0"/>
              </a:rPr>
              <a:t>Shared reference data</a:t>
            </a:r>
          </a:p>
        </p:txBody>
      </p:sp>
      <p:sp>
        <p:nvSpPr>
          <p:cNvPr id="10" name="Title 1">
            <a:extLst/>
          </p:cNvPr>
          <p:cNvSpPr txBox="1">
            <a:spLocks/>
          </p:cNvSpPr>
          <p:nvPr/>
        </p:nvSpPr>
        <p:spPr>
          <a:xfrm>
            <a:off x="7682431" y="78887"/>
            <a:ext cx="1390138" cy="401905"/>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defTabSz="457189"/>
            <a:r>
              <a:rPr lang="en-US" sz="1160" b="0" dirty="0">
                <a:solidFill>
                  <a:srgbClr val="000000"/>
                </a:solidFill>
                <a:latin typeface="IBM Plex Sans" charset="0"/>
                <a:ea typeface="IBM Plex Sans" charset="0"/>
                <a:cs typeface="IBM Plex Sans" charset="0"/>
              </a:rPr>
              <a:t>IBM </a:t>
            </a:r>
            <a:r>
              <a:rPr lang="en-US" sz="1160" dirty="0">
                <a:solidFill>
                  <a:srgbClr val="000000"/>
                </a:solidFill>
                <a:latin typeface="IBM Plex Sans" charset="0"/>
                <a:ea typeface="IBM Plex Sans" charset="0"/>
                <a:cs typeface="IBM Plex Sans" charset="0"/>
              </a:rPr>
              <a:t>Blockchain</a:t>
            </a:r>
          </a:p>
        </p:txBody>
      </p:sp>
    </p:spTree>
    <p:extLst>
      <p:ext uri="{BB962C8B-B14F-4D97-AF65-F5344CB8AC3E}">
        <p14:creationId xmlns:p14="http://schemas.microsoft.com/office/powerpoint/2010/main" val="834633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8BF69C1-739F-1B47-B5E3-FA651BCAB105}" type="slidenum">
              <a:rPr lang="en-US" smtClean="0"/>
              <a:pPr/>
              <a:t>2</a:t>
            </a:fld>
            <a:endParaRPr lang="en-US" dirty="0"/>
          </a:p>
        </p:txBody>
      </p:sp>
      <p:sp>
        <p:nvSpPr>
          <p:cNvPr id="3" name="Text Placeholder 2"/>
          <p:cNvSpPr>
            <a:spLocks noGrp="1"/>
          </p:cNvSpPr>
          <p:nvPr>
            <p:ph type="body" sz="quarter" idx="13"/>
          </p:nvPr>
        </p:nvSpPr>
        <p:spPr/>
        <p:txBody>
          <a:bodyPr/>
          <a:lstStyle/>
          <a:p>
            <a:r>
              <a:rPr lang="en-US" dirty="0" smtClean="0"/>
              <a:t>2-Day Education Agenda</a:t>
            </a:r>
            <a:endParaRPr lang="en-US" dirty="0"/>
          </a:p>
        </p:txBody>
      </p:sp>
      <p:sp>
        <p:nvSpPr>
          <p:cNvPr id="4" name="Content Placeholder 4"/>
          <p:cNvSpPr>
            <a:spLocks/>
          </p:cNvSpPr>
          <p:nvPr/>
        </p:nvSpPr>
        <p:spPr bwMode="auto">
          <a:xfrm>
            <a:off x="319774" y="1157380"/>
            <a:ext cx="5280025" cy="2443746"/>
          </a:xfrm>
          <a:prstGeom prst="rect">
            <a:avLst/>
          </a:prstGeom>
          <a:noFill/>
          <a:ln w="9525">
            <a:noFill/>
            <a:miter lim="800000"/>
            <a:headEnd/>
            <a:tailEnd/>
          </a:ln>
        </p:spPr>
        <p:txBody>
          <a:bodyPr lIns="0" tIns="0" rIns="0" bIns="0">
            <a:spAutoFit/>
          </a:bodyPr>
          <a:lstStyle/>
          <a:p>
            <a:pPr marL="228600" indent="-228600">
              <a:spcBef>
                <a:spcPct val="5000"/>
              </a:spcBef>
              <a:spcAft>
                <a:spcPct val="5000"/>
              </a:spcAft>
              <a:buFont typeface="Arial" charset="0"/>
              <a:buChar char="–"/>
            </a:pPr>
            <a:r>
              <a:rPr lang="en-US" dirty="0" smtClean="0">
                <a:solidFill>
                  <a:srgbClr val="0164FF"/>
                </a:solidFill>
                <a:latin typeface="IBM Plex Sans Regular" charset="0"/>
                <a:cs typeface="IBM Plex Sans Regular" charset="0"/>
              </a:rPr>
              <a:t>Day 1</a:t>
            </a:r>
            <a:endParaRPr lang="en-US" dirty="0">
              <a:solidFill>
                <a:srgbClr val="000000"/>
              </a:solidFill>
              <a:latin typeface="IBM Plex Sans Regular" charset="0"/>
              <a:cs typeface="IBM Plex Sans Regular" charset="0"/>
            </a:endParaRPr>
          </a:p>
          <a:p>
            <a:pPr marL="685800" lvl="1" indent="-228600">
              <a:spcBef>
                <a:spcPct val="5000"/>
              </a:spcBef>
              <a:spcAft>
                <a:spcPct val="5000"/>
              </a:spcAft>
              <a:buFont typeface="Arial" charset="0"/>
              <a:buChar char="•"/>
            </a:pPr>
            <a:r>
              <a:rPr lang="en-US" sz="1600" dirty="0" err="1" smtClean="0">
                <a:solidFill>
                  <a:srgbClr val="000000"/>
                </a:solidFill>
                <a:latin typeface="IBM Plex Sans Regular" charset="0"/>
                <a:cs typeface="IBM Plex Sans Regular" charset="0"/>
              </a:rPr>
              <a:t>Blockchain</a:t>
            </a:r>
            <a:r>
              <a:rPr lang="en-US" sz="1600" dirty="0" smtClean="0">
                <a:solidFill>
                  <a:srgbClr val="000000"/>
                </a:solidFill>
                <a:latin typeface="IBM Plex Sans Regular" charset="0"/>
                <a:cs typeface="IBM Plex Sans Regular" charset="0"/>
              </a:rPr>
              <a:t> Explained</a:t>
            </a:r>
          </a:p>
          <a:p>
            <a:pPr marL="685800" lvl="1" indent="-228600">
              <a:spcBef>
                <a:spcPct val="5000"/>
              </a:spcBef>
              <a:spcAft>
                <a:spcPct val="5000"/>
              </a:spcAft>
              <a:buFont typeface="Arial" charset="0"/>
              <a:buChar char="•"/>
            </a:pPr>
            <a:r>
              <a:rPr lang="en-US" sz="1600" dirty="0" err="1" smtClean="0">
                <a:solidFill>
                  <a:srgbClr val="000000"/>
                </a:solidFill>
                <a:latin typeface="IBM Plex Sans Regular" charset="0"/>
                <a:cs typeface="IBM Plex Sans Regular" charset="0"/>
              </a:rPr>
              <a:t>Blockchain</a:t>
            </a:r>
            <a:r>
              <a:rPr lang="en-US" sz="1600" dirty="0" smtClean="0">
                <a:solidFill>
                  <a:srgbClr val="000000"/>
                </a:solidFill>
                <a:latin typeface="IBM Plex Sans Regular" charset="0"/>
                <a:cs typeface="IBM Plex Sans Regular" charset="0"/>
              </a:rPr>
              <a:t> </a:t>
            </a:r>
            <a:r>
              <a:rPr lang="en-US" sz="1600" dirty="0" err="1" smtClean="0">
                <a:solidFill>
                  <a:srgbClr val="000000"/>
                </a:solidFill>
                <a:latin typeface="IBM Plex Sans Regular" charset="0"/>
                <a:cs typeface="IBM Plex Sans Regular" charset="0"/>
              </a:rPr>
              <a:t>Solutioned</a:t>
            </a:r>
            <a:endParaRPr lang="en-US" sz="1600" dirty="0">
              <a:solidFill>
                <a:srgbClr val="000000"/>
              </a:solidFill>
              <a:latin typeface="IBM Plex Sans Regular" charset="0"/>
              <a:cs typeface="IBM Plex Sans Regular" charset="0"/>
            </a:endParaRPr>
          </a:p>
          <a:p>
            <a:pPr marL="685800" lvl="1" indent="-228600">
              <a:spcBef>
                <a:spcPct val="5000"/>
              </a:spcBef>
              <a:spcAft>
                <a:spcPct val="5000"/>
              </a:spcAft>
              <a:buFont typeface="Arial" charset="0"/>
              <a:buChar char="•"/>
            </a:pPr>
            <a:r>
              <a:rPr lang="en-US" sz="1600" dirty="0" smtClean="0">
                <a:solidFill>
                  <a:srgbClr val="000000"/>
                </a:solidFill>
                <a:latin typeface="IBM Plex Sans Regular" charset="0"/>
                <a:cs typeface="IBM Plex Sans Regular" charset="0"/>
              </a:rPr>
              <a:t>Demo of </a:t>
            </a:r>
            <a:r>
              <a:rPr lang="en-US" sz="1600" dirty="0" err="1" smtClean="0">
                <a:solidFill>
                  <a:srgbClr val="000000"/>
                </a:solidFill>
                <a:latin typeface="IBM Plex Sans Regular" charset="0"/>
                <a:cs typeface="IBM Plex Sans Regular" charset="0"/>
              </a:rPr>
              <a:t>IMMUNIChain</a:t>
            </a:r>
            <a:endParaRPr lang="en-US" sz="1600" dirty="0">
              <a:solidFill>
                <a:srgbClr val="000000"/>
              </a:solidFill>
              <a:latin typeface="IBM Plex Sans Regular" charset="0"/>
              <a:cs typeface="IBM Plex Sans Regular" charset="0"/>
            </a:endParaRPr>
          </a:p>
          <a:p>
            <a:pPr marL="685800" lvl="1" indent="-228600">
              <a:spcBef>
                <a:spcPct val="5000"/>
              </a:spcBef>
              <a:spcAft>
                <a:spcPct val="5000"/>
              </a:spcAft>
              <a:buFont typeface="Arial" charset="0"/>
              <a:buChar char="•"/>
            </a:pPr>
            <a:endParaRPr lang="en-US" sz="1200" dirty="0">
              <a:solidFill>
                <a:srgbClr val="000000"/>
              </a:solidFill>
              <a:latin typeface="IBM Plex Sans Regular" charset="0"/>
              <a:cs typeface="IBM Plex Sans Regular" charset="0"/>
            </a:endParaRPr>
          </a:p>
          <a:p>
            <a:pPr marL="228600" indent="-228600">
              <a:spcBef>
                <a:spcPct val="5000"/>
              </a:spcBef>
              <a:spcAft>
                <a:spcPct val="5000"/>
              </a:spcAft>
              <a:buFont typeface="Arial" charset="0"/>
              <a:buChar char="–"/>
            </a:pPr>
            <a:r>
              <a:rPr lang="en-US" dirty="0" smtClean="0">
                <a:solidFill>
                  <a:srgbClr val="0164FF"/>
                </a:solidFill>
                <a:latin typeface="IBM Plex Sans Regular" charset="0"/>
                <a:cs typeface="IBM Plex Sans Regular" charset="0"/>
              </a:rPr>
              <a:t>Day 2</a:t>
            </a:r>
          </a:p>
          <a:p>
            <a:pPr marL="685800" lvl="1" indent="-228600">
              <a:spcBef>
                <a:spcPct val="5000"/>
              </a:spcBef>
              <a:spcAft>
                <a:spcPct val="5000"/>
              </a:spcAft>
              <a:buFont typeface="Arial" charset="0"/>
              <a:buChar char="•"/>
            </a:pPr>
            <a:r>
              <a:rPr lang="en-US" sz="1600" dirty="0" err="1">
                <a:solidFill>
                  <a:srgbClr val="000000"/>
                </a:solidFill>
                <a:latin typeface="IBM Plex Sans Regular" charset="0"/>
                <a:cs typeface="IBM Plex Sans Regular" charset="0"/>
              </a:rPr>
              <a:t>Blockchain</a:t>
            </a:r>
            <a:r>
              <a:rPr lang="en-US" sz="1600" dirty="0">
                <a:solidFill>
                  <a:srgbClr val="000000"/>
                </a:solidFill>
                <a:latin typeface="IBM Plex Sans Regular" charset="0"/>
                <a:cs typeface="IBM Plex Sans Regular" charset="0"/>
              </a:rPr>
              <a:t> </a:t>
            </a:r>
            <a:r>
              <a:rPr lang="en-US" sz="1600" dirty="0" smtClean="0">
                <a:solidFill>
                  <a:srgbClr val="000000"/>
                </a:solidFill>
                <a:latin typeface="IBM Plex Sans Regular" charset="0"/>
                <a:cs typeface="IBM Plex Sans Regular" charset="0"/>
              </a:rPr>
              <a:t>Composed</a:t>
            </a:r>
            <a:endParaRPr lang="en-US" sz="1600" dirty="0">
              <a:solidFill>
                <a:srgbClr val="000000"/>
              </a:solidFill>
              <a:latin typeface="IBM Plex Sans Regular" charset="0"/>
              <a:cs typeface="IBM Plex Sans Regular" charset="0"/>
            </a:endParaRPr>
          </a:p>
          <a:p>
            <a:pPr marL="685800" lvl="1" indent="-228600">
              <a:spcBef>
                <a:spcPct val="5000"/>
              </a:spcBef>
              <a:spcAft>
                <a:spcPct val="5000"/>
              </a:spcAft>
              <a:buFont typeface="Arial" charset="0"/>
              <a:buChar char="•"/>
            </a:pPr>
            <a:r>
              <a:rPr lang="en-US" sz="1600" dirty="0" smtClean="0">
                <a:solidFill>
                  <a:srgbClr val="000000"/>
                </a:solidFill>
                <a:latin typeface="IBM Plex Sans Regular" charset="0"/>
                <a:cs typeface="IBM Plex Sans Regular" charset="0"/>
              </a:rPr>
              <a:t>Composer Lab using </a:t>
            </a:r>
            <a:r>
              <a:rPr lang="en-US" sz="1600" dirty="0" err="1" smtClean="0">
                <a:solidFill>
                  <a:srgbClr val="000000"/>
                </a:solidFill>
                <a:latin typeface="IBM Plex Sans Regular" charset="0"/>
                <a:cs typeface="IBM Plex Sans Regular" charset="0"/>
              </a:rPr>
              <a:t>IMMUNIChain</a:t>
            </a:r>
            <a:endParaRPr lang="en-US" sz="1600" dirty="0">
              <a:solidFill>
                <a:srgbClr val="000000"/>
              </a:solidFill>
              <a:latin typeface="IBM Plex Sans Regular" charset="0"/>
              <a:cs typeface="IBM Plex Sans Regular" charset="0"/>
            </a:endParaRPr>
          </a:p>
          <a:p>
            <a:pPr marL="228600" indent="-228600">
              <a:spcBef>
                <a:spcPct val="5000"/>
              </a:spcBef>
              <a:spcAft>
                <a:spcPct val="5000"/>
              </a:spcAft>
              <a:buFont typeface="Arial" charset="0"/>
              <a:buChar char="–"/>
            </a:pPr>
            <a:endParaRPr lang="en-US" dirty="0" smtClean="0">
              <a:solidFill>
                <a:srgbClr val="0164FF"/>
              </a:solidFill>
              <a:latin typeface="IBM Plex Sans Regular" charset="0"/>
              <a:cs typeface="IBM Plex Sans Regular" charset="0"/>
            </a:endParaRPr>
          </a:p>
        </p:txBody>
      </p:sp>
    </p:spTree>
    <p:extLst>
      <p:ext uri="{BB962C8B-B14F-4D97-AF65-F5344CB8AC3E}">
        <p14:creationId xmlns:p14="http://schemas.microsoft.com/office/powerpoint/2010/main" val="3624971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184428" y="3424629"/>
            <a:ext cx="1771650" cy="1616478"/>
            <a:chOff x="7184428" y="3424629"/>
            <a:chExt cx="1771650" cy="1616478"/>
          </a:xfrm>
        </p:grpSpPr>
        <p:sp>
          <p:nvSpPr>
            <p:cNvPr id="11" name="Rectangle 10"/>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2" name="Rectangle 11"/>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20</a:t>
            </a:fld>
            <a:endParaRPr lang="en-US" dirty="0">
              <a:solidFill>
                <a:srgbClr val="000E5E">
                  <a:lumMod val="50000"/>
                </a:srgbClr>
              </a:solidFill>
            </a:endParaRPr>
          </a:p>
        </p:txBody>
      </p:sp>
      <p:graphicFrame>
        <p:nvGraphicFramePr>
          <p:cNvPr id="6" name="Group 245"/>
          <p:cNvGraphicFramePr>
            <a:graphicFrameLocks noGrp="1"/>
          </p:cNvGraphicFramePr>
          <p:nvPr>
            <p:extLst/>
          </p:nvPr>
        </p:nvGraphicFramePr>
        <p:xfrm>
          <a:off x="5715000" y="1954213"/>
          <a:ext cx="3413125" cy="3186113"/>
        </p:xfrm>
        <a:graphic>
          <a:graphicData uri="http://schemas.openxmlformats.org/drawingml/2006/table">
            <a:tbl>
              <a:tblPr/>
              <a:tblGrid>
                <a:gridCol w="3413125">
                  <a:extLst>
                    <a:ext uri="{9D8B030D-6E8A-4147-A177-3AD203B41FA5}">
                      <a16:colId xmlns="" xmlns:a16="http://schemas.microsoft.com/office/drawing/2014/main" val="20000"/>
                    </a:ext>
                  </a:extLst>
                </a:gridCol>
              </a:tblGrid>
              <a:tr h="58420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Benefits</a:t>
                      </a:r>
                    </a:p>
                  </a:txBody>
                  <a:tcPr anchor="b"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0"/>
                  </a:ext>
                </a:extLst>
              </a:tr>
              <a:tr h="2601913">
                <a:tc>
                  <a:txBody>
                    <a:bodyPr/>
                    <a:lstStyle/>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Trust increased, no authority "owns” provenance </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Improvement in </a:t>
                      </a:r>
                      <a:br>
                        <a:rPr kumimoji="0" lang="en-US" sz="1600" b="0" i="0" u="none" strike="noStrike" cap="none" normalizeH="0" baseline="0" dirty="0">
                          <a:ln>
                            <a:noFill/>
                          </a:ln>
                          <a:solidFill>
                            <a:schemeClr val="tx1"/>
                          </a:solidFill>
                          <a:effectLst/>
                          <a:latin typeface="IBM Plex Sans Regular" charset="0"/>
                          <a:ea typeface="MS PGothic" pitchFamily="34" charset="-128"/>
                        </a:rPr>
                      </a:br>
                      <a:r>
                        <a:rPr kumimoji="0" lang="en-US" sz="1600" b="0" i="0" u="none" strike="noStrike" cap="none" normalizeH="0" baseline="0" dirty="0">
                          <a:ln>
                            <a:noFill/>
                          </a:ln>
                          <a:solidFill>
                            <a:schemeClr val="tx1"/>
                          </a:solidFill>
                          <a:effectLst/>
                          <a:latin typeface="IBM Plex Sans Regular" charset="0"/>
                          <a:ea typeface="MS PGothic" pitchFamily="34" charset="-128"/>
                        </a:rPr>
                        <a:t>system utilization </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Recalls "specific" </a:t>
                      </a:r>
                      <a:br>
                        <a:rPr kumimoji="0" lang="en-US" sz="1600" b="0" i="0" u="none" strike="noStrike" cap="none" normalizeH="0" baseline="0" dirty="0">
                          <a:ln>
                            <a:noFill/>
                          </a:ln>
                          <a:solidFill>
                            <a:schemeClr val="tx1"/>
                          </a:solidFill>
                          <a:effectLst/>
                          <a:latin typeface="IBM Plex Sans Regular" charset="0"/>
                          <a:ea typeface="MS PGothic" pitchFamily="34" charset="-128"/>
                        </a:rPr>
                      </a:br>
                      <a:r>
                        <a:rPr kumimoji="0" lang="en-US" sz="1600" b="0" i="0" u="none" strike="noStrike" cap="none" normalizeH="0" baseline="0" dirty="0">
                          <a:ln>
                            <a:noFill/>
                          </a:ln>
                          <a:solidFill>
                            <a:schemeClr val="tx1"/>
                          </a:solidFill>
                          <a:effectLst/>
                          <a:latin typeface="IBM Plex Sans Regular" charset="0"/>
                          <a:ea typeface="MS PGothic" pitchFamily="34" charset="-128"/>
                        </a:rPr>
                        <a:t>rather than cross fleet</a:t>
                      </a:r>
                      <a:endPar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txBody>
                  <a:tcPr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1"/>
                  </a:ext>
                </a:extLst>
              </a:tr>
            </a:tbl>
          </a:graphicData>
        </a:graphic>
      </p:graphicFrame>
      <p:graphicFrame>
        <p:nvGraphicFramePr>
          <p:cNvPr id="7" name="Group 246"/>
          <p:cNvGraphicFramePr>
            <a:graphicFrameLocks noGrp="1"/>
          </p:cNvGraphicFramePr>
          <p:nvPr>
            <p:extLst/>
          </p:nvPr>
        </p:nvGraphicFramePr>
        <p:xfrm>
          <a:off x="233363" y="2165350"/>
          <a:ext cx="5473700" cy="2635250"/>
        </p:xfrm>
        <a:graphic>
          <a:graphicData uri="http://schemas.openxmlformats.org/drawingml/2006/table">
            <a:tbl>
              <a:tblPr/>
              <a:tblGrid>
                <a:gridCol w="776287">
                  <a:extLst>
                    <a:ext uri="{9D8B030D-6E8A-4147-A177-3AD203B41FA5}">
                      <a16:colId xmlns="" xmlns:a16="http://schemas.microsoft.com/office/drawing/2014/main" val="20000"/>
                    </a:ext>
                  </a:extLst>
                </a:gridCol>
                <a:gridCol w="4697413">
                  <a:extLst>
                    <a:ext uri="{9D8B030D-6E8A-4147-A177-3AD203B41FA5}">
                      <a16:colId xmlns="" xmlns:a16="http://schemas.microsoft.com/office/drawing/2014/main" val="20001"/>
                    </a:ext>
                  </a:extLst>
                </a:gridCol>
              </a:tblGrid>
              <a:tr h="1247775">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What</a:t>
                      </a: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4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Provenance of each component part in complex </a:t>
                      </a:r>
                      <a:br>
                        <a:rPr kumimoji="0" lang="en-US" sz="1400" b="0" i="0" u="none" strike="noStrike" cap="none" normalizeH="0" baseline="0" dirty="0">
                          <a:ln>
                            <a:noFill/>
                          </a:ln>
                          <a:solidFill>
                            <a:schemeClr val="tx1"/>
                          </a:solidFill>
                          <a:effectLst/>
                          <a:latin typeface="IBM Plex Sans Regular" charset="0"/>
                          <a:ea typeface="MS PGothic" pitchFamily="34" charset="-128"/>
                        </a:rPr>
                      </a:br>
                      <a:r>
                        <a:rPr kumimoji="0" lang="en-US" sz="1400" b="0" i="0" u="none" strike="noStrike" cap="none" normalizeH="0" baseline="0" dirty="0">
                          <a:ln>
                            <a:noFill/>
                          </a:ln>
                          <a:solidFill>
                            <a:schemeClr val="tx1"/>
                          </a:solidFill>
                          <a:effectLst/>
                          <a:latin typeface="IBM Plex Sans Regular" charset="0"/>
                          <a:ea typeface="MS PGothic" pitchFamily="34" charset="-128"/>
                        </a:rPr>
                        <a:t>system hard to track</a:t>
                      </a: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Manufacturer, production date, batch and even </a:t>
                      </a:r>
                      <a:br>
                        <a:rPr kumimoji="0" lang="en-US" sz="1400" b="0" i="0" u="none" strike="noStrike" cap="none" normalizeH="0" baseline="0" dirty="0">
                          <a:ln>
                            <a:noFill/>
                          </a:ln>
                          <a:solidFill>
                            <a:schemeClr val="tx1"/>
                          </a:solidFill>
                          <a:effectLst/>
                          <a:latin typeface="IBM Plex Sans Regular" charset="0"/>
                          <a:ea typeface="MS PGothic" pitchFamily="34" charset="-128"/>
                        </a:rPr>
                      </a:br>
                      <a:r>
                        <a:rPr kumimoji="0" lang="en-US" sz="1400" b="0" i="0" u="none" strike="noStrike" cap="none" normalizeH="0" baseline="0" dirty="0">
                          <a:ln>
                            <a:noFill/>
                          </a:ln>
                          <a:solidFill>
                            <a:schemeClr val="tx1"/>
                          </a:solidFill>
                          <a:effectLst/>
                          <a:latin typeface="IBM Plex Sans Regular" charset="0"/>
                          <a:ea typeface="MS PGothic" pitchFamily="34" charset="-128"/>
                        </a:rPr>
                        <a:t>the manufacturing machine program</a:t>
                      </a:r>
                      <a:endPar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387475">
                <a:tc>
                  <a:txBody>
                    <a:bodyPr/>
                    <a:lstStyle/>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How</a:t>
                      </a: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4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Blockchain holds complete provenance details </a:t>
                      </a:r>
                      <a:br>
                        <a:rPr kumimoji="0" lang="en-US" sz="1400" b="0" i="0" u="none" strike="noStrike" cap="none" normalizeH="0" baseline="0" dirty="0">
                          <a:ln>
                            <a:noFill/>
                          </a:ln>
                          <a:solidFill>
                            <a:schemeClr val="tx1"/>
                          </a:solidFill>
                          <a:effectLst/>
                          <a:latin typeface="IBM Plex Sans Regular" charset="0"/>
                          <a:ea typeface="MS PGothic" pitchFamily="34" charset="-128"/>
                        </a:rPr>
                      </a:br>
                      <a:r>
                        <a:rPr kumimoji="0" lang="en-US" sz="1400" b="0" i="0" u="none" strike="noStrike" cap="none" normalizeH="0" baseline="0" dirty="0">
                          <a:ln>
                            <a:noFill/>
                          </a:ln>
                          <a:solidFill>
                            <a:schemeClr val="tx1"/>
                          </a:solidFill>
                          <a:effectLst/>
                          <a:latin typeface="IBM Plex Sans Regular" charset="0"/>
                          <a:ea typeface="MS PGothic" pitchFamily="34" charset="-128"/>
                        </a:rPr>
                        <a:t>of each component part</a:t>
                      </a:r>
                    </a:p>
                    <a:p>
                      <a:pPr marL="120650" marR="0" lvl="0" indent="-120650" algn="l" defTabSz="457200" rtl="0" eaLnBrk="1" fontAlgn="base" latinLnBrk="0" hangingPunct="1">
                        <a:lnSpc>
                          <a:spcPct val="95000"/>
                        </a:lnSpc>
                        <a:spcBef>
                          <a:spcPct val="10000"/>
                        </a:spcBef>
                        <a:spcAft>
                          <a:spcPct val="4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Accessible by each manufacturer in the production process, the aircraft owners, maintainers and government regulators</a:t>
                      </a: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0" y="-3379"/>
            <a:ext cx="9144000" cy="2093976"/>
          </a:xfrm>
          <a:prstGeom prst="rect">
            <a:avLst/>
          </a:prstGeom>
        </p:spPr>
      </p:pic>
      <p:sp>
        <p:nvSpPr>
          <p:cNvPr id="13" name="Title 1"/>
          <p:cNvSpPr>
            <a:spLocks/>
          </p:cNvSpPr>
          <p:nvPr/>
        </p:nvSpPr>
        <p:spPr bwMode="auto">
          <a:xfrm>
            <a:off x="311543" y="616069"/>
            <a:ext cx="3698597" cy="861774"/>
          </a:xfrm>
          <a:prstGeom prst="rect">
            <a:avLst/>
          </a:prstGeom>
          <a:noFill/>
          <a:ln w="9525">
            <a:noFill/>
            <a:miter lim="800000"/>
            <a:headEnd/>
            <a:tailEnd/>
          </a:ln>
        </p:spPr>
        <p:txBody>
          <a:bodyPr wrap="square" lIns="0" tIns="0" rIns="0" bIns="0">
            <a:spAutoFit/>
          </a:bodyPr>
          <a:lstStyle/>
          <a:p>
            <a:r>
              <a:rPr lang="en-US" sz="2800" dirty="0">
                <a:solidFill>
                  <a:srgbClr val="FFFFFF"/>
                </a:solidFill>
                <a:latin typeface="IBM Plex Sans Regular" charset="0"/>
                <a:cs typeface="IBM Plex Sans Regular" charset="0"/>
              </a:rPr>
              <a:t>Example:</a:t>
            </a:r>
            <a:br>
              <a:rPr lang="en-US" sz="2800" dirty="0">
                <a:solidFill>
                  <a:srgbClr val="FFFFFF"/>
                </a:solidFill>
                <a:latin typeface="IBM Plex Sans Regular" charset="0"/>
                <a:cs typeface="IBM Plex Sans Regular" charset="0"/>
              </a:rPr>
            </a:br>
            <a:r>
              <a:rPr lang="en-US" sz="2800" dirty="0">
                <a:solidFill>
                  <a:srgbClr val="FFFFFF"/>
                </a:solidFill>
                <a:latin typeface="IBM Plex Sans Regular" charset="0"/>
                <a:cs typeface="IBM Plex Sans Regular" charset="0"/>
              </a:rPr>
              <a:t>Supply chain</a:t>
            </a:r>
          </a:p>
        </p:txBody>
      </p:sp>
      <p:sp>
        <p:nvSpPr>
          <p:cNvPr id="14" name="Title 1">
            <a:extLst/>
          </p:cNvPr>
          <p:cNvSpPr txBox="1">
            <a:spLocks/>
          </p:cNvSpPr>
          <p:nvPr/>
        </p:nvSpPr>
        <p:spPr>
          <a:xfrm>
            <a:off x="7682431" y="78887"/>
            <a:ext cx="1390138" cy="401905"/>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defTabSz="457189"/>
            <a:r>
              <a:rPr lang="en-US" sz="1160" b="0" dirty="0">
                <a:solidFill>
                  <a:srgbClr val="000000"/>
                </a:solidFill>
                <a:latin typeface="IBM Plex Sans" charset="0"/>
                <a:ea typeface="IBM Plex Sans" charset="0"/>
                <a:cs typeface="IBM Plex Sans" charset="0"/>
              </a:rPr>
              <a:t>IBM </a:t>
            </a:r>
            <a:r>
              <a:rPr lang="en-US" sz="1160" dirty="0">
                <a:solidFill>
                  <a:srgbClr val="000000"/>
                </a:solidFill>
                <a:latin typeface="IBM Plex Sans" charset="0"/>
                <a:ea typeface="IBM Plex Sans" charset="0"/>
                <a:cs typeface="IBM Plex Sans" charset="0"/>
              </a:rPr>
              <a:t>Blockchain</a:t>
            </a:r>
          </a:p>
        </p:txBody>
      </p:sp>
    </p:spTree>
    <p:extLst>
      <p:ext uri="{BB962C8B-B14F-4D97-AF65-F5344CB8AC3E}">
        <p14:creationId xmlns:p14="http://schemas.microsoft.com/office/powerpoint/2010/main" val="2054045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184428" y="3424629"/>
            <a:ext cx="1771650" cy="1616478"/>
            <a:chOff x="7184428" y="3424629"/>
            <a:chExt cx="1771650" cy="1616478"/>
          </a:xfrm>
        </p:grpSpPr>
        <p:sp>
          <p:nvSpPr>
            <p:cNvPr id="11" name="Rectangle 10"/>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2" name="Rectangle 11"/>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13"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solidFill>
                  <a:srgbClr val="000E5E">
                    <a:lumMod val="50000"/>
                  </a:srgbClr>
                </a:solidFill>
              </a:rPr>
              <a:pPr/>
              <a:t>21</a:t>
            </a:fld>
            <a:endParaRPr lang="en-US" dirty="0">
              <a:solidFill>
                <a:srgbClr val="000E5E">
                  <a:lumMod val="50000"/>
                </a:srgbClr>
              </a:solidFill>
            </a:endParaRPr>
          </a:p>
        </p:txBody>
      </p:sp>
      <p:graphicFrame>
        <p:nvGraphicFramePr>
          <p:cNvPr id="6" name="Group 245"/>
          <p:cNvGraphicFramePr>
            <a:graphicFrameLocks noGrp="1"/>
          </p:cNvGraphicFramePr>
          <p:nvPr>
            <p:extLst/>
          </p:nvPr>
        </p:nvGraphicFramePr>
        <p:xfrm>
          <a:off x="5715000" y="1954213"/>
          <a:ext cx="3413125" cy="3186113"/>
        </p:xfrm>
        <a:graphic>
          <a:graphicData uri="http://schemas.openxmlformats.org/drawingml/2006/table">
            <a:tbl>
              <a:tblPr/>
              <a:tblGrid>
                <a:gridCol w="3413125">
                  <a:extLst>
                    <a:ext uri="{9D8B030D-6E8A-4147-A177-3AD203B41FA5}">
                      <a16:colId xmlns="" xmlns:a16="http://schemas.microsoft.com/office/drawing/2014/main" val="20000"/>
                    </a:ext>
                  </a:extLst>
                </a:gridCol>
              </a:tblGrid>
              <a:tr h="58420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Benefits</a:t>
                      </a:r>
                    </a:p>
                  </a:txBody>
                  <a:tcPr anchor="b"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0"/>
                  </a:ext>
                </a:extLst>
              </a:tr>
              <a:tr h="2601913">
                <a:tc>
                  <a:txBody>
                    <a:bodyPr/>
                    <a:lstStyle/>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Lowers cost of audit and regulatory compliance</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Provides “seek and find” access to auditors and regulators</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Changes nature of </a:t>
                      </a:r>
                      <a:b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compliance from </a:t>
                      </a:r>
                      <a:b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600" b="0" i="0" u="none" strike="noStrike" cap="none" normalizeH="0" baseline="0" dirty="0">
                          <a:ln>
                            <a:noFill/>
                          </a:ln>
                          <a:solidFill>
                            <a:schemeClr val="tx1"/>
                          </a:solidFill>
                          <a:effectLst/>
                          <a:latin typeface="IBM Plex Sans Regular" charset="0"/>
                          <a:ea typeface="MS PGothic" pitchFamily="34" charset="-128"/>
                          <a:cs typeface="IBM Plex Sans Regular" charset="0"/>
                        </a:rPr>
                        <a:t>passive to active</a:t>
                      </a:r>
                    </a:p>
                  </a:txBody>
                  <a:tcPr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1"/>
                  </a:ext>
                </a:extLst>
              </a:tr>
            </a:tbl>
          </a:graphicData>
        </a:graphic>
      </p:graphicFrame>
      <p:graphicFrame>
        <p:nvGraphicFramePr>
          <p:cNvPr id="8" name="Group 21"/>
          <p:cNvGraphicFramePr>
            <a:graphicFrameLocks noGrp="1"/>
          </p:cNvGraphicFramePr>
          <p:nvPr>
            <p:extLst/>
          </p:nvPr>
        </p:nvGraphicFramePr>
        <p:xfrm>
          <a:off x="233363" y="2165350"/>
          <a:ext cx="5473700" cy="2587371"/>
        </p:xfrm>
        <a:graphic>
          <a:graphicData uri="http://schemas.openxmlformats.org/drawingml/2006/table">
            <a:tbl>
              <a:tblPr/>
              <a:tblGrid>
                <a:gridCol w="776287">
                  <a:extLst>
                    <a:ext uri="{9D8B030D-6E8A-4147-A177-3AD203B41FA5}">
                      <a16:colId xmlns="" xmlns:a16="http://schemas.microsoft.com/office/drawing/2014/main" val="20000"/>
                    </a:ext>
                  </a:extLst>
                </a:gridCol>
                <a:gridCol w="4697413">
                  <a:extLst>
                    <a:ext uri="{9D8B030D-6E8A-4147-A177-3AD203B41FA5}">
                      <a16:colId xmlns="" xmlns:a16="http://schemas.microsoft.com/office/drawing/2014/main" val="20001"/>
                    </a:ext>
                  </a:extLst>
                </a:gridCol>
              </a:tblGrid>
              <a:tr h="1209675">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endParaRPr kumimoji="0" lang="en-US" sz="300" b="0" i="0" u="none" strike="noStrike" cap="none" normalizeH="0" baseline="0" dirty="0">
                        <a:ln>
                          <a:noFill/>
                        </a:ln>
                        <a:solidFill>
                          <a:schemeClr val="tx1"/>
                        </a:solidFill>
                        <a:effectLst/>
                        <a:latin typeface="IBM Plex Sans Regular" charset="0"/>
                        <a:ea typeface="ＭＳ Ｐゴシック" pitchFamily="34" charset="-128"/>
                      </a:endParaRPr>
                    </a:p>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r>
                        <a:rPr kumimoji="0" lang="en-US" sz="1600" b="0" i="0" u="none" strike="noStrike" cap="none" normalizeH="0" baseline="0" dirty="0">
                          <a:ln>
                            <a:noFill/>
                          </a:ln>
                          <a:solidFill>
                            <a:schemeClr val="tx1"/>
                          </a:solidFill>
                          <a:effectLst/>
                          <a:latin typeface="IBM Plex Sans Regular" charset="0"/>
                          <a:ea typeface="ＭＳ Ｐゴシック" pitchFamily="34" charset="-128"/>
                        </a:rPr>
                        <a:t>What</a:t>
                      </a: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3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ＭＳ Ｐゴシック" pitchFamily="34" charset="-128"/>
                      </a:endParaRP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ＭＳ Ｐゴシック" pitchFamily="34" charset="-128"/>
                        </a:rPr>
                        <a:t>Financial data in a large organization dispersed throughout many divisions and geographies</a:t>
                      </a: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ＭＳ Ｐゴシック" pitchFamily="34" charset="-128"/>
                        </a:rPr>
                        <a:t>Audit and Compliance needs indelible record of all </a:t>
                      </a:r>
                      <a:br>
                        <a:rPr kumimoji="0" lang="en-US" sz="1400" b="0" i="0" u="none" strike="noStrike" cap="none" normalizeH="0" baseline="0" dirty="0">
                          <a:ln>
                            <a:noFill/>
                          </a:ln>
                          <a:solidFill>
                            <a:schemeClr val="tx1"/>
                          </a:solidFill>
                          <a:effectLst/>
                          <a:latin typeface="IBM Plex Sans Regular" charset="0"/>
                          <a:ea typeface="ＭＳ Ｐゴシック" pitchFamily="34" charset="-128"/>
                        </a:rPr>
                      </a:br>
                      <a:r>
                        <a:rPr kumimoji="0" lang="en-US" sz="1400" b="0" i="0" u="none" strike="noStrike" cap="none" normalizeH="0" baseline="0" dirty="0">
                          <a:ln>
                            <a:noFill/>
                          </a:ln>
                          <a:solidFill>
                            <a:schemeClr val="tx1"/>
                          </a:solidFill>
                          <a:effectLst/>
                          <a:latin typeface="IBM Plex Sans Regular" charset="0"/>
                          <a:ea typeface="ＭＳ Ｐゴシック" pitchFamily="34" charset="-128"/>
                        </a:rPr>
                        <a:t>key transactions over reporting period</a:t>
                      </a: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370013">
                <a:tc>
                  <a:txBody>
                    <a:bodyPr/>
                    <a:lstStyle/>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endParaRPr kumimoji="0" lang="en-US" sz="300" b="0" i="0" u="none" strike="noStrike" cap="none" normalizeH="0" baseline="0" dirty="0">
                        <a:ln>
                          <a:noFill/>
                        </a:ln>
                        <a:solidFill>
                          <a:schemeClr val="tx1"/>
                        </a:solidFill>
                        <a:effectLst/>
                        <a:latin typeface="IBM Plex Sans Regular" charset="0"/>
                        <a:ea typeface="ＭＳ Ｐゴシック" pitchFamily="34" charset="-128"/>
                      </a:endParaRPr>
                    </a:p>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ＭＳ Ｐゴシック" pitchFamily="34" charset="-128"/>
                        </a:rPr>
                        <a:t>How</a:t>
                      </a: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3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ＭＳ Ｐゴシック" pitchFamily="34" charset="-128"/>
                      </a:endParaRP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ＭＳ Ｐゴシック" pitchFamily="34" charset="-128"/>
                        </a:rPr>
                        <a:t>Blockchain collects transaction records from diverse </a:t>
                      </a:r>
                      <a:br>
                        <a:rPr kumimoji="0" lang="en-US" sz="1400" b="0" i="0" u="none" strike="noStrike" cap="none" normalizeH="0" baseline="0" dirty="0">
                          <a:ln>
                            <a:noFill/>
                          </a:ln>
                          <a:solidFill>
                            <a:schemeClr val="tx1"/>
                          </a:solidFill>
                          <a:effectLst/>
                          <a:latin typeface="IBM Plex Sans Regular" charset="0"/>
                          <a:ea typeface="ＭＳ Ｐゴシック" pitchFamily="34" charset="-128"/>
                        </a:rPr>
                      </a:br>
                      <a:r>
                        <a:rPr kumimoji="0" lang="en-US" sz="1400" b="0" i="0" u="none" strike="noStrike" cap="none" normalizeH="0" baseline="0" dirty="0">
                          <a:ln>
                            <a:noFill/>
                          </a:ln>
                          <a:solidFill>
                            <a:schemeClr val="tx1"/>
                          </a:solidFill>
                          <a:effectLst/>
                          <a:latin typeface="IBM Plex Sans Regular" charset="0"/>
                          <a:ea typeface="ＭＳ Ｐゴシック" pitchFamily="34" charset="-128"/>
                        </a:rPr>
                        <a:t>set of financial systems</a:t>
                      </a: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ＭＳ Ｐゴシック" pitchFamily="34" charset="-128"/>
                        </a:rPr>
                        <a:t>Append-only and tamperproof qualities create high confidence financial audit trail </a:t>
                      </a: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a:ln>
                            <a:noFill/>
                          </a:ln>
                          <a:solidFill>
                            <a:schemeClr val="tx1"/>
                          </a:solidFill>
                          <a:effectLst/>
                          <a:latin typeface="IBM Plex Sans Regular" charset="0"/>
                          <a:ea typeface="ＭＳ Ｐゴシック" pitchFamily="34" charset="-128"/>
                        </a:rPr>
                        <a:t>Privacy features to ensure authorized user access</a:t>
                      </a: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0" y="-2815"/>
            <a:ext cx="9144000" cy="2093976"/>
          </a:xfrm>
          <a:prstGeom prst="rect">
            <a:avLst/>
          </a:prstGeom>
        </p:spPr>
      </p:pic>
      <p:sp>
        <p:nvSpPr>
          <p:cNvPr id="14" name="Title 1"/>
          <p:cNvSpPr>
            <a:spLocks/>
          </p:cNvSpPr>
          <p:nvPr/>
        </p:nvSpPr>
        <p:spPr bwMode="auto">
          <a:xfrm>
            <a:off x="311543" y="616069"/>
            <a:ext cx="3698597" cy="861774"/>
          </a:xfrm>
          <a:prstGeom prst="rect">
            <a:avLst/>
          </a:prstGeom>
          <a:noFill/>
          <a:ln w="9525">
            <a:noFill/>
            <a:miter lim="800000"/>
            <a:headEnd/>
            <a:tailEnd/>
          </a:ln>
        </p:spPr>
        <p:txBody>
          <a:bodyPr wrap="square" lIns="0" tIns="0" rIns="0" bIns="0">
            <a:spAutoFit/>
          </a:bodyPr>
          <a:lstStyle/>
          <a:p>
            <a:r>
              <a:rPr lang="en-US" sz="2800" dirty="0">
                <a:solidFill>
                  <a:srgbClr val="FFFFFF"/>
                </a:solidFill>
                <a:latin typeface="IBM Plex Sans Regular" charset="0"/>
                <a:cs typeface="IBM Plex Sans Regular" charset="0"/>
              </a:rPr>
              <a:t>Example:</a:t>
            </a:r>
            <a:br>
              <a:rPr lang="en-US" sz="2800" dirty="0">
                <a:solidFill>
                  <a:srgbClr val="FFFFFF"/>
                </a:solidFill>
                <a:latin typeface="IBM Plex Sans Regular" charset="0"/>
                <a:cs typeface="IBM Plex Sans Regular" charset="0"/>
              </a:rPr>
            </a:br>
            <a:r>
              <a:rPr lang="en-US" sz="2800" dirty="0">
                <a:solidFill>
                  <a:srgbClr val="FFFFFF"/>
                </a:solidFill>
                <a:latin typeface="IBM Plex Sans Regular" charset="0"/>
                <a:cs typeface="IBM Plex Sans Regular" charset="0"/>
              </a:rPr>
              <a:t>Audit and compliance</a:t>
            </a:r>
          </a:p>
        </p:txBody>
      </p:sp>
      <p:sp>
        <p:nvSpPr>
          <p:cNvPr id="16" name="Title 1">
            <a:extLst/>
          </p:cNvPr>
          <p:cNvSpPr txBox="1">
            <a:spLocks/>
          </p:cNvSpPr>
          <p:nvPr/>
        </p:nvSpPr>
        <p:spPr>
          <a:xfrm>
            <a:off x="7682431" y="78887"/>
            <a:ext cx="1390138" cy="401905"/>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defTabSz="457189"/>
            <a:r>
              <a:rPr lang="en-US" sz="1160" b="0" dirty="0">
                <a:solidFill>
                  <a:srgbClr val="000000"/>
                </a:solidFill>
                <a:latin typeface="IBM Plex Sans" charset="0"/>
                <a:ea typeface="IBM Plex Sans" charset="0"/>
                <a:cs typeface="IBM Plex Sans" charset="0"/>
              </a:rPr>
              <a:t>IBM </a:t>
            </a:r>
            <a:r>
              <a:rPr lang="en-US" sz="1160" dirty="0">
                <a:solidFill>
                  <a:srgbClr val="000000"/>
                </a:solidFill>
                <a:latin typeface="IBM Plex Sans" charset="0"/>
                <a:ea typeface="IBM Plex Sans" charset="0"/>
                <a:cs typeface="IBM Plex Sans" charset="0"/>
              </a:rPr>
              <a:t>Blockchain</a:t>
            </a:r>
          </a:p>
        </p:txBody>
      </p:sp>
    </p:spTree>
    <p:extLst>
      <p:ext uri="{BB962C8B-B14F-4D97-AF65-F5344CB8AC3E}">
        <p14:creationId xmlns:p14="http://schemas.microsoft.com/office/powerpoint/2010/main" val="763755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184428" y="3424629"/>
            <a:ext cx="1771650" cy="1616478"/>
            <a:chOff x="7184428" y="3424629"/>
            <a:chExt cx="1771650" cy="1616478"/>
          </a:xfrm>
        </p:grpSpPr>
        <p:sp>
          <p:nvSpPr>
            <p:cNvPr id="31" name="Rectangle 30"/>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2" name="Rectangle 31"/>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graphicFrame>
        <p:nvGraphicFramePr>
          <p:cNvPr id="6" name="Group 245"/>
          <p:cNvGraphicFramePr>
            <a:graphicFrameLocks noGrp="1"/>
          </p:cNvGraphicFramePr>
          <p:nvPr>
            <p:extLst>
              <p:ext uri="{D42A27DB-BD31-4B8C-83A1-F6EECF244321}">
                <p14:modId xmlns:p14="http://schemas.microsoft.com/office/powerpoint/2010/main" val="1027705000"/>
              </p:ext>
            </p:extLst>
          </p:nvPr>
        </p:nvGraphicFramePr>
        <p:xfrm>
          <a:off x="5715000" y="1954213"/>
          <a:ext cx="3413125" cy="3186113"/>
        </p:xfrm>
        <a:graphic>
          <a:graphicData uri="http://schemas.openxmlformats.org/drawingml/2006/table">
            <a:tbl>
              <a:tblPr/>
              <a:tblGrid>
                <a:gridCol w="3413125">
                  <a:extLst>
                    <a:ext uri="{9D8B030D-6E8A-4147-A177-3AD203B41FA5}">
                      <a16:colId xmlns="" xmlns:a16="http://schemas.microsoft.com/office/drawing/2014/main" val="20000"/>
                    </a:ext>
                  </a:extLst>
                </a:gridCol>
              </a:tblGrid>
              <a:tr h="58420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Benefits</a:t>
                      </a:r>
                    </a:p>
                  </a:txBody>
                  <a:tcPr anchor="b"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0"/>
                  </a:ext>
                </a:extLst>
              </a:tr>
              <a:tr h="2601913">
                <a:tc>
                  <a:txBody>
                    <a:bodyPr/>
                    <a:lstStyle/>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smtClean="0">
                          <a:ln>
                            <a:noFill/>
                          </a:ln>
                          <a:solidFill>
                            <a:schemeClr val="tx1"/>
                          </a:solidFill>
                          <a:effectLst/>
                          <a:latin typeface="IBM Plex Sans Regular" charset="0"/>
                          <a:ea typeface="MS PGothic" pitchFamily="34" charset="-128"/>
                        </a:rPr>
                        <a:t>Errors and re-work can be reduced and the accuracy and traceability of claims can be improved</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smtClean="0">
                          <a:ln>
                            <a:noFill/>
                          </a:ln>
                          <a:solidFill>
                            <a:schemeClr val="tx1"/>
                          </a:solidFill>
                          <a:effectLst/>
                          <a:latin typeface="IBM Plex Sans Regular" charset="0"/>
                          <a:ea typeface="MS PGothic" pitchFamily="34" charset="-128"/>
                        </a:rPr>
                        <a:t>Shortens time to bill &amp; receive payment</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smtClean="0">
                          <a:ln>
                            <a:noFill/>
                          </a:ln>
                          <a:solidFill>
                            <a:schemeClr val="tx1"/>
                          </a:solidFill>
                          <a:effectLst/>
                          <a:latin typeface="IBM Plex Sans Regular" charset="0"/>
                          <a:ea typeface="MS PGothic" pitchFamily="34" charset="-128"/>
                        </a:rPr>
                        <a:t>Simplifies audit process</a:t>
                      </a:r>
                    </a:p>
                  </a:txBody>
                  <a:tcPr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1"/>
                  </a:ext>
                </a:extLst>
              </a:tr>
            </a:tbl>
          </a:graphicData>
        </a:graphic>
      </p:graphicFrame>
      <p:sp>
        <p:nvSpPr>
          <p:cNvPr id="33"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solidFill>
                  <a:srgbClr val="000E5E">
                    <a:lumMod val="50000"/>
                  </a:srgbClr>
                </a:solidFill>
              </a:rPr>
              <a:pPr/>
              <a:t>22</a:t>
            </a:fld>
            <a:endParaRPr lang="en-US" dirty="0">
              <a:solidFill>
                <a:srgbClr val="000E5E">
                  <a:lumMod val="50000"/>
                </a:srgbClr>
              </a:solidFill>
            </a:endParaRPr>
          </a:p>
        </p:txBody>
      </p:sp>
      <p:pic>
        <p:nvPicPr>
          <p:cNvPr id="3" name="Picture 2"/>
          <p:cNvPicPr>
            <a:picLocks noChangeAspect="1"/>
          </p:cNvPicPr>
          <p:nvPr/>
        </p:nvPicPr>
        <p:blipFill>
          <a:blip r:embed="rId3"/>
          <a:stretch>
            <a:fillRect/>
          </a:stretch>
        </p:blipFill>
        <p:spPr>
          <a:xfrm>
            <a:off x="-15875" y="12191"/>
            <a:ext cx="9144000" cy="2093976"/>
          </a:xfrm>
          <a:prstGeom prst="rect">
            <a:avLst/>
          </a:prstGeom>
        </p:spPr>
      </p:pic>
      <p:graphicFrame>
        <p:nvGraphicFramePr>
          <p:cNvPr id="11" name="Group 246"/>
          <p:cNvGraphicFramePr>
            <a:graphicFrameLocks noGrp="1"/>
          </p:cNvGraphicFramePr>
          <p:nvPr>
            <p:extLst>
              <p:ext uri="{D42A27DB-BD31-4B8C-83A1-F6EECF244321}">
                <p14:modId xmlns:p14="http://schemas.microsoft.com/office/powerpoint/2010/main" val="1612001507"/>
              </p:ext>
            </p:extLst>
          </p:nvPr>
        </p:nvGraphicFramePr>
        <p:xfrm>
          <a:off x="233363" y="2165350"/>
          <a:ext cx="5473700" cy="2555875"/>
        </p:xfrm>
        <a:graphic>
          <a:graphicData uri="http://schemas.openxmlformats.org/drawingml/2006/table">
            <a:tbl>
              <a:tblPr/>
              <a:tblGrid>
                <a:gridCol w="776287">
                  <a:extLst>
                    <a:ext uri="{9D8B030D-6E8A-4147-A177-3AD203B41FA5}">
                      <a16:colId xmlns="" xmlns:a16="http://schemas.microsoft.com/office/drawing/2014/main" val="20000"/>
                    </a:ext>
                  </a:extLst>
                </a:gridCol>
                <a:gridCol w="4697413">
                  <a:extLst>
                    <a:ext uri="{9D8B030D-6E8A-4147-A177-3AD203B41FA5}">
                      <a16:colId xmlns="" xmlns:a16="http://schemas.microsoft.com/office/drawing/2014/main" val="20001"/>
                    </a:ext>
                  </a:extLst>
                </a:gridCol>
              </a:tblGrid>
              <a:tr h="1209675">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What</a:t>
                      </a: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smtClean="0">
                          <a:ln>
                            <a:noFill/>
                          </a:ln>
                          <a:solidFill>
                            <a:schemeClr val="tx1"/>
                          </a:solidFill>
                          <a:effectLst/>
                          <a:latin typeface="IBM Plex Sans Regular" charset="0"/>
                          <a:ea typeface="MS PGothic" pitchFamily="34" charset="-128"/>
                        </a:rPr>
                        <a:t>The claims process today involves multiple parties, and has the potential for multiple calls, partial payments, disputed coverages, errors in billing, and crossed payment / billing cycles with delinquent bills sent through  collection process</a:t>
                      </a: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346200">
                <a:tc>
                  <a:txBody>
                    <a:bodyPr/>
                    <a:lstStyle/>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How</a:t>
                      </a: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3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smtClean="0">
                          <a:ln>
                            <a:noFill/>
                          </a:ln>
                          <a:solidFill>
                            <a:schemeClr val="tx1"/>
                          </a:solidFill>
                          <a:effectLst/>
                          <a:latin typeface="IBM Plex Sans Regular" charset="0"/>
                          <a:ea typeface="MS PGothic" pitchFamily="34" charset="-128"/>
                        </a:rPr>
                        <a:t>Capturing and tracking changes to the claims file on a shared ledger, and using smart contracts to confirm the applicable terms and conditions at various processing steps in the claims processing chain.</a:t>
                      </a:r>
                      <a:endParaRPr kumimoji="0" lang="en-US" sz="1400" b="0" i="0" u="none" strike="noStrike" cap="none" normalizeH="0" baseline="0" dirty="0">
                        <a:ln>
                          <a:noFill/>
                        </a:ln>
                        <a:solidFill>
                          <a:schemeClr val="tx1"/>
                        </a:solidFill>
                        <a:effectLst/>
                        <a:latin typeface="IBM Plex Sans Regular" charset="0"/>
                        <a:ea typeface="MS PGothic" pitchFamily="34" charset="-128"/>
                      </a:endParaRP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sp>
        <p:nvSpPr>
          <p:cNvPr id="25" name="Line 47"/>
          <p:cNvSpPr>
            <a:spLocks noChangeShapeType="1"/>
          </p:cNvSpPr>
          <p:nvPr/>
        </p:nvSpPr>
        <p:spPr bwMode="auto">
          <a:xfrm>
            <a:off x="0" y="2095500"/>
            <a:ext cx="9144000" cy="0"/>
          </a:xfrm>
          <a:prstGeom prst="line">
            <a:avLst/>
          </a:prstGeom>
          <a:noFill/>
          <a:ln w="9525">
            <a:solidFill>
              <a:schemeClr val="tx1"/>
            </a:solidFill>
            <a:round/>
            <a:headEnd/>
            <a:tailEnd/>
          </a:ln>
          <a:effectLst/>
        </p:spPr>
        <p:txBody>
          <a:bodyPr/>
          <a:lstStyle/>
          <a:p>
            <a:endParaRPr lang="en-US" dirty="0">
              <a:solidFill>
                <a:srgbClr val="000000"/>
              </a:solidFill>
              <a:latin typeface="IBM Plex Sans Regular" charset="0"/>
              <a:cs typeface="IBM Plex Sans Regular" charset="0"/>
            </a:endParaRPr>
          </a:p>
        </p:txBody>
      </p:sp>
      <p:sp>
        <p:nvSpPr>
          <p:cNvPr id="34" name="Title 1"/>
          <p:cNvSpPr>
            <a:spLocks/>
          </p:cNvSpPr>
          <p:nvPr/>
        </p:nvSpPr>
        <p:spPr bwMode="auto">
          <a:xfrm>
            <a:off x="257453" y="535899"/>
            <a:ext cx="3698597" cy="1292662"/>
          </a:xfrm>
          <a:prstGeom prst="rect">
            <a:avLst/>
          </a:prstGeom>
          <a:noFill/>
          <a:ln w="9525">
            <a:noFill/>
            <a:miter lim="800000"/>
            <a:headEnd/>
            <a:tailEnd/>
          </a:ln>
        </p:spPr>
        <p:txBody>
          <a:bodyPr wrap="square" lIns="0" tIns="0" rIns="0" bIns="0">
            <a:spAutoFit/>
          </a:bodyPr>
          <a:lstStyle/>
          <a:p>
            <a:r>
              <a:rPr lang="en-US" sz="2800" dirty="0">
                <a:solidFill>
                  <a:srgbClr val="FFFFFF"/>
                </a:solidFill>
                <a:latin typeface="IBM Plex Sans Regular" charset="0"/>
                <a:cs typeface="IBM Plex Sans Regular" charset="0"/>
              </a:rPr>
              <a:t>Example:</a:t>
            </a:r>
            <a:br>
              <a:rPr lang="en-US" sz="2800" dirty="0">
                <a:solidFill>
                  <a:srgbClr val="FFFFFF"/>
                </a:solidFill>
                <a:latin typeface="IBM Plex Sans Regular" charset="0"/>
                <a:cs typeface="IBM Plex Sans Regular" charset="0"/>
              </a:rPr>
            </a:br>
            <a:r>
              <a:rPr lang="en-US" sz="2800" dirty="0" smtClean="0">
                <a:solidFill>
                  <a:srgbClr val="FFFFFF"/>
                </a:solidFill>
                <a:latin typeface="IBM Plex Sans Regular" charset="0"/>
                <a:cs typeface="IBM Plex Sans Regular" charset="0"/>
              </a:rPr>
              <a:t>First Party Medical Claims Processing</a:t>
            </a:r>
            <a:endParaRPr lang="en-US" sz="2800" dirty="0">
              <a:solidFill>
                <a:srgbClr val="FFFFFF"/>
              </a:solidFill>
              <a:latin typeface="IBM Plex Sans Regular" charset="0"/>
              <a:cs typeface="IBM Plex Sans Regular" charset="0"/>
            </a:endParaRPr>
          </a:p>
        </p:txBody>
      </p:sp>
      <p:pic>
        <p:nvPicPr>
          <p:cNvPr id="5" name="Picture 4"/>
          <p:cNvPicPr>
            <a:picLocks noChangeAspect="1"/>
          </p:cNvPicPr>
          <p:nvPr/>
        </p:nvPicPr>
        <p:blipFill>
          <a:blip r:embed="rId4"/>
          <a:stretch>
            <a:fillRect/>
          </a:stretch>
        </p:blipFill>
        <p:spPr>
          <a:xfrm>
            <a:off x="4095051" y="13698"/>
            <a:ext cx="5048949" cy="2092469"/>
          </a:xfrm>
          <a:prstGeom prst="rect">
            <a:avLst/>
          </a:prstGeom>
        </p:spPr>
      </p:pic>
      <p:sp>
        <p:nvSpPr>
          <p:cNvPr id="52" name="Title 1">
            <a:extLst/>
          </p:cNvPr>
          <p:cNvSpPr txBox="1">
            <a:spLocks/>
          </p:cNvSpPr>
          <p:nvPr/>
        </p:nvSpPr>
        <p:spPr>
          <a:xfrm>
            <a:off x="7682431" y="78887"/>
            <a:ext cx="1390138" cy="401905"/>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defTabSz="457189"/>
            <a:r>
              <a:rPr lang="en-US" sz="1160" b="0" dirty="0">
                <a:solidFill>
                  <a:srgbClr val="000000"/>
                </a:solidFill>
                <a:latin typeface="IBM Plex Sans" charset="0"/>
                <a:ea typeface="IBM Plex Sans" charset="0"/>
                <a:cs typeface="IBM Plex Sans" charset="0"/>
              </a:rPr>
              <a:t>IBM </a:t>
            </a:r>
            <a:r>
              <a:rPr lang="en-US" sz="1160" dirty="0">
                <a:solidFill>
                  <a:srgbClr val="000000"/>
                </a:solidFill>
                <a:latin typeface="IBM Plex Sans" charset="0"/>
                <a:ea typeface="IBM Plex Sans" charset="0"/>
                <a:cs typeface="IBM Plex Sans" charset="0"/>
              </a:rPr>
              <a:t>Blockchain</a:t>
            </a:r>
          </a:p>
        </p:txBody>
      </p:sp>
    </p:spTree>
    <p:extLst>
      <p:ext uri="{BB962C8B-B14F-4D97-AF65-F5344CB8AC3E}">
        <p14:creationId xmlns:p14="http://schemas.microsoft.com/office/powerpoint/2010/main" val="11339202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184428" y="3424629"/>
            <a:ext cx="1771650" cy="1616478"/>
            <a:chOff x="7184428" y="3424629"/>
            <a:chExt cx="1771650" cy="1616478"/>
          </a:xfrm>
        </p:grpSpPr>
        <p:sp>
          <p:nvSpPr>
            <p:cNvPr id="31" name="Rectangle 30"/>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2" name="Rectangle 31"/>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graphicFrame>
        <p:nvGraphicFramePr>
          <p:cNvPr id="6" name="Group 245"/>
          <p:cNvGraphicFramePr>
            <a:graphicFrameLocks noGrp="1"/>
          </p:cNvGraphicFramePr>
          <p:nvPr>
            <p:extLst>
              <p:ext uri="{D42A27DB-BD31-4B8C-83A1-F6EECF244321}">
                <p14:modId xmlns:p14="http://schemas.microsoft.com/office/powerpoint/2010/main" val="1237518200"/>
              </p:ext>
            </p:extLst>
          </p:nvPr>
        </p:nvGraphicFramePr>
        <p:xfrm>
          <a:off x="5715000" y="1954213"/>
          <a:ext cx="3413125" cy="3186113"/>
        </p:xfrm>
        <a:graphic>
          <a:graphicData uri="http://schemas.openxmlformats.org/drawingml/2006/table">
            <a:tbl>
              <a:tblPr/>
              <a:tblGrid>
                <a:gridCol w="3413125">
                  <a:extLst>
                    <a:ext uri="{9D8B030D-6E8A-4147-A177-3AD203B41FA5}">
                      <a16:colId xmlns="" xmlns:a16="http://schemas.microsoft.com/office/drawing/2014/main" val="20000"/>
                    </a:ext>
                  </a:extLst>
                </a:gridCol>
              </a:tblGrid>
              <a:tr h="58420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Benefits</a:t>
                      </a:r>
                    </a:p>
                  </a:txBody>
                  <a:tcPr anchor="b"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0"/>
                  </a:ext>
                </a:extLst>
              </a:tr>
              <a:tr h="2601913">
                <a:tc>
                  <a:txBody>
                    <a:bodyPr/>
                    <a:lstStyle/>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lang="en-US" sz="1800" b="0" i="0" kern="1200" dirty="0" smtClean="0">
                          <a:solidFill>
                            <a:schemeClr val="tx1"/>
                          </a:solidFill>
                          <a:effectLst/>
                          <a:latin typeface="+mn-lt"/>
                          <a:ea typeface="+mn-ea"/>
                          <a:cs typeface="+mn-cs"/>
                        </a:rPr>
                        <a:t>All parties agree to any changes to benefits accumulator</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800" b="0" i="0" u="none" strike="noStrike" kern="1200" cap="none" normalizeH="0" baseline="0" dirty="0" smtClean="0">
                          <a:ln>
                            <a:noFill/>
                          </a:ln>
                          <a:solidFill>
                            <a:schemeClr val="tx1"/>
                          </a:solidFill>
                          <a:effectLst/>
                          <a:latin typeface="+mn-lt"/>
                          <a:ea typeface="+mn-ea"/>
                          <a:cs typeface="+mn-cs"/>
                        </a:rPr>
                        <a:t>Remediation costs eliminated or drastically reduced</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800" b="0" i="0" u="none" strike="noStrike" kern="1200" cap="none" normalizeH="0" baseline="0" dirty="0" smtClean="0">
                          <a:ln>
                            <a:noFill/>
                          </a:ln>
                          <a:solidFill>
                            <a:schemeClr val="tx1"/>
                          </a:solidFill>
                          <a:effectLst/>
                          <a:latin typeface="+mn-lt"/>
                          <a:ea typeface="+mn-ea"/>
                          <a:cs typeface="+mn-cs"/>
                        </a:rPr>
                        <a:t>Much less prone to fraud &amp; </a:t>
                      </a:r>
                      <a:r>
                        <a:rPr kumimoji="0" lang="en-US" sz="1800" b="0" i="0" u="none" strike="noStrike" kern="1200" cap="none" normalizeH="0" baseline="0" dirty="0" err="1" smtClean="0">
                          <a:ln>
                            <a:noFill/>
                          </a:ln>
                          <a:solidFill>
                            <a:schemeClr val="tx1"/>
                          </a:solidFill>
                          <a:effectLst/>
                          <a:latin typeface="+mn-lt"/>
                          <a:ea typeface="+mn-ea"/>
                          <a:cs typeface="+mn-cs"/>
                        </a:rPr>
                        <a:t>mis</a:t>
                      </a:r>
                      <a:r>
                        <a:rPr kumimoji="0" lang="en-US" sz="1800" b="0" i="0" u="none" strike="noStrike" kern="1200" cap="none" normalizeH="0" baseline="0" dirty="0" smtClean="0">
                          <a:ln>
                            <a:noFill/>
                          </a:ln>
                          <a:solidFill>
                            <a:schemeClr val="tx1"/>
                          </a:solidFill>
                          <a:effectLst/>
                          <a:latin typeface="+mn-lt"/>
                          <a:ea typeface="+mn-ea"/>
                          <a:cs typeface="+mn-cs"/>
                        </a:rPr>
                        <a:t>-use</a:t>
                      </a:r>
                      <a:endParaRPr kumimoji="0" lang="en-US" sz="1600" b="0" i="0" u="none" strike="noStrike" cap="none" normalizeH="0" baseline="0" dirty="0">
                        <a:ln>
                          <a:noFill/>
                        </a:ln>
                        <a:solidFill>
                          <a:schemeClr val="tx1"/>
                        </a:solidFill>
                        <a:effectLst/>
                        <a:latin typeface="IBM Plex Sans Regular" charset="0"/>
                        <a:ea typeface="MS PGothic" pitchFamily="34" charset="-128"/>
                      </a:endParaRPr>
                    </a:p>
                  </a:txBody>
                  <a:tcPr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1"/>
                  </a:ext>
                </a:extLst>
              </a:tr>
            </a:tbl>
          </a:graphicData>
        </a:graphic>
      </p:graphicFrame>
      <p:sp>
        <p:nvSpPr>
          <p:cNvPr id="33"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solidFill>
                  <a:srgbClr val="000E5E">
                    <a:lumMod val="50000"/>
                  </a:srgbClr>
                </a:solidFill>
              </a:rPr>
              <a:pPr/>
              <a:t>23</a:t>
            </a:fld>
            <a:endParaRPr lang="en-US" dirty="0">
              <a:solidFill>
                <a:srgbClr val="000E5E">
                  <a:lumMod val="50000"/>
                </a:srgbClr>
              </a:solidFill>
            </a:endParaRPr>
          </a:p>
        </p:txBody>
      </p:sp>
      <p:pic>
        <p:nvPicPr>
          <p:cNvPr id="3" name="Picture 2"/>
          <p:cNvPicPr>
            <a:picLocks noChangeAspect="1"/>
          </p:cNvPicPr>
          <p:nvPr/>
        </p:nvPicPr>
        <p:blipFill>
          <a:blip r:embed="rId3"/>
          <a:stretch>
            <a:fillRect/>
          </a:stretch>
        </p:blipFill>
        <p:spPr>
          <a:xfrm>
            <a:off x="0" y="1132"/>
            <a:ext cx="9144000" cy="2093976"/>
          </a:xfrm>
          <a:prstGeom prst="rect">
            <a:avLst/>
          </a:prstGeom>
        </p:spPr>
      </p:pic>
      <p:graphicFrame>
        <p:nvGraphicFramePr>
          <p:cNvPr id="11" name="Group 246"/>
          <p:cNvGraphicFramePr>
            <a:graphicFrameLocks noGrp="1"/>
          </p:cNvGraphicFramePr>
          <p:nvPr>
            <p:extLst>
              <p:ext uri="{D42A27DB-BD31-4B8C-83A1-F6EECF244321}">
                <p14:modId xmlns:p14="http://schemas.microsoft.com/office/powerpoint/2010/main" val="1040163478"/>
              </p:ext>
            </p:extLst>
          </p:nvPr>
        </p:nvGraphicFramePr>
        <p:xfrm>
          <a:off x="233363" y="2165350"/>
          <a:ext cx="5473700" cy="3342640"/>
        </p:xfrm>
        <a:graphic>
          <a:graphicData uri="http://schemas.openxmlformats.org/drawingml/2006/table">
            <a:tbl>
              <a:tblPr/>
              <a:tblGrid>
                <a:gridCol w="776287">
                  <a:extLst>
                    <a:ext uri="{9D8B030D-6E8A-4147-A177-3AD203B41FA5}">
                      <a16:colId xmlns="" xmlns:a16="http://schemas.microsoft.com/office/drawing/2014/main" val="20000"/>
                    </a:ext>
                  </a:extLst>
                </a:gridCol>
                <a:gridCol w="4697413">
                  <a:extLst>
                    <a:ext uri="{9D8B030D-6E8A-4147-A177-3AD203B41FA5}">
                      <a16:colId xmlns="" xmlns:a16="http://schemas.microsoft.com/office/drawing/2014/main" val="20001"/>
                    </a:ext>
                  </a:extLst>
                </a:gridCol>
              </a:tblGrid>
              <a:tr h="1209675">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What</a:t>
                      </a: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3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smtClean="0">
                          <a:ln>
                            <a:noFill/>
                          </a:ln>
                          <a:solidFill>
                            <a:schemeClr val="tx1"/>
                          </a:solidFill>
                          <a:effectLst/>
                          <a:latin typeface="IBM Plex Sans Regular" charset="0"/>
                          <a:ea typeface="MS PGothic" pitchFamily="34" charset="-128"/>
                        </a:rPr>
                        <a:t>Benefits accumulators are used by insurance providers to track benefits usage by patients against their health plan allotments.  Accumulators can be updated from many sources including physicians, hospitals, pharmacies etc. and synchronization issues can happen requiring inefficient remediation. The process is also open to fraud &amp; miss-use. Transaction integrity and data quality issues can drive rework and errors in patient care and benefits tracking.</a:t>
                      </a:r>
                      <a:endParaRPr kumimoji="0" lang="en-US" sz="1400" b="0" i="0" u="none" strike="noStrike" cap="none" normalizeH="0" baseline="0" dirty="0">
                        <a:ln>
                          <a:noFill/>
                        </a:ln>
                        <a:solidFill>
                          <a:schemeClr val="tx1"/>
                        </a:solidFill>
                        <a:effectLst/>
                        <a:latin typeface="IBM Plex Sans Regular" charset="0"/>
                        <a:ea typeface="MS PGothic" pitchFamily="34" charset="-128"/>
                      </a:endParaRP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346200">
                <a:tc>
                  <a:txBody>
                    <a:bodyPr/>
                    <a:lstStyle/>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How</a:t>
                      </a: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3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smtClean="0">
                          <a:ln>
                            <a:noFill/>
                          </a:ln>
                          <a:solidFill>
                            <a:schemeClr val="tx1"/>
                          </a:solidFill>
                          <a:effectLst/>
                          <a:latin typeface="IBM Plex Sans Regular" charset="0"/>
                          <a:ea typeface="MS PGothic" pitchFamily="34" charset="-128"/>
                        </a:rPr>
                        <a:t>A </a:t>
                      </a:r>
                      <a:r>
                        <a:rPr kumimoji="0" lang="en-US" sz="1400" b="0" i="0" u="none" strike="noStrike" cap="none" normalizeH="0" baseline="0" dirty="0" err="1" smtClean="0">
                          <a:ln>
                            <a:noFill/>
                          </a:ln>
                          <a:solidFill>
                            <a:schemeClr val="tx1"/>
                          </a:solidFill>
                          <a:effectLst/>
                          <a:latin typeface="IBM Plex Sans Regular" charset="0"/>
                          <a:ea typeface="MS PGothic" pitchFamily="34" charset="-128"/>
                        </a:rPr>
                        <a:t>blockchain</a:t>
                      </a:r>
                      <a:r>
                        <a:rPr kumimoji="0" lang="en-US" sz="1400" b="0" i="0" u="none" strike="noStrike" cap="none" normalizeH="0" baseline="0" dirty="0" smtClean="0">
                          <a:ln>
                            <a:noFill/>
                          </a:ln>
                          <a:solidFill>
                            <a:schemeClr val="tx1"/>
                          </a:solidFill>
                          <a:effectLst/>
                          <a:latin typeface="IBM Plex Sans Regular" charset="0"/>
                          <a:ea typeface="MS PGothic" pitchFamily="34" charset="-128"/>
                        </a:rPr>
                        <a:t> mechanism could replace the core enterprise </a:t>
                      </a:r>
                      <a:r>
                        <a:rPr kumimoji="0" lang="en-US" sz="1400" b="0" i="0" u="none" strike="noStrike" cap="none" normalizeH="0" baseline="0" dirty="0" err="1" smtClean="0">
                          <a:ln>
                            <a:noFill/>
                          </a:ln>
                          <a:solidFill>
                            <a:schemeClr val="tx1"/>
                          </a:solidFill>
                          <a:effectLst/>
                          <a:latin typeface="IBM Plex Sans Regular" charset="0"/>
                          <a:ea typeface="MS PGothic" pitchFamily="34" charset="-128"/>
                        </a:rPr>
                        <a:t>datastore</a:t>
                      </a:r>
                      <a:r>
                        <a:rPr kumimoji="0" lang="en-US" sz="1400" b="0" i="0" u="none" strike="noStrike" cap="none" normalizeH="0" baseline="0" dirty="0" smtClean="0">
                          <a:ln>
                            <a:noFill/>
                          </a:ln>
                          <a:solidFill>
                            <a:schemeClr val="tx1"/>
                          </a:solidFill>
                          <a:effectLst/>
                          <a:latin typeface="IBM Plex Sans Regular" charset="0"/>
                          <a:ea typeface="MS PGothic" pitchFamily="34" charset="-128"/>
                        </a:rPr>
                        <a:t> with </a:t>
                      </a:r>
                      <a:r>
                        <a:rPr kumimoji="0" lang="en-US" sz="1400" b="0" i="0" u="none" strike="noStrike" cap="none" normalizeH="0" baseline="0" dirty="0" err="1" smtClean="0">
                          <a:ln>
                            <a:noFill/>
                          </a:ln>
                          <a:solidFill>
                            <a:schemeClr val="tx1"/>
                          </a:solidFill>
                          <a:effectLst/>
                          <a:latin typeface="IBM Plex Sans Regular" charset="0"/>
                          <a:ea typeface="MS PGothic" pitchFamily="34" charset="-128"/>
                        </a:rPr>
                        <a:t>blockchain</a:t>
                      </a:r>
                      <a:r>
                        <a:rPr kumimoji="0" lang="en-US" sz="1400" b="0" i="0" u="none" strike="noStrike" cap="none" normalizeH="0" baseline="0" dirty="0" smtClean="0">
                          <a:ln>
                            <a:noFill/>
                          </a:ln>
                          <a:solidFill>
                            <a:schemeClr val="tx1"/>
                          </a:solidFill>
                          <a:effectLst/>
                          <a:latin typeface="IBM Plex Sans Regular" charset="0"/>
                          <a:ea typeface="MS PGothic" pitchFamily="34" charset="-128"/>
                        </a:rPr>
                        <a:t> instances that could be partitioned by a few dimensions, such as patient account, benefit type, or some other attribute.</a:t>
                      </a:r>
                      <a:endParaRPr kumimoji="0" lang="en-US" sz="1400" b="0" i="0" u="none" strike="noStrike" cap="none" normalizeH="0" baseline="0" dirty="0">
                        <a:ln>
                          <a:noFill/>
                        </a:ln>
                        <a:solidFill>
                          <a:schemeClr val="tx1"/>
                        </a:solidFill>
                        <a:effectLst/>
                        <a:latin typeface="IBM Plex Sans Regular" charset="0"/>
                        <a:ea typeface="MS PGothic" pitchFamily="34" charset="-128"/>
                      </a:endParaRP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sp>
        <p:nvSpPr>
          <p:cNvPr id="25" name="Line 47"/>
          <p:cNvSpPr>
            <a:spLocks noChangeShapeType="1"/>
          </p:cNvSpPr>
          <p:nvPr/>
        </p:nvSpPr>
        <p:spPr bwMode="auto">
          <a:xfrm>
            <a:off x="0" y="2095500"/>
            <a:ext cx="9144000" cy="0"/>
          </a:xfrm>
          <a:prstGeom prst="line">
            <a:avLst/>
          </a:prstGeom>
          <a:noFill/>
          <a:ln w="9525">
            <a:solidFill>
              <a:schemeClr val="tx1"/>
            </a:solidFill>
            <a:round/>
            <a:headEnd/>
            <a:tailEnd/>
          </a:ln>
          <a:effectLst/>
        </p:spPr>
        <p:txBody>
          <a:bodyPr/>
          <a:lstStyle/>
          <a:p>
            <a:endParaRPr lang="en-US" dirty="0">
              <a:solidFill>
                <a:srgbClr val="000000"/>
              </a:solidFill>
              <a:latin typeface="IBM Plex Sans Regular" charset="0"/>
              <a:cs typeface="IBM Plex Sans Regular" charset="0"/>
            </a:endParaRP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34" name="Title 1"/>
          <p:cNvSpPr>
            <a:spLocks/>
          </p:cNvSpPr>
          <p:nvPr/>
        </p:nvSpPr>
        <p:spPr bwMode="auto">
          <a:xfrm>
            <a:off x="257453" y="535899"/>
            <a:ext cx="3698597" cy="1723549"/>
          </a:xfrm>
          <a:prstGeom prst="rect">
            <a:avLst/>
          </a:prstGeom>
          <a:noFill/>
          <a:ln w="9525">
            <a:noFill/>
            <a:miter lim="800000"/>
            <a:headEnd/>
            <a:tailEnd/>
          </a:ln>
        </p:spPr>
        <p:txBody>
          <a:bodyPr wrap="square" lIns="0" tIns="0" rIns="0" bIns="0">
            <a:spAutoFit/>
          </a:bodyPr>
          <a:lstStyle/>
          <a:p>
            <a:r>
              <a:rPr lang="en-US" sz="2800" dirty="0">
                <a:solidFill>
                  <a:srgbClr val="FFFFFF"/>
                </a:solidFill>
                <a:latin typeface="IBM Plex Sans Regular" charset="0"/>
                <a:cs typeface="IBM Plex Sans Regular" charset="0"/>
              </a:rPr>
              <a:t>Example:</a:t>
            </a:r>
            <a:br>
              <a:rPr lang="en-US" sz="2800" dirty="0">
                <a:solidFill>
                  <a:srgbClr val="FFFFFF"/>
                </a:solidFill>
                <a:latin typeface="IBM Plex Sans Regular" charset="0"/>
                <a:cs typeface="IBM Plex Sans Regular" charset="0"/>
              </a:rPr>
            </a:br>
            <a:r>
              <a:rPr lang="en-US" sz="2800" dirty="0" smtClean="0">
                <a:solidFill>
                  <a:schemeClr val="bg2"/>
                </a:solidFill>
              </a:rPr>
              <a:t>Healthcare Benefits Accumulator</a:t>
            </a:r>
            <a:endParaRPr lang="en-US" sz="2800" dirty="0">
              <a:solidFill>
                <a:schemeClr val="bg2"/>
              </a:solidFill>
            </a:endParaRPr>
          </a:p>
          <a:p>
            <a:endParaRPr lang="en-US" sz="2800" dirty="0">
              <a:solidFill>
                <a:srgbClr val="FFFFFF"/>
              </a:solidFill>
              <a:latin typeface="IBM Plex Sans Regular" charset="0"/>
              <a:cs typeface="IBM Plex Sans Regular" charset="0"/>
            </a:endParaRPr>
          </a:p>
        </p:txBody>
      </p:sp>
      <p:pic>
        <p:nvPicPr>
          <p:cNvPr id="2" name="Picture 1"/>
          <p:cNvPicPr>
            <a:picLocks noChangeAspect="1"/>
          </p:cNvPicPr>
          <p:nvPr/>
        </p:nvPicPr>
        <p:blipFill>
          <a:blip r:embed="rId5"/>
          <a:stretch>
            <a:fillRect/>
          </a:stretch>
        </p:blipFill>
        <p:spPr>
          <a:xfrm>
            <a:off x="4113582" y="0"/>
            <a:ext cx="5014543" cy="2095108"/>
          </a:xfrm>
          <a:prstGeom prst="rect">
            <a:avLst/>
          </a:prstGeom>
        </p:spPr>
      </p:pic>
      <p:sp>
        <p:nvSpPr>
          <p:cNvPr id="13" name="Title 1">
            <a:extLst/>
          </p:cNvPr>
          <p:cNvSpPr txBox="1">
            <a:spLocks/>
          </p:cNvSpPr>
          <p:nvPr/>
        </p:nvSpPr>
        <p:spPr>
          <a:xfrm>
            <a:off x="7682431" y="78887"/>
            <a:ext cx="1390138" cy="401905"/>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defTabSz="457189"/>
            <a:r>
              <a:rPr lang="en-US" sz="1160" b="0" dirty="0">
                <a:solidFill>
                  <a:schemeClr val="bg2"/>
                </a:solidFill>
                <a:latin typeface="IBM Plex Sans" charset="0"/>
                <a:ea typeface="IBM Plex Sans" charset="0"/>
                <a:cs typeface="IBM Plex Sans" charset="0"/>
              </a:rPr>
              <a:t>IBM </a:t>
            </a:r>
            <a:r>
              <a:rPr lang="en-US" sz="1160" dirty="0">
                <a:solidFill>
                  <a:schemeClr val="bg2"/>
                </a:solidFill>
                <a:latin typeface="IBM Plex Sans" charset="0"/>
                <a:ea typeface="IBM Plex Sans" charset="0"/>
                <a:cs typeface="IBM Plex Sans" charset="0"/>
              </a:rPr>
              <a:t>Blockchain</a:t>
            </a:r>
          </a:p>
        </p:txBody>
      </p:sp>
    </p:spTree>
    <p:extLst>
      <p:ext uri="{BB962C8B-B14F-4D97-AF65-F5344CB8AC3E}">
        <p14:creationId xmlns:p14="http://schemas.microsoft.com/office/powerpoint/2010/main" val="940270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184428" y="3424629"/>
            <a:ext cx="1771650" cy="1616478"/>
            <a:chOff x="7184428" y="3424629"/>
            <a:chExt cx="1771650" cy="1616478"/>
          </a:xfrm>
        </p:grpSpPr>
        <p:sp>
          <p:nvSpPr>
            <p:cNvPr id="31" name="Rectangle 30"/>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2" name="Rectangle 31"/>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graphicFrame>
        <p:nvGraphicFramePr>
          <p:cNvPr id="6" name="Group 245"/>
          <p:cNvGraphicFramePr>
            <a:graphicFrameLocks noGrp="1"/>
          </p:cNvGraphicFramePr>
          <p:nvPr>
            <p:extLst>
              <p:ext uri="{D42A27DB-BD31-4B8C-83A1-F6EECF244321}">
                <p14:modId xmlns:p14="http://schemas.microsoft.com/office/powerpoint/2010/main" val="1876531578"/>
              </p:ext>
            </p:extLst>
          </p:nvPr>
        </p:nvGraphicFramePr>
        <p:xfrm>
          <a:off x="5715000" y="1954213"/>
          <a:ext cx="3413125" cy="3186113"/>
        </p:xfrm>
        <a:graphic>
          <a:graphicData uri="http://schemas.openxmlformats.org/drawingml/2006/table">
            <a:tbl>
              <a:tblPr/>
              <a:tblGrid>
                <a:gridCol w="3413125">
                  <a:extLst>
                    <a:ext uri="{9D8B030D-6E8A-4147-A177-3AD203B41FA5}">
                      <a16:colId xmlns="" xmlns:a16="http://schemas.microsoft.com/office/drawing/2014/main" val="20000"/>
                    </a:ext>
                  </a:extLst>
                </a:gridCol>
              </a:tblGrid>
              <a:tr h="58420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Benefits</a:t>
                      </a:r>
                    </a:p>
                  </a:txBody>
                  <a:tcPr anchor="b"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0"/>
                  </a:ext>
                </a:extLst>
              </a:tr>
              <a:tr h="2601913">
                <a:tc>
                  <a:txBody>
                    <a:bodyPr/>
                    <a:lstStyle/>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smtClean="0">
                          <a:ln>
                            <a:noFill/>
                          </a:ln>
                          <a:solidFill>
                            <a:schemeClr val="tx1"/>
                          </a:solidFill>
                          <a:effectLst/>
                          <a:latin typeface="IBM Plex Sans Regular" charset="0"/>
                          <a:ea typeface="MS PGothic" pitchFamily="34" charset="-128"/>
                        </a:rPr>
                        <a:t>Speed up time to service</a:t>
                      </a:r>
                      <a:endParaRPr kumimoji="0" lang="en-US" sz="1600" b="0" i="0" u="none" strike="noStrike" cap="none" normalizeH="0" baseline="0" dirty="0">
                        <a:ln>
                          <a:noFill/>
                        </a:ln>
                        <a:solidFill>
                          <a:schemeClr val="tx1"/>
                        </a:solidFill>
                        <a:effectLst/>
                        <a:latin typeface="IBM Plex Sans Regular" charset="0"/>
                        <a:ea typeface="MS PGothic" pitchFamily="34" charset="-128"/>
                      </a:endParaRP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smtClean="0">
                          <a:ln>
                            <a:noFill/>
                          </a:ln>
                          <a:solidFill>
                            <a:schemeClr val="tx1"/>
                          </a:solidFill>
                          <a:effectLst/>
                          <a:latin typeface="IBM Plex Sans Regular" charset="0"/>
                          <a:ea typeface="MS PGothic" pitchFamily="34" charset="-128"/>
                        </a:rPr>
                        <a:t>Value added services, e.g. suggest alternative better covered services</a:t>
                      </a:r>
                      <a:endParaRPr kumimoji="0" lang="en-US" sz="1600" b="0" i="0" u="none" strike="noStrike" cap="none" normalizeH="0" baseline="0" dirty="0">
                        <a:ln>
                          <a:noFill/>
                        </a:ln>
                        <a:solidFill>
                          <a:schemeClr val="tx1"/>
                        </a:solidFill>
                        <a:effectLst/>
                        <a:latin typeface="IBM Plex Sans Regular" charset="0"/>
                        <a:ea typeface="MS PGothic" pitchFamily="34" charset="-128"/>
                      </a:endParaRP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smtClean="0">
                          <a:ln>
                            <a:noFill/>
                          </a:ln>
                          <a:solidFill>
                            <a:schemeClr val="tx1"/>
                          </a:solidFill>
                          <a:effectLst/>
                          <a:latin typeface="IBM Plex Sans Regular" charset="0"/>
                          <a:ea typeface="MS PGothic" pitchFamily="34" charset="-128"/>
                        </a:rPr>
                        <a:t>Reduce error, fraud and </a:t>
                      </a:r>
                      <a:r>
                        <a:rPr kumimoji="0" lang="en-US" sz="1600" b="0" i="0" u="none" strike="noStrike" cap="none" normalizeH="0" baseline="0" dirty="0" err="1" smtClean="0">
                          <a:ln>
                            <a:noFill/>
                          </a:ln>
                          <a:solidFill>
                            <a:schemeClr val="tx1"/>
                          </a:solidFill>
                          <a:effectLst/>
                          <a:latin typeface="IBM Plex Sans Regular" charset="0"/>
                          <a:ea typeface="MS PGothic" pitchFamily="34" charset="-128"/>
                        </a:rPr>
                        <a:t>mis</a:t>
                      </a:r>
                      <a:r>
                        <a:rPr kumimoji="0" lang="en-US" sz="1600" b="0" i="0" u="none" strike="noStrike" cap="none" normalizeH="0" baseline="0" dirty="0" smtClean="0">
                          <a:ln>
                            <a:noFill/>
                          </a:ln>
                          <a:solidFill>
                            <a:schemeClr val="tx1"/>
                          </a:solidFill>
                          <a:effectLst/>
                          <a:latin typeface="IBM Plex Sans Regular" charset="0"/>
                          <a:ea typeface="MS PGothic" pitchFamily="34" charset="-128"/>
                        </a:rPr>
                        <a:t>-use</a:t>
                      </a:r>
                    </a:p>
                    <a:p>
                      <a:pPr marL="465138" marR="0" lvl="0" indent="-352425" algn="l" defTabSz="457200" rtl="0" eaLnBrk="1" fontAlgn="base" latinLnBrk="0" hangingPunct="1">
                        <a:lnSpc>
                          <a:spcPct val="100000"/>
                        </a:lnSpc>
                        <a:spcBef>
                          <a:spcPct val="20000"/>
                        </a:spcBef>
                        <a:spcAft>
                          <a:spcPct val="35000"/>
                        </a:spcAft>
                        <a:buClrTx/>
                        <a:buSzTx/>
                        <a:buFont typeface="Arial" pitchFamily="34" charset="0"/>
                        <a:buAutoNum type="arabicPeriod"/>
                        <a:tabLst/>
                      </a:pPr>
                      <a:r>
                        <a:rPr kumimoji="0" lang="en-US" sz="1600" b="0" i="0" u="none" strike="noStrike" cap="none" normalizeH="0" baseline="0" dirty="0" smtClean="0">
                          <a:ln>
                            <a:noFill/>
                          </a:ln>
                          <a:solidFill>
                            <a:schemeClr val="tx1"/>
                          </a:solidFill>
                          <a:effectLst/>
                          <a:latin typeface="IBM Plex Sans Regular" charset="0"/>
                          <a:ea typeface="MS PGothic" pitchFamily="34" charset="-128"/>
                        </a:rPr>
                        <a:t>Improve patient outcome and experience</a:t>
                      </a:r>
                      <a:endParaRPr kumimoji="0" lang="en-US" sz="1600" b="0" i="0" u="none" strike="noStrike" cap="none" normalizeH="0" baseline="0" dirty="0">
                        <a:ln>
                          <a:noFill/>
                        </a:ln>
                        <a:solidFill>
                          <a:schemeClr val="tx1"/>
                        </a:solidFill>
                        <a:effectLst/>
                        <a:latin typeface="IBM Plex Sans Regular" charset="0"/>
                        <a:ea typeface="MS PGothic" pitchFamily="34" charset="-128"/>
                      </a:endParaRPr>
                    </a:p>
                  </a:txBody>
                  <a:tcPr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DDDDD">
                        <a:alpha val="25000"/>
                      </a:srgbClr>
                    </a:solidFill>
                  </a:tcPr>
                </a:tc>
                <a:extLst>
                  <a:ext uri="{0D108BD9-81ED-4DB2-BD59-A6C34878D82A}">
                    <a16:rowId xmlns="" xmlns:a16="http://schemas.microsoft.com/office/drawing/2014/main" val="10001"/>
                  </a:ext>
                </a:extLst>
              </a:tr>
            </a:tbl>
          </a:graphicData>
        </a:graphic>
      </p:graphicFrame>
      <p:sp>
        <p:nvSpPr>
          <p:cNvPr id="33"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solidFill>
                  <a:srgbClr val="000E5E">
                    <a:lumMod val="50000"/>
                  </a:srgbClr>
                </a:solidFill>
              </a:rPr>
              <a:pPr/>
              <a:t>24</a:t>
            </a:fld>
            <a:endParaRPr lang="en-US" dirty="0">
              <a:solidFill>
                <a:srgbClr val="000E5E">
                  <a:lumMod val="50000"/>
                </a:srgbClr>
              </a:solidFill>
            </a:endParaRPr>
          </a:p>
        </p:txBody>
      </p:sp>
      <p:pic>
        <p:nvPicPr>
          <p:cNvPr id="3" name="Picture 2"/>
          <p:cNvPicPr>
            <a:picLocks noChangeAspect="1"/>
          </p:cNvPicPr>
          <p:nvPr/>
        </p:nvPicPr>
        <p:blipFill>
          <a:blip r:embed="rId3"/>
          <a:stretch>
            <a:fillRect/>
          </a:stretch>
        </p:blipFill>
        <p:spPr>
          <a:xfrm>
            <a:off x="0" y="1132"/>
            <a:ext cx="9144000" cy="2093976"/>
          </a:xfrm>
          <a:prstGeom prst="rect">
            <a:avLst/>
          </a:prstGeom>
        </p:spPr>
      </p:pic>
      <p:graphicFrame>
        <p:nvGraphicFramePr>
          <p:cNvPr id="11" name="Group 246"/>
          <p:cNvGraphicFramePr>
            <a:graphicFrameLocks noGrp="1"/>
          </p:cNvGraphicFramePr>
          <p:nvPr>
            <p:extLst>
              <p:ext uri="{D42A27DB-BD31-4B8C-83A1-F6EECF244321}">
                <p14:modId xmlns:p14="http://schemas.microsoft.com/office/powerpoint/2010/main" val="355810512"/>
              </p:ext>
            </p:extLst>
          </p:nvPr>
        </p:nvGraphicFramePr>
        <p:xfrm>
          <a:off x="233363" y="2165350"/>
          <a:ext cx="5473700" cy="2776728"/>
        </p:xfrm>
        <a:graphic>
          <a:graphicData uri="http://schemas.openxmlformats.org/drawingml/2006/table">
            <a:tbl>
              <a:tblPr/>
              <a:tblGrid>
                <a:gridCol w="776287">
                  <a:extLst>
                    <a:ext uri="{9D8B030D-6E8A-4147-A177-3AD203B41FA5}">
                      <a16:colId xmlns="" xmlns:a16="http://schemas.microsoft.com/office/drawing/2014/main" val="20000"/>
                    </a:ext>
                  </a:extLst>
                </a:gridCol>
                <a:gridCol w="4697413">
                  <a:extLst>
                    <a:ext uri="{9D8B030D-6E8A-4147-A177-3AD203B41FA5}">
                      <a16:colId xmlns="" xmlns:a16="http://schemas.microsoft.com/office/drawing/2014/main" val="20001"/>
                    </a:ext>
                  </a:extLst>
                </a:gridCol>
              </a:tblGrid>
              <a:tr h="1209675">
                <a:tc>
                  <a:txBody>
                    <a:bodyPr/>
                    <a:lstStyle/>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0" marR="0" lvl="0" indent="0" algn="l" defTabSz="457200" rtl="0" eaLnBrk="1" fontAlgn="base" latinLnBrk="0" hangingPunct="1">
                        <a:lnSpc>
                          <a:spcPct val="100000"/>
                        </a:lnSpc>
                        <a:spcBef>
                          <a:spcPct val="0"/>
                        </a:spcBef>
                        <a:spcAft>
                          <a:spcPct val="0"/>
                        </a:spcAft>
                        <a:buClrTx/>
                        <a:buSzTx/>
                        <a:buFont typeface="Arial" pitchFamily="34" charset="0"/>
                        <a:buNone/>
                        <a:tabLst>
                          <a:tab pos="228600" algn="l"/>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What</a:t>
                      </a: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3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smtClean="0">
                          <a:ln>
                            <a:noFill/>
                          </a:ln>
                          <a:solidFill>
                            <a:schemeClr val="tx1"/>
                          </a:solidFill>
                          <a:effectLst/>
                          <a:latin typeface="IBM Plex Sans Regular" charset="0"/>
                          <a:ea typeface="MS PGothic" pitchFamily="34" charset="-128"/>
                        </a:rPr>
                        <a:t>Prior authorization is the process of determine if and how much of a medical good or procedure is 'covered' based on a patients health records and their insurance coverage.  The medical provider, patient and payer are involved in this network, and timely agreed updates are essential for all parties.</a:t>
                      </a:r>
                      <a:endParaRPr kumimoji="0" lang="en-US" sz="1400" b="0" i="0" u="none" strike="noStrike" cap="none" normalizeH="0" baseline="0" dirty="0">
                        <a:ln>
                          <a:noFill/>
                        </a:ln>
                        <a:solidFill>
                          <a:schemeClr val="tx1"/>
                        </a:solidFill>
                        <a:effectLst/>
                        <a:latin typeface="IBM Plex Sans Regular" charset="0"/>
                        <a:ea typeface="MS PGothic" pitchFamily="34" charset="-128"/>
                      </a:endParaRPr>
                    </a:p>
                  </a:txBody>
                  <a:tcPr horzOverflow="overflow">
                    <a:lnL>
                      <a:noFill/>
                    </a:lnL>
                    <a:lnR>
                      <a:noFill/>
                    </a:lnR>
                    <a:lnT>
                      <a:noFill/>
                    </a:lnT>
                    <a:lnB w="635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346200">
                <a:tc>
                  <a:txBody>
                    <a:bodyPr/>
                    <a:lstStyle/>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endParaRPr kumimoji="0" lang="en-US" sz="300" b="0" i="0" u="none" strike="noStrike" cap="none" normalizeH="0" baseline="0" dirty="0">
                        <a:ln>
                          <a:noFill/>
                        </a:ln>
                        <a:solidFill>
                          <a:schemeClr val="tx1"/>
                        </a:solidFill>
                        <a:effectLst/>
                        <a:latin typeface="IBM Plex Sans Regular" charset="0"/>
                        <a:ea typeface="MS PGothic" pitchFamily="34" charset="-128"/>
                      </a:endParaRPr>
                    </a:p>
                    <a:p>
                      <a:pPr marL="120650" marR="0" lvl="0" indent="-120650" algn="l" defTabSz="457200" rtl="0" eaLnBrk="1" fontAlgn="base" latinLnBrk="0" hangingPunct="1">
                        <a:lnSpc>
                          <a:spcPct val="100000"/>
                        </a:lnSpc>
                        <a:spcBef>
                          <a:spcPct val="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IBM Plex Sans Regular" charset="0"/>
                          <a:ea typeface="MS PGothic" pitchFamily="34" charset="-128"/>
                        </a:rPr>
                        <a:t>How</a:t>
                      </a: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tc>
                  <a:txBody>
                    <a:bodyPr/>
                    <a:lstStyle/>
                    <a:p>
                      <a:pPr marL="120650" marR="0" lvl="0" indent="-120650" algn="l" defTabSz="457200" rtl="0" eaLnBrk="1" fontAlgn="base" latinLnBrk="0" hangingPunct="1">
                        <a:lnSpc>
                          <a:spcPct val="95000"/>
                        </a:lnSpc>
                        <a:spcBef>
                          <a:spcPct val="10000"/>
                        </a:spcBef>
                        <a:spcAft>
                          <a:spcPct val="35000"/>
                        </a:spcAft>
                        <a:buClrTx/>
                        <a:buSzTx/>
                        <a:buFontTx/>
                        <a:buChar char="•"/>
                        <a:tabLst/>
                      </a:pPr>
                      <a:endParaRPr kumimoji="0" lang="en-US" sz="3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120650" marR="0" lvl="0" indent="-120650" algn="l" defTabSz="457200" rtl="0" eaLnBrk="1" fontAlgn="base" latinLnBrk="0" hangingPunct="1">
                        <a:lnSpc>
                          <a:spcPct val="95000"/>
                        </a:lnSpc>
                        <a:spcBef>
                          <a:spcPct val="10000"/>
                        </a:spcBef>
                        <a:spcAft>
                          <a:spcPct val="35000"/>
                        </a:spcAft>
                        <a:buClrTx/>
                        <a:buSzTx/>
                        <a:buFontTx/>
                        <a:buChar char="•"/>
                        <a:tabLst/>
                      </a:pPr>
                      <a:r>
                        <a:rPr kumimoji="0" lang="en-US" sz="1400" b="0" i="0" u="none" strike="noStrike" cap="none" normalizeH="0" baseline="0" dirty="0" smtClean="0">
                          <a:ln>
                            <a:noFill/>
                          </a:ln>
                          <a:solidFill>
                            <a:schemeClr val="tx1"/>
                          </a:solidFill>
                          <a:effectLst/>
                          <a:latin typeface="IBM Plex Sans Regular" charset="0"/>
                          <a:ea typeface="MS PGothic" pitchFamily="34" charset="-128"/>
                        </a:rPr>
                        <a:t>A </a:t>
                      </a:r>
                      <a:r>
                        <a:rPr kumimoji="0" lang="en-US" sz="1400" b="0" i="0" u="none" strike="noStrike" cap="none" normalizeH="0" baseline="0" dirty="0" err="1" smtClean="0">
                          <a:ln>
                            <a:noFill/>
                          </a:ln>
                          <a:solidFill>
                            <a:schemeClr val="tx1"/>
                          </a:solidFill>
                          <a:effectLst/>
                          <a:latin typeface="IBM Plex Sans Regular" charset="0"/>
                          <a:ea typeface="MS PGothic" pitchFamily="34" charset="-128"/>
                        </a:rPr>
                        <a:t>blockchain</a:t>
                      </a:r>
                      <a:r>
                        <a:rPr kumimoji="0" lang="en-US" sz="1400" b="0" i="0" u="none" strike="noStrike" cap="none" normalizeH="0" baseline="0" dirty="0" smtClean="0">
                          <a:ln>
                            <a:noFill/>
                          </a:ln>
                          <a:solidFill>
                            <a:schemeClr val="tx1"/>
                          </a:solidFill>
                          <a:effectLst/>
                          <a:latin typeface="IBM Plex Sans Regular" charset="0"/>
                          <a:ea typeface="MS PGothic" pitchFamily="34" charset="-128"/>
                        </a:rPr>
                        <a:t> shared ledger contains the patient's entitlement and smart contracts (encoding the pre-authorization conditions) specify the conditions under which this is changed, and by whom. </a:t>
                      </a:r>
                      <a:r>
                        <a:rPr kumimoji="0" lang="en-US" sz="1400" b="0" i="0" u="none" strike="noStrike" cap="none" normalizeH="0" baseline="0" dirty="0" err="1" smtClean="0">
                          <a:ln>
                            <a:noFill/>
                          </a:ln>
                          <a:solidFill>
                            <a:schemeClr val="tx1"/>
                          </a:solidFill>
                          <a:effectLst/>
                          <a:latin typeface="IBM Plex Sans Regular" charset="0"/>
                          <a:ea typeface="MS PGothic" pitchFamily="34" charset="-128"/>
                        </a:rPr>
                        <a:t>Blockchain</a:t>
                      </a:r>
                      <a:r>
                        <a:rPr kumimoji="0" lang="en-US" sz="1400" b="0" i="0" u="none" strike="noStrike" cap="none" normalizeH="0" baseline="0" dirty="0" smtClean="0">
                          <a:ln>
                            <a:noFill/>
                          </a:ln>
                          <a:solidFill>
                            <a:schemeClr val="tx1"/>
                          </a:solidFill>
                          <a:effectLst/>
                          <a:latin typeface="IBM Plex Sans Regular" charset="0"/>
                          <a:ea typeface="MS PGothic" pitchFamily="34" charset="-128"/>
                        </a:rPr>
                        <a:t> simplifies this complicated relationship and automates the information collection and sharing.</a:t>
                      </a:r>
                      <a:endParaRPr kumimoji="0" lang="en-US" sz="1400" b="0" i="0" u="none" strike="noStrike" cap="none" normalizeH="0" baseline="0" dirty="0">
                        <a:ln>
                          <a:noFill/>
                        </a:ln>
                        <a:solidFill>
                          <a:schemeClr val="tx1"/>
                        </a:solidFill>
                        <a:effectLst/>
                        <a:latin typeface="IBM Plex Sans Regular" charset="0"/>
                        <a:ea typeface="MS PGothic" pitchFamily="34" charset="-128"/>
                      </a:endParaRPr>
                    </a:p>
                  </a:txBody>
                  <a:tcPr horzOverflow="overflow">
                    <a:lnL>
                      <a:noFill/>
                    </a:lnL>
                    <a:lnR>
                      <a:noFill/>
                    </a:lnR>
                    <a:lnT w="6350" cap="flat" cmpd="sng" algn="ctr">
                      <a:solidFill>
                        <a:schemeClr val="tx1"/>
                      </a:solidFill>
                      <a:prstDash val="sysDot"/>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sp>
        <p:nvSpPr>
          <p:cNvPr id="25" name="Line 47"/>
          <p:cNvSpPr>
            <a:spLocks noChangeShapeType="1"/>
          </p:cNvSpPr>
          <p:nvPr/>
        </p:nvSpPr>
        <p:spPr bwMode="auto">
          <a:xfrm>
            <a:off x="0" y="2095500"/>
            <a:ext cx="9144000" cy="0"/>
          </a:xfrm>
          <a:prstGeom prst="line">
            <a:avLst/>
          </a:prstGeom>
          <a:noFill/>
          <a:ln w="9525">
            <a:solidFill>
              <a:schemeClr val="tx1"/>
            </a:solidFill>
            <a:round/>
            <a:headEnd/>
            <a:tailEnd/>
          </a:ln>
          <a:effectLst/>
        </p:spPr>
        <p:txBody>
          <a:bodyPr/>
          <a:lstStyle/>
          <a:p>
            <a:endParaRPr lang="en-US" dirty="0">
              <a:solidFill>
                <a:srgbClr val="000000"/>
              </a:solidFill>
              <a:latin typeface="IBM Plex Sans Regular" charset="0"/>
              <a:cs typeface="IBM Plex Sans Regular" charset="0"/>
            </a:endParaRP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34" name="Title 1"/>
          <p:cNvSpPr>
            <a:spLocks/>
          </p:cNvSpPr>
          <p:nvPr/>
        </p:nvSpPr>
        <p:spPr bwMode="auto">
          <a:xfrm>
            <a:off x="257453" y="535899"/>
            <a:ext cx="3698597" cy="1723549"/>
          </a:xfrm>
          <a:prstGeom prst="rect">
            <a:avLst/>
          </a:prstGeom>
          <a:noFill/>
          <a:ln w="9525">
            <a:noFill/>
            <a:miter lim="800000"/>
            <a:headEnd/>
            <a:tailEnd/>
          </a:ln>
        </p:spPr>
        <p:txBody>
          <a:bodyPr wrap="square" lIns="0" tIns="0" rIns="0" bIns="0">
            <a:spAutoFit/>
          </a:bodyPr>
          <a:lstStyle/>
          <a:p>
            <a:r>
              <a:rPr lang="en-US" sz="2800" dirty="0">
                <a:solidFill>
                  <a:srgbClr val="FFFFFF"/>
                </a:solidFill>
                <a:latin typeface="IBM Plex Sans Regular" charset="0"/>
                <a:cs typeface="IBM Plex Sans Regular" charset="0"/>
              </a:rPr>
              <a:t>Example:</a:t>
            </a:r>
            <a:br>
              <a:rPr lang="en-US" sz="2800" dirty="0">
                <a:solidFill>
                  <a:srgbClr val="FFFFFF"/>
                </a:solidFill>
                <a:latin typeface="IBM Plex Sans Regular" charset="0"/>
                <a:cs typeface="IBM Plex Sans Regular" charset="0"/>
              </a:rPr>
            </a:br>
            <a:r>
              <a:rPr lang="en-US" sz="2800" dirty="0">
                <a:solidFill>
                  <a:schemeClr val="bg2"/>
                </a:solidFill>
              </a:rPr>
              <a:t>Healthcare Payments </a:t>
            </a:r>
            <a:r>
              <a:rPr lang="en-US" sz="2800" dirty="0" smtClean="0">
                <a:solidFill>
                  <a:schemeClr val="bg2"/>
                </a:solidFill>
              </a:rPr>
              <a:t>Prior authorization</a:t>
            </a:r>
            <a:endParaRPr lang="en-US" sz="2800" dirty="0">
              <a:solidFill>
                <a:schemeClr val="bg2"/>
              </a:solidFill>
            </a:endParaRPr>
          </a:p>
          <a:p>
            <a:endParaRPr lang="en-US" sz="2800" dirty="0">
              <a:solidFill>
                <a:srgbClr val="FFFFFF"/>
              </a:solidFill>
              <a:latin typeface="IBM Plex Sans Regular" charset="0"/>
              <a:cs typeface="IBM Plex Sans Regular" charset="0"/>
            </a:endParaRPr>
          </a:p>
        </p:txBody>
      </p:sp>
      <p:pic>
        <p:nvPicPr>
          <p:cNvPr id="2" name="Picture 1"/>
          <p:cNvPicPr>
            <a:picLocks noChangeAspect="1"/>
          </p:cNvPicPr>
          <p:nvPr/>
        </p:nvPicPr>
        <p:blipFill>
          <a:blip r:embed="rId5"/>
          <a:stretch>
            <a:fillRect/>
          </a:stretch>
        </p:blipFill>
        <p:spPr>
          <a:xfrm>
            <a:off x="4109368" y="1133"/>
            <a:ext cx="5018758" cy="2093976"/>
          </a:xfrm>
          <a:prstGeom prst="rect">
            <a:avLst/>
          </a:prstGeom>
        </p:spPr>
      </p:pic>
      <p:sp>
        <p:nvSpPr>
          <p:cNvPr id="13" name="Title 1">
            <a:extLst/>
          </p:cNvPr>
          <p:cNvSpPr txBox="1">
            <a:spLocks/>
          </p:cNvSpPr>
          <p:nvPr/>
        </p:nvSpPr>
        <p:spPr>
          <a:xfrm>
            <a:off x="7682431" y="78887"/>
            <a:ext cx="1390138" cy="401905"/>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defTabSz="457189"/>
            <a:r>
              <a:rPr lang="en-US" sz="1160" b="0" dirty="0">
                <a:solidFill>
                  <a:schemeClr val="bg2"/>
                </a:solidFill>
                <a:latin typeface="IBM Plex Sans" charset="0"/>
                <a:ea typeface="IBM Plex Sans" charset="0"/>
                <a:cs typeface="IBM Plex Sans" charset="0"/>
              </a:rPr>
              <a:t>IBM </a:t>
            </a:r>
            <a:r>
              <a:rPr lang="en-US" sz="1160" dirty="0">
                <a:solidFill>
                  <a:schemeClr val="bg2"/>
                </a:solidFill>
                <a:latin typeface="IBM Plex Sans" charset="0"/>
                <a:ea typeface="IBM Plex Sans" charset="0"/>
                <a:cs typeface="IBM Plex Sans" charset="0"/>
              </a:rPr>
              <a:t>Blockchain</a:t>
            </a:r>
          </a:p>
        </p:txBody>
      </p:sp>
    </p:spTree>
    <p:extLst>
      <p:ext uri="{BB962C8B-B14F-4D97-AF65-F5344CB8AC3E}">
        <p14:creationId xmlns:p14="http://schemas.microsoft.com/office/powerpoint/2010/main" val="1383932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a:latin typeface="+mj-lt"/>
              </a:rPr>
              <a:t>Further examples by (selected) industry</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25</a:t>
            </a:fld>
            <a:endParaRPr lang="en-US" dirty="0">
              <a:solidFill>
                <a:srgbClr val="000E5E">
                  <a:lumMod val="50000"/>
                </a:srgbClr>
              </a:solidFill>
            </a:endParaRPr>
          </a:p>
        </p:txBody>
      </p:sp>
      <p:graphicFrame>
        <p:nvGraphicFramePr>
          <p:cNvPr id="2" name="Table 1"/>
          <p:cNvGraphicFramePr>
            <a:graphicFrameLocks noGrp="1"/>
          </p:cNvGraphicFramePr>
          <p:nvPr>
            <p:extLst/>
          </p:nvPr>
        </p:nvGraphicFramePr>
        <p:xfrm>
          <a:off x="304800" y="726831"/>
          <a:ext cx="8464060" cy="3927231"/>
        </p:xfrm>
        <a:graphic>
          <a:graphicData uri="http://schemas.openxmlformats.org/drawingml/2006/table">
            <a:tbl>
              <a:tblPr firstRow="1" bandRow="1">
                <a:tableStyleId>{5C22544A-7EE6-4342-B048-85BDC9FD1C3A}</a:tableStyleId>
              </a:tblPr>
              <a:tblGrid>
                <a:gridCol w="1692812">
                  <a:extLst>
                    <a:ext uri="{9D8B030D-6E8A-4147-A177-3AD203B41FA5}">
                      <a16:colId xmlns="" xmlns:a16="http://schemas.microsoft.com/office/drawing/2014/main" val="2615809878"/>
                    </a:ext>
                  </a:extLst>
                </a:gridCol>
                <a:gridCol w="1692812">
                  <a:extLst>
                    <a:ext uri="{9D8B030D-6E8A-4147-A177-3AD203B41FA5}">
                      <a16:colId xmlns="" xmlns:a16="http://schemas.microsoft.com/office/drawing/2014/main" val="2605072553"/>
                    </a:ext>
                  </a:extLst>
                </a:gridCol>
                <a:gridCol w="1692812">
                  <a:extLst>
                    <a:ext uri="{9D8B030D-6E8A-4147-A177-3AD203B41FA5}">
                      <a16:colId xmlns="" xmlns:a16="http://schemas.microsoft.com/office/drawing/2014/main" val="3229103868"/>
                    </a:ext>
                  </a:extLst>
                </a:gridCol>
                <a:gridCol w="1692812">
                  <a:extLst>
                    <a:ext uri="{9D8B030D-6E8A-4147-A177-3AD203B41FA5}">
                      <a16:colId xmlns="" xmlns:a16="http://schemas.microsoft.com/office/drawing/2014/main" val="686530023"/>
                    </a:ext>
                  </a:extLst>
                </a:gridCol>
                <a:gridCol w="1692812">
                  <a:extLst>
                    <a:ext uri="{9D8B030D-6E8A-4147-A177-3AD203B41FA5}">
                      <a16:colId xmlns="" xmlns:a16="http://schemas.microsoft.com/office/drawing/2014/main" val="2237226581"/>
                    </a:ext>
                  </a:extLst>
                </a:gridCol>
              </a:tblGrid>
              <a:tr h="1137139">
                <a:tc>
                  <a:txBody>
                    <a:bodyPr/>
                    <a:lstStyle/>
                    <a:p>
                      <a:endParaRPr lang="en-US" dirty="0"/>
                    </a:p>
                  </a:txBody>
                  <a:tcPr>
                    <a:lnL w="12700" cap="flat" cmpd="sng" algn="ctr">
                      <a:no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61933717"/>
                  </a:ext>
                </a:extLst>
              </a:tr>
              <a:tr h="492368">
                <a:tc>
                  <a:txBody>
                    <a:bodyPr/>
                    <a:lstStyle/>
                    <a:p>
                      <a:pPr algn="ctr"/>
                      <a:r>
                        <a:rPr kumimoji="0" lang="en-US" sz="1800" b="0" i="0" u="none" strike="noStrike" cap="none" normalizeH="0" baseline="0" dirty="0">
                          <a:ln>
                            <a:noFill/>
                          </a:ln>
                          <a:solidFill>
                            <a:schemeClr val="bg2"/>
                          </a:solidFill>
                          <a:effectLst/>
                          <a:latin typeface="IBM Plex Sans Regular" charset="0"/>
                          <a:ea typeface="ＭＳ Ｐゴシック" pitchFamily="34" charset="-128"/>
                        </a:rPr>
                        <a:t>Financial</a:t>
                      </a:r>
                      <a:endParaRPr lang="en-US" dirty="0">
                        <a:solidFill>
                          <a:schemeClr val="bg2"/>
                        </a:solidFill>
                      </a:endParaRPr>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bg2"/>
                          </a:solidFill>
                          <a:effectLst/>
                          <a:latin typeface="IBM Plex Sans Regular" charset="0"/>
                          <a:ea typeface="ＭＳ Ｐゴシック" pitchFamily="34" charset="-128"/>
                        </a:rPr>
                        <a:t>Public Sector</a:t>
                      </a:r>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800" b="0" i="0" u="none" strike="noStrike" cap="none" normalizeH="0" baseline="0" dirty="0">
                          <a:ln>
                            <a:noFill/>
                          </a:ln>
                          <a:solidFill>
                            <a:schemeClr val="bg2"/>
                          </a:solidFill>
                          <a:effectLst/>
                          <a:latin typeface="IBM Plex Sans Regular" charset="0"/>
                          <a:ea typeface="ＭＳ Ｐゴシック" pitchFamily="34" charset="-128"/>
                        </a:rPr>
                        <a:t>Retail</a:t>
                      </a:r>
                      <a:endParaRPr lang="en-US" dirty="0">
                        <a:solidFill>
                          <a:schemeClr val="bg2"/>
                        </a:solidFill>
                      </a:endParaRPr>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800" b="0" i="0" u="none" strike="noStrike" cap="none" normalizeH="0" baseline="0" dirty="0">
                          <a:ln>
                            <a:noFill/>
                          </a:ln>
                          <a:solidFill>
                            <a:schemeClr val="bg2"/>
                          </a:solidFill>
                          <a:effectLst/>
                          <a:latin typeface="IBM Plex Sans Regular" charset="0"/>
                          <a:ea typeface="ＭＳ Ｐゴシック" pitchFamily="34" charset="-128"/>
                        </a:rPr>
                        <a:t>Insurance</a:t>
                      </a:r>
                      <a:endParaRPr lang="en-US" dirty="0">
                        <a:solidFill>
                          <a:schemeClr val="bg2"/>
                        </a:solidFill>
                      </a:endParaRPr>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800" b="0" i="0" u="none" strike="noStrike" cap="none" normalizeH="0" baseline="0" dirty="0">
                          <a:ln>
                            <a:noFill/>
                          </a:ln>
                          <a:solidFill>
                            <a:schemeClr val="bg2"/>
                          </a:solidFill>
                          <a:effectLst/>
                          <a:latin typeface="IBM Plex Sans Regular" charset="0"/>
                          <a:ea typeface="ＭＳ Ｐゴシック" pitchFamily="34" charset="-128"/>
                        </a:rPr>
                        <a:t>Manufacturing</a:t>
                      </a:r>
                      <a:endParaRPr lang="en-US" dirty="0">
                        <a:solidFill>
                          <a:schemeClr val="bg2"/>
                        </a:solidFill>
                      </a:endParaRPr>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334797546"/>
                  </a:ext>
                </a:extLst>
              </a:tr>
              <a:tr h="2297724">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Trade Finance</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Cross currency payments</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Mortgages</a:t>
                      </a:r>
                    </a:p>
                    <a:p>
                      <a:pPr marL="285750" indent="-285750">
                        <a:spcAft>
                          <a:spcPts val="800"/>
                        </a:spcAft>
                        <a:buFont typeface="Arial" panose="020B0604020202020204" pitchFamily="34" charset="0"/>
                        <a:buChar char="•"/>
                      </a:pP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Asset Registration</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cs typeface="IBM Plex Sans Regular" charset="0"/>
                        </a:rPr>
                        <a:t>Citizen Identity</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Medical records</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Medicine supply chain</a:t>
                      </a:r>
                    </a:p>
                    <a:p>
                      <a:pPr marL="285750" indent="-285750">
                        <a:spcAft>
                          <a:spcPts val="800"/>
                        </a:spcAft>
                        <a:buFont typeface="Arial" panose="020B0604020202020204" pitchFamily="34" charset="0"/>
                        <a:buChar char="•"/>
                      </a:pPr>
                      <a:endParaRPr lang="en-US" sz="1400" dirty="0">
                        <a:solidFill>
                          <a:schemeClr val="tx1"/>
                        </a:solidFill>
                        <a:latin typeface="+mn-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Supply chain</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Loyalty programs</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Information sharing (supplier </a:t>
                      </a:r>
                      <a:r>
                        <a:rPr kumimoji="0" lang="mr-IN" sz="1400" b="0" i="0" u="none" strike="noStrike" cap="none" normalizeH="0" baseline="0" dirty="0">
                          <a:ln>
                            <a:noFill/>
                          </a:ln>
                          <a:solidFill>
                            <a:schemeClr val="tx1"/>
                          </a:solidFill>
                          <a:effectLst/>
                          <a:latin typeface="+mn-lt"/>
                          <a:ea typeface="ＭＳ Ｐゴシック" pitchFamily="34" charset="-128"/>
                        </a:rPr>
                        <a:t>–</a:t>
                      </a:r>
                      <a:r>
                        <a:rPr kumimoji="0" lang="en-US" sz="1400" b="0" i="0" u="none" strike="noStrike" cap="none" normalizeH="0" baseline="0" dirty="0">
                          <a:ln>
                            <a:noFill/>
                          </a:ln>
                          <a:solidFill>
                            <a:schemeClr val="tx1"/>
                          </a:solidFill>
                          <a:effectLst/>
                          <a:latin typeface="+mn-lt"/>
                          <a:ea typeface="ＭＳ Ｐゴシック" pitchFamily="34" charset="-128"/>
                        </a:rPr>
                        <a:t> retailer) </a:t>
                      </a:r>
                    </a:p>
                    <a:p>
                      <a:pPr marL="285750" indent="-285750">
                        <a:spcAft>
                          <a:spcPts val="800"/>
                        </a:spcAft>
                        <a:buFont typeface="Arial" panose="020B0604020202020204" pitchFamily="34" charset="0"/>
                        <a:buChar char="•"/>
                      </a:pPr>
                      <a:endParaRPr lang="en-US" sz="1400" dirty="0">
                        <a:solidFill>
                          <a:schemeClr val="tx1"/>
                        </a:solidFill>
                        <a:latin typeface="+mn-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Claims processing</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Risk provenance</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Asset usage history</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Claims file</a:t>
                      </a:r>
                    </a:p>
                    <a:p>
                      <a:pPr marL="285750" indent="-285750">
                        <a:spcAft>
                          <a:spcPts val="800"/>
                        </a:spcAft>
                        <a:buFont typeface="Arial" panose="020B0604020202020204" pitchFamily="34" charset="0"/>
                        <a:buChar char="•"/>
                      </a:pPr>
                      <a:endParaRPr lang="en-US" sz="1400" dirty="0">
                        <a:solidFill>
                          <a:schemeClr val="tx1"/>
                        </a:solidFill>
                        <a:latin typeface="+mn-lt"/>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Supply chain</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Product parts</a:t>
                      </a:r>
                    </a:p>
                    <a:p>
                      <a:pPr marL="171450" indent="-171450">
                        <a:spcAft>
                          <a:spcPts val="800"/>
                        </a:spcAft>
                        <a:buFont typeface="Arial" panose="020B0604020202020204" pitchFamily="34" charset="0"/>
                        <a:buChar char="•"/>
                      </a:pPr>
                      <a:r>
                        <a:rPr kumimoji="0" lang="en-US" sz="1400" b="0" i="0" u="none" strike="noStrike" cap="none" normalizeH="0" baseline="0" dirty="0">
                          <a:ln>
                            <a:noFill/>
                          </a:ln>
                          <a:solidFill>
                            <a:schemeClr val="tx1"/>
                          </a:solidFill>
                          <a:effectLst/>
                          <a:latin typeface="+mn-lt"/>
                          <a:ea typeface="ＭＳ Ｐゴシック" pitchFamily="34" charset="-128"/>
                        </a:rPr>
                        <a:t>Maintenance tracking</a:t>
                      </a:r>
                      <a:endParaRPr lang="en-US" sz="1400" dirty="0">
                        <a:solidFill>
                          <a:schemeClr val="tx1"/>
                        </a:solidFill>
                        <a:latin typeface="+mn-lt"/>
                      </a:endParaRPr>
                    </a:p>
                  </a:txBody>
                  <a:tcPr>
                    <a:lnL w="127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19819417"/>
                  </a:ext>
                </a:extLst>
              </a:tr>
            </a:tbl>
          </a:graphicData>
        </a:graphic>
      </p:graphicFrame>
      <p:pic>
        <p:nvPicPr>
          <p:cNvPr id="13" name="Picture 12"/>
          <p:cNvPicPr>
            <a:picLocks noChangeAspect="1"/>
          </p:cNvPicPr>
          <p:nvPr/>
        </p:nvPicPr>
        <p:blipFill>
          <a:blip r:embed="rId3"/>
          <a:stretch>
            <a:fillRect/>
          </a:stretch>
        </p:blipFill>
        <p:spPr>
          <a:xfrm>
            <a:off x="484982" y="834742"/>
            <a:ext cx="1374648" cy="941832"/>
          </a:xfrm>
          <a:prstGeom prst="rect">
            <a:avLst/>
          </a:prstGeom>
        </p:spPr>
      </p:pic>
      <p:pic>
        <p:nvPicPr>
          <p:cNvPr id="15" name="Picture 14"/>
          <p:cNvPicPr>
            <a:picLocks noChangeAspect="1"/>
          </p:cNvPicPr>
          <p:nvPr/>
        </p:nvPicPr>
        <p:blipFill>
          <a:blip r:embed="rId4"/>
          <a:stretch>
            <a:fillRect/>
          </a:stretch>
        </p:blipFill>
        <p:spPr>
          <a:xfrm>
            <a:off x="2114491" y="834742"/>
            <a:ext cx="1374648" cy="941832"/>
          </a:xfrm>
          <a:prstGeom prst="rect">
            <a:avLst/>
          </a:prstGeom>
        </p:spPr>
      </p:pic>
      <p:pic>
        <p:nvPicPr>
          <p:cNvPr id="19" name="Picture 18"/>
          <p:cNvPicPr>
            <a:picLocks noChangeAspect="1"/>
          </p:cNvPicPr>
          <p:nvPr/>
        </p:nvPicPr>
        <p:blipFill>
          <a:blip r:embed="rId5"/>
          <a:stretch>
            <a:fillRect/>
          </a:stretch>
        </p:blipFill>
        <p:spPr>
          <a:xfrm>
            <a:off x="5525904" y="834742"/>
            <a:ext cx="1374648" cy="941832"/>
          </a:xfrm>
          <a:prstGeom prst="rect">
            <a:avLst/>
          </a:prstGeom>
        </p:spPr>
      </p:pic>
      <p:pic>
        <p:nvPicPr>
          <p:cNvPr id="21" name="Picture 20"/>
          <p:cNvPicPr>
            <a:picLocks noChangeAspect="1"/>
          </p:cNvPicPr>
          <p:nvPr/>
        </p:nvPicPr>
        <p:blipFill>
          <a:blip r:embed="rId6"/>
          <a:stretch>
            <a:fillRect/>
          </a:stretch>
        </p:blipFill>
        <p:spPr>
          <a:xfrm>
            <a:off x="7214030" y="834742"/>
            <a:ext cx="1374648" cy="941832"/>
          </a:xfrm>
          <a:prstGeom prst="rect">
            <a:avLst/>
          </a:prstGeom>
        </p:spPr>
      </p:pic>
      <p:pic>
        <p:nvPicPr>
          <p:cNvPr id="6" name="Picture 5"/>
          <p:cNvPicPr>
            <a:picLocks noChangeAspect="1"/>
          </p:cNvPicPr>
          <p:nvPr/>
        </p:nvPicPr>
        <p:blipFill>
          <a:blip r:embed="rId7"/>
          <a:stretch>
            <a:fillRect/>
          </a:stretch>
        </p:blipFill>
        <p:spPr>
          <a:xfrm>
            <a:off x="3870821" y="826218"/>
            <a:ext cx="1374648" cy="941832"/>
          </a:xfrm>
          <a:prstGeom prst="rect">
            <a:avLst/>
          </a:prstGeom>
        </p:spPr>
      </p:pic>
    </p:spTree>
    <p:extLst>
      <p:ext uri="{BB962C8B-B14F-4D97-AF65-F5344CB8AC3E}">
        <p14:creationId xmlns:p14="http://schemas.microsoft.com/office/powerpoint/2010/main" val="7573541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9882"/>
          <a:stretch/>
        </p:blipFill>
        <p:spPr>
          <a:xfrm>
            <a:off x="198305" y="528811"/>
            <a:ext cx="5208277" cy="4238452"/>
          </a:xfrm>
          <a:prstGeom prst="rect">
            <a:avLst/>
          </a:prstGeom>
        </p:spPr>
      </p:pic>
      <p:sp>
        <p:nvSpPr>
          <p:cNvPr id="4" name="Text Placeholder 3"/>
          <p:cNvSpPr>
            <a:spLocks noGrp="1"/>
          </p:cNvSpPr>
          <p:nvPr>
            <p:ph type="body" sz="quarter" idx="14"/>
          </p:nvPr>
        </p:nvSpPr>
        <p:spPr/>
        <p:txBody>
          <a:bodyPr/>
          <a:lstStyle/>
          <a:p>
            <a:r>
              <a:rPr lang="en-US" dirty="0">
                <a:latin typeface="+mj-lt"/>
              </a:rPr>
              <a:t>Patterns for customer adoption</a:t>
            </a:r>
          </a:p>
        </p:txBody>
      </p:sp>
      <p:sp>
        <p:nvSpPr>
          <p:cNvPr id="11" name="Rectangle 11"/>
          <p:cNvSpPr>
            <a:spLocks noChangeArrowheads="1"/>
          </p:cNvSpPr>
          <p:nvPr/>
        </p:nvSpPr>
        <p:spPr bwMode="auto">
          <a:xfrm>
            <a:off x="477133" y="3817343"/>
            <a:ext cx="1847850" cy="581025"/>
          </a:xfrm>
          <a:prstGeom prst="rect">
            <a:avLst/>
          </a:prstGeom>
          <a:noFill/>
          <a:ln w="9525">
            <a:noFill/>
            <a:miter lim="800000"/>
            <a:headEnd/>
            <a:tailEnd/>
          </a:ln>
        </p:spPr>
        <p:txBody>
          <a:bodyPr>
            <a:spAutoFit/>
          </a:bodyPr>
          <a:lstStyle/>
          <a:p>
            <a:r>
              <a:rPr lang="en-US" sz="1600" dirty="0">
                <a:solidFill>
                  <a:srgbClr val="FFFFFF"/>
                </a:solidFill>
                <a:latin typeface="IBM Plex Sans Regular" charset="0"/>
                <a:cs typeface="IBM Plex Sans Regular" charset="0"/>
              </a:rPr>
              <a:t>COMPLIANCE LEDGER</a:t>
            </a:r>
            <a:endParaRPr lang="en-GB" sz="1600" dirty="0">
              <a:solidFill>
                <a:srgbClr val="FFFFFF"/>
              </a:solidFill>
              <a:latin typeface="IBM Plex Sans Regular" charset="0"/>
              <a:cs typeface="IBM Plex Sans Regular" charset="0"/>
            </a:endParaRPr>
          </a:p>
        </p:txBody>
      </p:sp>
      <p:sp>
        <p:nvSpPr>
          <p:cNvPr id="12" name="Rectangle 1"/>
          <p:cNvSpPr>
            <a:spLocks noChangeArrowheads="1"/>
          </p:cNvSpPr>
          <p:nvPr/>
        </p:nvSpPr>
        <p:spPr bwMode="auto">
          <a:xfrm>
            <a:off x="1212050" y="2861765"/>
            <a:ext cx="2058988" cy="581025"/>
          </a:xfrm>
          <a:prstGeom prst="rect">
            <a:avLst/>
          </a:prstGeom>
          <a:noFill/>
          <a:ln w="9525">
            <a:noFill/>
            <a:miter lim="800000"/>
            <a:headEnd/>
            <a:tailEnd/>
          </a:ln>
        </p:spPr>
        <p:txBody>
          <a:bodyPr>
            <a:spAutoFit/>
          </a:bodyPr>
          <a:lstStyle/>
          <a:p>
            <a:r>
              <a:rPr lang="en-US" sz="1600" dirty="0">
                <a:solidFill>
                  <a:srgbClr val="FFFFFF"/>
                </a:solidFill>
                <a:latin typeface="IBM Plex Sans Regular" charset="0"/>
                <a:cs typeface="IBM Plex Sans Regular" charset="0"/>
              </a:rPr>
              <a:t>CONSORTIUM SHARED LEDGER</a:t>
            </a:r>
            <a:endParaRPr lang="en-GB" sz="1600" dirty="0">
              <a:solidFill>
                <a:srgbClr val="FFFFFF"/>
              </a:solidFill>
              <a:latin typeface="IBM Plex Sans Regular" charset="0"/>
              <a:cs typeface="IBM Plex Sans Regular" charset="0"/>
            </a:endParaRPr>
          </a:p>
        </p:txBody>
      </p:sp>
      <p:sp>
        <p:nvSpPr>
          <p:cNvPr id="13" name="Rectangle 8"/>
          <p:cNvSpPr>
            <a:spLocks noChangeArrowheads="1"/>
          </p:cNvSpPr>
          <p:nvPr/>
        </p:nvSpPr>
        <p:spPr bwMode="auto">
          <a:xfrm>
            <a:off x="1982656" y="1911669"/>
            <a:ext cx="1679575" cy="581025"/>
          </a:xfrm>
          <a:prstGeom prst="rect">
            <a:avLst/>
          </a:prstGeom>
          <a:noFill/>
          <a:ln w="9525">
            <a:noFill/>
            <a:miter lim="800000"/>
            <a:headEnd/>
            <a:tailEnd/>
          </a:ln>
        </p:spPr>
        <p:txBody>
          <a:bodyPr>
            <a:spAutoFit/>
          </a:bodyPr>
          <a:lstStyle/>
          <a:p>
            <a:r>
              <a:rPr lang="en-US" sz="1600" dirty="0">
                <a:solidFill>
                  <a:srgbClr val="FFFFFF"/>
                </a:solidFill>
                <a:latin typeface="IBM Plex Sans Regular" charset="0"/>
                <a:cs typeface="IBM Plex Sans Regular" charset="0"/>
              </a:rPr>
              <a:t>ASSET EXCHANGE</a:t>
            </a:r>
            <a:endParaRPr lang="en-GB" sz="1600" dirty="0">
              <a:solidFill>
                <a:srgbClr val="FFFFFF"/>
              </a:solidFill>
              <a:latin typeface="IBM Plex Sans Regular" charset="0"/>
              <a:cs typeface="IBM Plex Sans Regular" charset="0"/>
            </a:endParaRPr>
          </a:p>
        </p:txBody>
      </p:sp>
      <p:sp>
        <p:nvSpPr>
          <p:cNvPr id="14" name="Rectangle 7"/>
          <p:cNvSpPr>
            <a:spLocks noChangeArrowheads="1"/>
          </p:cNvSpPr>
          <p:nvPr/>
        </p:nvSpPr>
        <p:spPr bwMode="auto">
          <a:xfrm>
            <a:off x="2748118" y="983475"/>
            <a:ext cx="2046288" cy="581025"/>
          </a:xfrm>
          <a:prstGeom prst="rect">
            <a:avLst/>
          </a:prstGeom>
          <a:noFill/>
          <a:ln w="9525">
            <a:noFill/>
            <a:miter lim="800000"/>
            <a:headEnd/>
            <a:tailEnd/>
          </a:ln>
        </p:spPr>
        <p:txBody>
          <a:bodyPr>
            <a:spAutoFit/>
          </a:bodyPr>
          <a:lstStyle/>
          <a:p>
            <a:r>
              <a:rPr lang="en-US" sz="1600" dirty="0">
                <a:solidFill>
                  <a:srgbClr val="FFFFFF"/>
                </a:solidFill>
                <a:latin typeface="IBM Plex Sans Regular" charset="0"/>
                <a:cs typeface="IBM Plex Sans Regular" charset="0"/>
              </a:rPr>
              <a:t>HIGH VALUE MARKET</a:t>
            </a:r>
            <a:endParaRPr lang="en-GB" sz="1600" dirty="0">
              <a:solidFill>
                <a:srgbClr val="FFFFFF"/>
              </a:solidFill>
              <a:latin typeface="IBM Plex Sans Regular" charset="0"/>
              <a:cs typeface="IBM Plex Sans Regular" charset="0"/>
            </a:endParaRPr>
          </a:p>
        </p:txBody>
      </p:sp>
      <p:sp>
        <p:nvSpPr>
          <p:cNvPr id="15" name="TextBox 3"/>
          <p:cNvSpPr txBox="1">
            <a:spLocks noChangeArrowheads="1"/>
          </p:cNvSpPr>
          <p:nvPr/>
        </p:nvSpPr>
        <p:spPr bwMode="auto">
          <a:xfrm>
            <a:off x="3257705" y="2769973"/>
            <a:ext cx="3243708" cy="706347"/>
          </a:xfrm>
          <a:prstGeom prst="rect">
            <a:avLst/>
          </a:prstGeom>
          <a:noFill/>
          <a:ln w="9525">
            <a:noFill/>
            <a:miter lim="800000"/>
            <a:headEnd/>
            <a:tailEnd/>
          </a:ln>
        </p:spPr>
        <p:txBody>
          <a:bodyPr wrap="none">
            <a:spAutoFit/>
          </a:bodyPr>
          <a:lstStyle/>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Created by a small set of participants</a:t>
            </a:r>
          </a:p>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Share key reference data</a:t>
            </a:r>
          </a:p>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Consolidated, consistent real-time view</a:t>
            </a:r>
          </a:p>
        </p:txBody>
      </p:sp>
      <p:sp>
        <p:nvSpPr>
          <p:cNvPr id="16" name="TextBox 4"/>
          <p:cNvSpPr txBox="1">
            <a:spLocks noChangeArrowheads="1"/>
          </p:cNvSpPr>
          <p:nvPr/>
        </p:nvSpPr>
        <p:spPr bwMode="auto">
          <a:xfrm>
            <a:off x="3994974" y="1853699"/>
            <a:ext cx="3795654" cy="706347"/>
          </a:xfrm>
          <a:prstGeom prst="rect">
            <a:avLst/>
          </a:prstGeom>
          <a:noFill/>
          <a:ln w="9525">
            <a:noFill/>
            <a:miter lim="800000"/>
            <a:headEnd/>
            <a:tailEnd/>
          </a:ln>
        </p:spPr>
        <p:txBody>
          <a:bodyPr wrap="none">
            <a:spAutoFit/>
          </a:bodyPr>
          <a:lstStyle/>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Sharing of assets (voting, dividend notification)</a:t>
            </a:r>
          </a:p>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Assets are information, not financial</a:t>
            </a:r>
          </a:p>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Provenance &amp; finality are key</a:t>
            </a:r>
          </a:p>
        </p:txBody>
      </p:sp>
      <p:sp>
        <p:nvSpPr>
          <p:cNvPr id="17" name="TextBox 2"/>
          <p:cNvSpPr txBox="1">
            <a:spLocks noChangeArrowheads="1"/>
          </p:cNvSpPr>
          <p:nvPr/>
        </p:nvSpPr>
        <p:spPr bwMode="auto">
          <a:xfrm>
            <a:off x="5197170" y="911986"/>
            <a:ext cx="3227294" cy="706347"/>
          </a:xfrm>
          <a:prstGeom prst="rect">
            <a:avLst/>
          </a:prstGeom>
          <a:noFill/>
          <a:ln w="9525">
            <a:noFill/>
            <a:miter lim="800000"/>
            <a:headEnd/>
            <a:tailEnd/>
          </a:ln>
        </p:spPr>
        <p:txBody>
          <a:bodyPr wrap="none">
            <a:spAutoFit/>
          </a:bodyPr>
          <a:lstStyle/>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Transfer of high value financial assets</a:t>
            </a:r>
          </a:p>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Between many participants in a market</a:t>
            </a:r>
          </a:p>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Regulatory timeframes</a:t>
            </a:r>
          </a:p>
        </p:txBody>
      </p:sp>
      <p:sp>
        <p:nvSpPr>
          <p:cNvPr id="18" name="TextBox 5"/>
          <p:cNvSpPr txBox="1">
            <a:spLocks noChangeArrowheads="1"/>
          </p:cNvSpPr>
          <p:nvPr/>
        </p:nvSpPr>
        <p:spPr bwMode="auto">
          <a:xfrm>
            <a:off x="2446397" y="3752160"/>
            <a:ext cx="4408488" cy="706347"/>
          </a:xfrm>
          <a:prstGeom prst="rect">
            <a:avLst/>
          </a:prstGeom>
          <a:noFill/>
          <a:ln w="9525">
            <a:noFill/>
            <a:miter lim="800000"/>
            <a:headEnd/>
            <a:tailEnd/>
          </a:ln>
        </p:spPr>
        <p:txBody>
          <a:bodyPr>
            <a:spAutoFit/>
          </a:bodyPr>
          <a:lstStyle/>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Real-time view of compliance, audit &amp; risk data</a:t>
            </a:r>
          </a:p>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Provenance, immutability &amp; finality are key</a:t>
            </a:r>
          </a:p>
          <a:p>
            <a:pPr marL="180975" indent="-180975" defTabSz="684213">
              <a:lnSpc>
                <a:spcPct val="95000"/>
              </a:lnSpc>
              <a:buSzPct val="100000"/>
              <a:buFont typeface="Arial" pitchFamily="34" charset="0"/>
              <a:buChar char="•"/>
            </a:pPr>
            <a:r>
              <a:rPr lang="en-US" sz="1400" dirty="0">
                <a:solidFill>
                  <a:srgbClr val="000000"/>
                </a:solidFill>
                <a:latin typeface="IBM Plex Sans Regular" charset="0"/>
                <a:ea typeface="Helvetica Neue"/>
                <a:cs typeface="Helvetica Neue"/>
                <a:sym typeface="Helvetica Neue"/>
              </a:rPr>
              <a:t>Transparent access to auditor &amp; regulator </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26</a:t>
            </a:fld>
            <a:endParaRPr lang="en-US" dirty="0">
              <a:solidFill>
                <a:srgbClr val="000E5E">
                  <a:lumMod val="50000"/>
                </a:srgbClr>
              </a:solidFill>
            </a:endParaRPr>
          </a:p>
        </p:txBody>
      </p:sp>
      <p:sp>
        <p:nvSpPr>
          <p:cNvPr id="19" name="Footer Placeholder 3"/>
          <p:cNvSpPr txBox="1">
            <a:spLocks/>
          </p:cNvSpPr>
          <p:nvPr/>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000000">
                    <a:lumMod val="50000"/>
                    <a:lumOff val="50000"/>
                  </a:srgbClr>
                </a:solidFill>
                <a:ea typeface="IBM Plex Sans" charset="0"/>
                <a:cs typeface="IBM Plex Sans" charset="0"/>
              </a:rPr>
              <a:t>© 2017 IBM Corporation</a:t>
            </a:r>
            <a:endParaRPr lang="en-US" sz="800" dirty="0">
              <a:solidFill>
                <a:srgbClr val="000000">
                  <a:lumMod val="50000"/>
                  <a:lumOff val="50000"/>
                </a:srgbClr>
              </a:solidFill>
              <a:ea typeface="IBM Plex Sans" charset="0"/>
              <a:cs typeface="IBM Plex Sans" charset="0"/>
            </a:endParaRPr>
          </a:p>
        </p:txBody>
      </p:sp>
    </p:spTree>
    <p:extLst>
      <p:ext uri="{BB962C8B-B14F-4D97-AF65-F5344CB8AC3E}">
        <p14:creationId xmlns:p14="http://schemas.microsoft.com/office/powerpoint/2010/main" val="721276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184428" y="3424629"/>
            <a:ext cx="1771650" cy="1616478"/>
            <a:chOff x="7184428" y="3424629"/>
            <a:chExt cx="1771650" cy="1616478"/>
          </a:xfrm>
        </p:grpSpPr>
        <p:sp>
          <p:nvSpPr>
            <p:cNvPr id="11" name="Rectangle 10"/>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2" name="Rectangle 11"/>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13"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solidFill>
                  <a:srgbClr val="000E5E">
                    <a:lumMod val="50000"/>
                  </a:srgbClr>
                </a:solidFill>
              </a:rPr>
              <a:pPr/>
              <a:t>27</a:t>
            </a:fld>
            <a:endParaRPr lang="en-US" dirty="0">
              <a:solidFill>
                <a:srgbClr val="000E5E">
                  <a:lumMod val="50000"/>
                </a:srgbClr>
              </a:solidFill>
            </a:endParaRPr>
          </a:p>
        </p:txBody>
      </p:sp>
      <p:sp>
        <p:nvSpPr>
          <p:cNvPr id="4" name="Text Placeholder 3"/>
          <p:cNvSpPr>
            <a:spLocks noGrp="1"/>
          </p:cNvSpPr>
          <p:nvPr>
            <p:ph type="body" sz="quarter" idx="14"/>
          </p:nvPr>
        </p:nvSpPr>
        <p:spPr/>
        <p:txBody>
          <a:bodyPr/>
          <a:lstStyle/>
          <a:p>
            <a:r>
              <a:rPr lang="en-US" dirty="0">
                <a:latin typeface="+mj-lt"/>
              </a:rPr>
              <a:t>Key players for blockchain adoption</a:t>
            </a:r>
          </a:p>
        </p:txBody>
      </p:sp>
      <p:graphicFrame>
        <p:nvGraphicFramePr>
          <p:cNvPr id="6" name="Group 140"/>
          <p:cNvGraphicFramePr>
            <a:graphicFrameLocks noGrp="1"/>
          </p:cNvGraphicFramePr>
          <p:nvPr>
            <p:extLst/>
          </p:nvPr>
        </p:nvGraphicFramePr>
        <p:xfrm>
          <a:off x="303881" y="980722"/>
          <a:ext cx="8610600" cy="3445828"/>
        </p:xfrm>
        <a:graphic>
          <a:graphicData uri="http://schemas.openxmlformats.org/drawingml/2006/table">
            <a:tbl>
              <a:tblPr/>
              <a:tblGrid>
                <a:gridCol w="2854325">
                  <a:extLst>
                    <a:ext uri="{9D8B030D-6E8A-4147-A177-3AD203B41FA5}">
                      <a16:colId xmlns="" xmlns:a16="http://schemas.microsoft.com/office/drawing/2014/main" val="20000"/>
                    </a:ext>
                  </a:extLst>
                </a:gridCol>
                <a:gridCol w="2776538">
                  <a:extLst>
                    <a:ext uri="{9D8B030D-6E8A-4147-A177-3AD203B41FA5}">
                      <a16:colId xmlns="" xmlns:a16="http://schemas.microsoft.com/office/drawing/2014/main" val="20001"/>
                    </a:ext>
                  </a:extLst>
                </a:gridCol>
                <a:gridCol w="2979737">
                  <a:extLst>
                    <a:ext uri="{9D8B030D-6E8A-4147-A177-3AD203B41FA5}">
                      <a16:colId xmlns="" xmlns:a16="http://schemas.microsoft.com/office/drawing/2014/main" val="20002"/>
                    </a:ext>
                  </a:extLst>
                </a:gridCol>
              </a:tblGrid>
              <a:tr h="1200150">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dirty="0">
                        <a:ln>
                          <a:noFill/>
                        </a:ln>
                        <a:solidFill>
                          <a:srgbClr val="FFFFFF"/>
                        </a:solidFill>
                        <a:effectLst/>
                        <a:latin typeface="IBM Plex Sans Regular" charset="0"/>
                        <a:ea typeface="MS PGothic" pitchFamily="34" charset="-128"/>
                      </a:endParaRPr>
                    </a:p>
                  </a:txBody>
                  <a:tcPr anchor="ctr" horzOverflow="overflow">
                    <a:lnL>
                      <a:noFill/>
                    </a:lnL>
                    <a:lnR cap="flat">
                      <a:noFill/>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dirty="0">
                        <a:ln>
                          <a:noFill/>
                        </a:ln>
                        <a:solidFill>
                          <a:srgbClr val="FFFFFF"/>
                        </a:solidFill>
                        <a:effectLst/>
                        <a:latin typeface="IBM Plex Sans Regular" charset="0"/>
                        <a:ea typeface="MS PGothic" pitchFamily="34" charset="-128"/>
                      </a:endParaRPr>
                    </a:p>
                  </a:txBody>
                  <a:tcPr anchor="ctr" horzOverflow="overflow">
                    <a:lnL cap="flat">
                      <a:noFill/>
                    </a:lnL>
                    <a:lnR cap="flat">
                      <a:noFill/>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dirty="0">
                        <a:ln>
                          <a:noFill/>
                        </a:ln>
                        <a:solidFill>
                          <a:srgbClr val="FFFFFF"/>
                        </a:solidFill>
                        <a:effectLst/>
                        <a:latin typeface="IBM Plex Sans Regular" charset="0"/>
                        <a:ea typeface="MS PGothic" pitchFamily="34" charset="-128"/>
                      </a:endParaRPr>
                    </a:p>
                  </a:txBody>
                  <a:tcPr anchor="ctr" horzOverflow="overflow">
                    <a:lnL cap="flat">
                      <a:noFill/>
                    </a:lnL>
                    <a:lnR>
                      <a:noFill/>
                    </a:lnR>
                    <a:lnT cap="flat">
                      <a:noFill/>
                    </a:lnT>
                    <a:lnB>
                      <a:noFill/>
                    </a:lnB>
                    <a:lnTlToBr>
                      <a:noFill/>
                    </a:lnTlToBr>
                    <a:lnBlToTr>
                      <a:noFill/>
                    </a:lnBlToTr>
                    <a:noFill/>
                  </a:tcPr>
                </a:tc>
                <a:extLst>
                  <a:ext uri="{0D108BD9-81ED-4DB2-BD59-A6C34878D82A}">
                    <a16:rowId xmlns="" xmlns:a16="http://schemas.microsoft.com/office/drawing/2014/main" val="10000"/>
                  </a:ext>
                </a:extLst>
              </a:tr>
              <a:tr h="477838">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IBM Plex Sans Regular" charset="0"/>
                          <a:ea typeface="MS PGothic" pitchFamily="34" charset="-128"/>
                          <a:cs typeface="IBM Plex Sans Regular" charset="0"/>
                        </a:rPr>
                        <a:t>Regulator</a:t>
                      </a:r>
                    </a:p>
                  </a:txBody>
                  <a:tcPr anchor="b"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7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IBM Plex Sans Regular" charset="0"/>
                          <a:ea typeface="MS PGothic" pitchFamily="34" charset="-128"/>
                          <a:cs typeface="IBM Plex Sans Regular" charset="0"/>
                        </a:rPr>
                        <a:t>Industry Group</a:t>
                      </a:r>
                    </a:p>
                  </a:txBody>
                  <a:tcPr anchor="b"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IBM Plex Sans Regular" charset="0"/>
                          <a:ea typeface="MS PGothic" pitchFamily="34" charset="-128"/>
                          <a:cs typeface="IBM Plex Sans Regular" charset="0"/>
                        </a:rPr>
                        <a:t>Market Maker</a:t>
                      </a:r>
                    </a:p>
                  </a:txBody>
                  <a:tcPr anchor="b"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extLst>
                  <a:ext uri="{0D108BD9-81ED-4DB2-BD59-A6C34878D82A}">
                    <a16:rowId xmlns="" xmlns:a16="http://schemas.microsoft.com/office/drawing/2014/main" val="10001"/>
                  </a:ext>
                </a:extLst>
              </a:tr>
              <a:tr h="1743075">
                <a:tc>
                  <a:txBody>
                    <a:bodyPr/>
                    <a:lstStyle/>
                    <a:p>
                      <a:pPr marL="176213" marR="0" lvl="0" indent="-176213"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An organization who enforces </a:t>
                      </a:r>
                      <a:b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the rules of play</a:t>
                      </a:r>
                    </a:p>
                    <a:p>
                      <a:pPr marL="176213" marR="0" lvl="0" indent="-176213"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Regulators are keen to support Blockchain based innovations</a:t>
                      </a:r>
                    </a:p>
                    <a:p>
                      <a:pPr marL="176213" marR="0" lvl="0" indent="-176213"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Concern is systemic risk – new technology, distributed data, security</a:t>
                      </a:r>
                    </a:p>
                  </a:txBody>
                  <a:tcP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280988" marR="0" lvl="0" indent="-166688"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Often funded by members of a business network</a:t>
                      </a:r>
                    </a:p>
                    <a:p>
                      <a:pPr marL="280988" marR="0" lvl="0" indent="-166688"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Provide technical advice on industry trends</a:t>
                      </a:r>
                    </a:p>
                    <a:p>
                      <a:pPr marL="280988" marR="0" lvl="0" indent="-166688" algn="l" defTabSz="457200" rtl="0" eaLnBrk="1" fontAlgn="base" latinLnBrk="0" hangingPunct="1">
                        <a:lnSpc>
                          <a:spcPct val="95000"/>
                        </a:lnSpc>
                        <a:spcBef>
                          <a:spcPts val="300"/>
                        </a:spcBef>
                        <a:spcAft>
                          <a:spcPts val="300"/>
                        </a:spcAft>
                        <a:buClrTx/>
                        <a:buSzTx/>
                        <a:buFont typeface="Arial" panose="020B0604020202020204" pitchFamily="34" charset="0"/>
                        <a:buChar char="•"/>
                        <a:tabLst/>
                      </a:pP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Encourages best practice by making recommendations to members</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280988" marR="0" lvl="0" indent="-166688" algn="l" defTabSz="457200" rtl="0" eaLnBrk="1" fontAlgn="base" latinLnBrk="0" hangingPunct="1">
                        <a:lnSpc>
                          <a:spcPct val="95000"/>
                        </a:lnSpc>
                        <a:spcBef>
                          <a:spcPct val="5000"/>
                        </a:spcBef>
                        <a:spcAft>
                          <a:spcPts val="300"/>
                        </a:spcAft>
                        <a:buClrTx/>
                        <a:buSzTx/>
                        <a:buFont typeface="Arial" panose="020B0604020202020204" pitchFamily="34" charset="0"/>
                        <a:buChar char="•"/>
                        <a:tabLst>
                          <a:tab pos="625475" algn="l"/>
                        </a:tabLst>
                      </a:pP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In financial markets, takes buy-side and sell-side to provide liquidity</a:t>
                      </a:r>
                    </a:p>
                    <a:p>
                      <a:pPr marL="280988" marR="0" lvl="0" indent="-166688" algn="l" defTabSz="457200" rtl="0" eaLnBrk="1" fontAlgn="base" latinLnBrk="0" hangingPunct="1">
                        <a:lnSpc>
                          <a:spcPct val="95000"/>
                        </a:lnSpc>
                        <a:spcBef>
                          <a:spcPct val="5000"/>
                        </a:spcBef>
                        <a:spcAft>
                          <a:spcPct val="5000"/>
                        </a:spcAft>
                        <a:buClrTx/>
                        <a:buSzTx/>
                        <a:buFont typeface="Arial" panose="020B0604020202020204" pitchFamily="34" charset="0"/>
                        <a:buChar char="•"/>
                        <a:tabLst>
                          <a:tab pos="625475" algn="l"/>
                        </a:tabLst>
                      </a:pP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More generally, the organization </a:t>
                      </a:r>
                      <a:b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300" b="0" i="0" u="none" strike="noStrike" cap="none" normalizeH="0" baseline="0" dirty="0">
                          <a:ln>
                            <a:noFill/>
                          </a:ln>
                          <a:solidFill>
                            <a:schemeClr val="tx1"/>
                          </a:solidFill>
                          <a:effectLst/>
                          <a:latin typeface="IBM Plex Sans Regular" charset="0"/>
                          <a:ea typeface="MS PGothic" pitchFamily="34" charset="-128"/>
                          <a:cs typeface="IBM Plex Sans Regular" charset="0"/>
                        </a:rPr>
                        <a:t>who innovates</a:t>
                      </a:r>
                    </a:p>
                    <a:p>
                      <a:pPr marL="114300" marR="0" lvl="0" indent="0" algn="l" defTabSz="457200" rtl="0" eaLnBrk="1" fontAlgn="base" latinLnBrk="0" hangingPunct="1">
                        <a:lnSpc>
                          <a:spcPct val="95000"/>
                        </a:lnSpc>
                        <a:spcBef>
                          <a:spcPct val="5000"/>
                        </a:spcBef>
                        <a:spcAft>
                          <a:spcPct val="5000"/>
                        </a:spcAft>
                        <a:buClrTx/>
                        <a:buSzTx/>
                        <a:buFontTx/>
                        <a:buNone/>
                        <a:tabLst>
                          <a:tab pos="280988" algn="l"/>
                          <a:tab pos="515938" algn="l"/>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	</a:t>
                      </a:r>
                      <a:r>
                        <a:rPr kumimoji="0" lang="en-US" sz="1100" b="0" i="0" u="none" strike="noStrike" cap="none" normalizeH="0" baseline="0" dirty="0">
                          <a:ln>
                            <a:noFill/>
                          </a:ln>
                          <a:solidFill>
                            <a:schemeClr val="tx1"/>
                          </a:solidFill>
                          <a:effectLst/>
                          <a:latin typeface="IBM Plex Sans Regular" charset="0"/>
                          <a:ea typeface="MS PGothic" pitchFamily="34" charset="-128"/>
                          <a:cs typeface="IBM Plex Sans Regular" charset="0"/>
                        </a:rPr>
                        <a:t>-	Creates a new good or service, 				and business process (likely)</a:t>
                      </a:r>
                    </a:p>
                    <a:p>
                      <a:pPr marL="114300" marR="0" lvl="0" indent="0" algn="l" defTabSz="457200" rtl="0" eaLnBrk="1" fontAlgn="base" latinLnBrk="0" hangingPunct="1">
                        <a:lnSpc>
                          <a:spcPct val="95000"/>
                        </a:lnSpc>
                        <a:spcBef>
                          <a:spcPct val="5000"/>
                        </a:spcBef>
                        <a:spcAft>
                          <a:spcPct val="5000"/>
                        </a:spcAft>
                        <a:buClrTx/>
                        <a:buSzTx/>
                        <a:buFontTx/>
                        <a:buNone/>
                        <a:tabLst>
                          <a:tab pos="280988" algn="l"/>
                          <a:tab pos="515938" algn="l"/>
                        </a:tabLst>
                      </a:pPr>
                      <a:r>
                        <a:rPr kumimoji="0" lang="en-US" sz="1100" b="0" i="0" u="none" strike="noStrike" cap="none" normalizeH="0" baseline="0" dirty="0">
                          <a:ln>
                            <a:noFill/>
                          </a:ln>
                          <a:solidFill>
                            <a:schemeClr val="tx1"/>
                          </a:solidFill>
                          <a:effectLst/>
                          <a:latin typeface="IBM Plex Sans Regular" charset="0"/>
                          <a:ea typeface="MS PGothic" pitchFamily="34" charset="-128"/>
                          <a:cs typeface="IBM Plex Sans Regular" charset="0"/>
                        </a:rPr>
                        <a:t>	-	Creates a new business process 			for an existing good or service</a:t>
                      </a:r>
                    </a:p>
                  </a:txBody>
                  <a:tcP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extLst>
                  <a:ext uri="{0D108BD9-81ED-4DB2-BD59-A6C34878D82A}">
                    <a16:rowId xmlns="" xmlns:a16="http://schemas.microsoft.com/office/drawing/2014/main" val="10002"/>
                  </a:ext>
                </a:extLst>
              </a:tr>
            </a:tbl>
          </a:graphicData>
        </a:graphic>
      </p:graphicFrame>
      <p:pic>
        <p:nvPicPr>
          <p:cNvPr id="3" name="Picture 2"/>
          <p:cNvPicPr>
            <a:picLocks noChangeAspect="1"/>
          </p:cNvPicPr>
          <p:nvPr/>
        </p:nvPicPr>
        <p:blipFill>
          <a:blip r:embed="rId3"/>
          <a:stretch>
            <a:fillRect/>
          </a:stretch>
        </p:blipFill>
        <p:spPr>
          <a:xfrm>
            <a:off x="466949" y="1061948"/>
            <a:ext cx="2569464" cy="1124712"/>
          </a:xfrm>
          <a:prstGeom prst="rect">
            <a:avLst/>
          </a:prstGeom>
        </p:spPr>
      </p:pic>
      <p:pic>
        <p:nvPicPr>
          <p:cNvPr id="14" name="Picture 13"/>
          <p:cNvPicPr>
            <a:picLocks noChangeAspect="1"/>
          </p:cNvPicPr>
          <p:nvPr/>
        </p:nvPicPr>
        <p:blipFill>
          <a:blip r:embed="rId4"/>
          <a:stretch>
            <a:fillRect/>
          </a:stretch>
        </p:blipFill>
        <p:spPr>
          <a:xfrm>
            <a:off x="3254217" y="1061948"/>
            <a:ext cx="2569464" cy="1124712"/>
          </a:xfrm>
          <a:prstGeom prst="rect">
            <a:avLst/>
          </a:prstGeom>
        </p:spPr>
      </p:pic>
      <p:pic>
        <p:nvPicPr>
          <p:cNvPr id="16" name="Picture 15"/>
          <p:cNvPicPr>
            <a:picLocks noChangeAspect="1"/>
          </p:cNvPicPr>
          <p:nvPr/>
        </p:nvPicPr>
        <p:blipFill>
          <a:blip r:embed="rId5"/>
          <a:stretch>
            <a:fillRect/>
          </a:stretch>
        </p:blipFill>
        <p:spPr>
          <a:xfrm>
            <a:off x="6096568" y="1061948"/>
            <a:ext cx="2569464" cy="1124712"/>
          </a:xfrm>
          <a:prstGeom prst="rect">
            <a:avLst/>
          </a:prstGeom>
        </p:spPr>
      </p:pic>
    </p:spTree>
    <p:extLst>
      <p:ext uri="{BB962C8B-B14F-4D97-AF65-F5344CB8AC3E}">
        <p14:creationId xmlns:p14="http://schemas.microsoft.com/office/powerpoint/2010/main" val="18533351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826000" cy="690359"/>
          </a:xfrm>
        </p:spPr>
        <p:txBody>
          <a:bodyPr/>
          <a:lstStyle/>
          <a:p>
            <a:r>
              <a:rPr lang="en-US" dirty="0">
                <a:solidFill>
                  <a:srgbClr val="0064FF"/>
                </a:solidFill>
              </a:rPr>
              <a:t>Contents</a:t>
            </a:r>
          </a:p>
        </p:txBody>
      </p:sp>
      <p:sp>
        <p:nvSpPr>
          <p:cNvPr id="3" name="Slide Number Placeholder 2"/>
          <p:cNvSpPr>
            <a:spLocks noGrp="1"/>
          </p:cNvSpPr>
          <p:nvPr>
            <p:ph type="sldNum" sz="quarter" idx="15"/>
          </p:nvPr>
        </p:nvSpPr>
        <p:spPr/>
        <p:txBody>
          <a:bodyPr/>
          <a:lstStyle/>
          <a:p>
            <a:fld id="{08BF69C1-739F-1B47-B5E3-FA651BCAB105}" type="slidenum">
              <a:rPr lang="en-US" smtClean="0">
                <a:solidFill>
                  <a:srgbClr val="000E5E">
                    <a:lumMod val="50000"/>
                  </a:srgbClr>
                </a:solidFill>
              </a:rPr>
              <a:pPr/>
              <a:t>28</a:t>
            </a:fld>
            <a:endParaRPr lang="en-US" dirty="0">
              <a:solidFill>
                <a:srgbClr val="000E5E">
                  <a:lumMod val="50000"/>
                </a:srgbClr>
              </a:solidFill>
            </a:endParaRPr>
          </a:p>
        </p:txBody>
      </p:sp>
      <p:sp>
        <p:nvSpPr>
          <p:cNvPr id="34" name="Freeform 26"/>
          <p:cNvSpPr>
            <a:spLocks/>
          </p:cNvSpPr>
          <p:nvPr/>
        </p:nvSpPr>
        <p:spPr bwMode="auto">
          <a:xfrm>
            <a:off x="6485510" y="3474741"/>
            <a:ext cx="189700" cy="679450"/>
          </a:xfrm>
          <a:custGeom>
            <a:avLst/>
            <a:gdLst>
              <a:gd name="T0" fmla="*/ 36 w 292"/>
              <a:gd name="T1" fmla="*/ 0 h 1037"/>
              <a:gd name="T2" fmla="*/ 36 w 292"/>
              <a:gd name="T3" fmla="*/ 130 h 1037"/>
              <a:gd name="T4" fmla="*/ 2 w 292"/>
              <a:gd name="T5" fmla="*/ 130 h 1037"/>
              <a:gd name="T6" fmla="*/ 2 w 292"/>
              <a:gd name="T7" fmla="*/ 130 h 1037"/>
              <a:gd name="T8" fmla="*/ 1 w 292"/>
              <a:gd name="T9" fmla="*/ 130 h 1037"/>
              <a:gd name="T10" fmla="*/ 1 w 292"/>
              <a:gd name="T11" fmla="*/ 130 h 1037"/>
              <a:gd name="T12" fmla="*/ 0 w 292"/>
              <a:gd name="T13" fmla="*/ 129 h 1037"/>
              <a:gd name="T14" fmla="*/ 0 w 292"/>
              <a:gd name="T15" fmla="*/ 129 h 1037"/>
              <a:gd name="T16" fmla="*/ 0 w 292"/>
              <a:gd name="T17" fmla="*/ 129 h 1037"/>
              <a:gd name="T18" fmla="*/ 0 w 292"/>
              <a:gd name="T19" fmla="*/ 128 h 1037"/>
              <a:gd name="T20" fmla="*/ 0 w 292"/>
              <a:gd name="T21" fmla="*/ 127 h 1037"/>
              <a:gd name="T22" fmla="*/ 0 w 292"/>
              <a:gd name="T23" fmla="*/ 127 h 1037"/>
              <a:gd name="T24" fmla="*/ 0 w 292"/>
              <a:gd name="T25" fmla="*/ 127 h 1037"/>
              <a:gd name="T26" fmla="*/ 0 w 292"/>
              <a:gd name="T27" fmla="*/ 126 h 1037"/>
              <a:gd name="T28" fmla="*/ 0 w 292"/>
              <a:gd name="T29" fmla="*/ 126 h 1037"/>
              <a:gd name="T30" fmla="*/ 1 w 292"/>
              <a:gd name="T31" fmla="*/ 125 h 1037"/>
              <a:gd name="T32" fmla="*/ 1 w 292"/>
              <a:gd name="T33" fmla="*/ 125 h 1037"/>
              <a:gd name="T34" fmla="*/ 2 w 292"/>
              <a:gd name="T35" fmla="*/ 125 h 1037"/>
              <a:gd name="T36" fmla="*/ 2 w 292"/>
              <a:gd name="T37" fmla="*/ 125 h 1037"/>
              <a:gd name="T38" fmla="*/ 31 w 292"/>
              <a:gd name="T39" fmla="*/ 125 h 1037"/>
              <a:gd name="T40" fmla="*/ 31 w 292"/>
              <a:gd name="T41" fmla="*/ 6 h 1037"/>
              <a:gd name="T42" fmla="*/ 2 w 292"/>
              <a:gd name="T43" fmla="*/ 6 h 1037"/>
              <a:gd name="T44" fmla="*/ 2 w 292"/>
              <a:gd name="T45" fmla="*/ 6 h 1037"/>
              <a:gd name="T46" fmla="*/ 1 w 292"/>
              <a:gd name="T47" fmla="*/ 5 h 1037"/>
              <a:gd name="T48" fmla="*/ 1 w 292"/>
              <a:gd name="T49" fmla="*/ 5 h 1037"/>
              <a:gd name="T50" fmla="*/ 1 w 292"/>
              <a:gd name="T51" fmla="*/ 5 h 1037"/>
              <a:gd name="T52" fmla="*/ 0 w 292"/>
              <a:gd name="T53" fmla="*/ 5 h 1037"/>
              <a:gd name="T54" fmla="*/ 0 w 292"/>
              <a:gd name="T55" fmla="*/ 4 h 1037"/>
              <a:gd name="T56" fmla="*/ 0 w 292"/>
              <a:gd name="T57" fmla="*/ 4 h 1037"/>
              <a:gd name="T58" fmla="*/ 0 w 292"/>
              <a:gd name="T59" fmla="*/ 3 h 1037"/>
              <a:gd name="T60" fmla="*/ 0 w 292"/>
              <a:gd name="T61" fmla="*/ 3 h 1037"/>
              <a:gd name="T62" fmla="*/ 0 w 292"/>
              <a:gd name="T63" fmla="*/ 3 h 1037"/>
              <a:gd name="T64" fmla="*/ 0 w 292"/>
              <a:gd name="T65" fmla="*/ 2 h 1037"/>
              <a:gd name="T66" fmla="*/ 0 w 292"/>
              <a:gd name="T67" fmla="*/ 2 h 1037"/>
              <a:gd name="T68" fmla="*/ 1 w 292"/>
              <a:gd name="T69" fmla="*/ 1 h 1037"/>
              <a:gd name="T70" fmla="*/ 1 w 292"/>
              <a:gd name="T71" fmla="*/ 1 h 1037"/>
              <a:gd name="T72" fmla="*/ 1 w 292"/>
              <a:gd name="T73" fmla="*/ 1 h 1037"/>
              <a:gd name="T74" fmla="*/ 2 w 292"/>
              <a:gd name="T75" fmla="*/ 1 h 1037"/>
              <a:gd name="T76" fmla="*/ 2 w 292"/>
              <a:gd name="T77" fmla="*/ 0 h 1037"/>
              <a:gd name="T78" fmla="*/ 36 w 292"/>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2"/>
              <a:gd name="T121" fmla="*/ 0 h 1037"/>
              <a:gd name="T122" fmla="*/ 292 w 292"/>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2" h="1037">
                <a:moveTo>
                  <a:pt x="292" y="0"/>
                </a:moveTo>
                <a:lnTo>
                  <a:pt x="292" y="1037"/>
                </a:lnTo>
                <a:lnTo>
                  <a:pt x="20" y="1037"/>
                </a:lnTo>
                <a:lnTo>
                  <a:pt x="17" y="1036"/>
                </a:lnTo>
                <a:lnTo>
                  <a:pt x="13" y="1035"/>
                </a:lnTo>
                <a:lnTo>
                  <a:pt x="10" y="1033"/>
                </a:lnTo>
                <a:lnTo>
                  <a:pt x="7" y="1031"/>
                </a:lnTo>
                <a:lnTo>
                  <a:pt x="4" y="1028"/>
                </a:lnTo>
                <a:lnTo>
                  <a:pt x="2" y="1025"/>
                </a:lnTo>
                <a:lnTo>
                  <a:pt x="0" y="1021"/>
                </a:lnTo>
                <a:lnTo>
                  <a:pt x="0" y="1016"/>
                </a:lnTo>
                <a:lnTo>
                  <a:pt x="0" y="1012"/>
                </a:lnTo>
                <a:lnTo>
                  <a:pt x="2" y="1009"/>
                </a:lnTo>
                <a:lnTo>
                  <a:pt x="4" y="1005"/>
                </a:lnTo>
                <a:lnTo>
                  <a:pt x="7" y="1002"/>
                </a:lnTo>
                <a:lnTo>
                  <a:pt x="10" y="1000"/>
                </a:lnTo>
                <a:lnTo>
                  <a:pt x="13" y="998"/>
                </a:lnTo>
                <a:lnTo>
                  <a:pt x="17" y="997"/>
                </a:lnTo>
                <a:lnTo>
                  <a:pt x="20" y="997"/>
                </a:lnTo>
                <a:lnTo>
                  <a:pt x="251" y="997"/>
                </a:lnTo>
                <a:lnTo>
                  <a:pt x="251" y="41"/>
                </a:lnTo>
                <a:lnTo>
                  <a:pt x="23" y="41"/>
                </a:lnTo>
                <a:lnTo>
                  <a:pt x="19" y="41"/>
                </a:lnTo>
                <a:lnTo>
                  <a:pt x="15" y="40"/>
                </a:lnTo>
                <a:lnTo>
                  <a:pt x="12" y="38"/>
                </a:lnTo>
                <a:lnTo>
                  <a:pt x="9" y="36"/>
                </a:lnTo>
                <a:lnTo>
                  <a:pt x="7" y="33"/>
                </a:lnTo>
                <a:lnTo>
                  <a:pt x="5" y="29"/>
                </a:lnTo>
                <a:lnTo>
                  <a:pt x="4" y="25"/>
                </a:lnTo>
                <a:lnTo>
                  <a:pt x="2" y="21"/>
                </a:lnTo>
                <a:lnTo>
                  <a:pt x="4" y="17"/>
                </a:lnTo>
                <a:lnTo>
                  <a:pt x="5" y="13"/>
                </a:lnTo>
                <a:lnTo>
                  <a:pt x="7" y="10"/>
                </a:lnTo>
                <a:lnTo>
                  <a:pt x="9" y="7"/>
                </a:lnTo>
                <a:lnTo>
                  <a:pt x="12" y="5"/>
                </a:lnTo>
                <a:lnTo>
                  <a:pt x="15" y="2"/>
                </a:lnTo>
                <a:lnTo>
                  <a:pt x="19" y="1"/>
                </a:lnTo>
                <a:lnTo>
                  <a:pt x="23" y="0"/>
                </a:lnTo>
                <a:lnTo>
                  <a:pt x="292" y="0"/>
                </a:lnTo>
                <a:close/>
              </a:path>
            </a:pathLst>
          </a:custGeom>
          <a:solidFill>
            <a:schemeClr val="accent2"/>
          </a:solidFill>
          <a:ln w="9525">
            <a:noFill/>
            <a:round/>
            <a:headEnd/>
            <a:tailEnd/>
          </a:ln>
        </p:spPr>
        <p:txBody>
          <a:bodyPr/>
          <a:lstStyle/>
          <a:p>
            <a:endParaRPr lang="en-US" dirty="0">
              <a:solidFill>
                <a:srgbClr val="000000"/>
              </a:solidFill>
            </a:endParaRPr>
          </a:p>
        </p:txBody>
      </p:sp>
      <p:sp>
        <p:nvSpPr>
          <p:cNvPr id="35" name="Freeform 27"/>
          <p:cNvSpPr>
            <a:spLocks/>
          </p:cNvSpPr>
          <p:nvPr/>
        </p:nvSpPr>
        <p:spPr bwMode="auto">
          <a:xfrm>
            <a:off x="2803107" y="3474741"/>
            <a:ext cx="191008" cy="679450"/>
          </a:xfrm>
          <a:custGeom>
            <a:avLst/>
            <a:gdLst>
              <a:gd name="T0" fmla="*/ 0 w 291"/>
              <a:gd name="T1" fmla="*/ 0 h 1037"/>
              <a:gd name="T2" fmla="*/ 0 w 291"/>
              <a:gd name="T3" fmla="*/ 130 h 1037"/>
              <a:gd name="T4" fmla="*/ 34 w 291"/>
              <a:gd name="T5" fmla="*/ 130 h 1037"/>
              <a:gd name="T6" fmla="*/ 35 w 291"/>
              <a:gd name="T7" fmla="*/ 130 h 1037"/>
              <a:gd name="T8" fmla="*/ 35 w 291"/>
              <a:gd name="T9" fmla="*/ 130 h 1037"/>
              <a:gd name="T10" fmla="*/ 36 w 291"/>
              <a:gd name="T11" fmla="*/ 130 h 1037"/>
              <a:gd name="T12" fmla="*/ 36 w 291"/>
              <a:gd name="T13" fmla="*/ 129 h 1037"/>
              <a:gd name="T14" fmla="*/ 36 w 291"/>
              <a:gd name="T15" fmla="*/ 129 h 1037"/>
              <a:gd name="T16" fmla="*/ 37 w 291"/>
              <a:gd name="T17" fmla="*/ 129 h 1037"/>
              <a:gd name="T18" fmla="*/ 37 w 291"/>
              <a:gd name="T19" fmla="*/ 128 h 1037"/>
              <a:gd name="T20" fmla="*/ 37 w 291"/>
              <a:gd name="T21" fmla="*/ 127 h 1037"/>
              <a:gd name="T22" fmla="*/ 37 w 291"/>
              <a:gd name="T23" fmla="*/ 127 h 1037"/>
              <a:gd name="T24" fmla="*/ 37 w 291"/>
              <a:gd name="T25" fmla="*/ 127 h 1037"/>
              <a:gd name="T26" fmla="*/ 36 w 291"/>
              <a:gd name="T27" fmla="*/ 126 h 1037"/>
              <a:gd name="T28" fmla="*/ 36 w 291"/>
              <a:gd name="T29" fmla="*/ 126 h 1037"/>
              <a:gd name="T30" fmla="*/ 36 w 291"/>
              <a:gd name="T31" fmla="*/ 125 h 1037"/>
              <a:gd name="T32" fmla="*/ 35 w 291"/>
              <a:gd name="T33" fmla="*/ 125 h 1037"/>
              <a:gd name="T34" fmla="*/ 35 w 291"/>
              <a:gd name="T35" fmla="*/ 125 h 1037"/>
              <a:gd name="T36" fmla="*/ 34 w 291"/>
              <a:gd name="T37" fmla="*/ 125 h 1037"/>
              <a:gd name="T38" fmla="*/ 5 w 291"/>
              <a:gd name="T39" fmla="*/ 125 h 1037"/>
              <a:gd name="T40" fmla="*/ 5 w 291"/>
              <a:gd name="T41" fmla="*/ 6 h 1037"/>
              <a:gd name="T42" fmla="*/ 34 w 291"/>
              <a:gd name="T43" fmla="*/ 6 h 1037"/>
              <a:gd name="T44" fmla="*/ 34 w 291"/>
              <a:gd name="T45" fmla="*/ 6 h 1037"/>
              <a:gd name="T46" fmla="*/ 35 w 291"/>
              <a:gd name="T47" fmla="*/ 5 h 1037"/>
              <a:gd name="T48" fmla="*/ 35 w 291"/>
              <a:gd name="T49" fmla="*/ 5 h 1037"/>
              <a:gd name="T50" fmla="*/ 36 w 291"/>
              <a:gd name="T51" fmla="*/ 5 h 1037"/>
              <a:gd name="T52" fmla="*/ 36 w 291"/>
              <a:gd name="T53" fmla="*/ 5 h 1037"/>
              <a:gd name="T54" fmla="*/ 36 w 291"/>
              <a:gd name="T55" fmla="*/ 4 h 1037"/>
              <a:gd name="T56" fmla="*/ 36 w 291"/>
              <a:gd name="T57" fmla="*/ 4 h 1037"/>
              <a:gd name="T58" fmla="*/ 36 w 291"/>
              <a:gd name="T59" fmla="*/ 3 h 1037"/>
              <a:gd name="T60" fmla="*/ 36 w 291"/>
              <a:gd name="T61" fmla="*/ 3 h 1037"/>
              <a:gd name="T62" fmla="*/ 36 w 291"/>
              <a:gd name="T63" fmla="*/ 3 h 1037"/>
              <a:gd name="T64" fmla="*/ 36 w 291"/>
              <a:gd name="T65" fmla="*/ 2 h 1037"/>
              <a:gd name="T66" fmla="*/ 36 w 291"/>
              <a:gd name="T67" fmla="*/ 2 h 1037"/>
              <a:gd name="T68" fmla="*/ 36 w 291"/>
              <a:gd name="T69" fmla="*/ 1 h 1037"/>
              <a:gd name="T70" fmla="*/ 35 w 291"/>
              <a:gd name="T71" fmla="*/ 1 h 1037"/>
              <a:gd name="T72" fmla="*/ 35 w 291"/>
              <a:gd name="T73" fmla="*/ 1 h 1037"/>
              <a:gd name="T74" fmla="*/ 34 w 291"/>
              <a:gd name="T75" fmla="*/ 1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6"/>
                </a:lnTo>
                <a:lnTo>
                  <a:pt x="278" y="1035"/>
                </a:lnTo>
                <a:lnTo>
                  <a:pt x="281" y="1033"/>
                </a:lnTo>
                <a:lnTo>
                  <a:pt x="285" y="1031"/>
                </a:lnTo>
                <a:lnTo>
                  <a:pt x="287" y="1028"/>
                </a:lnTo>
                <a:lnTo>
                  <a:pt x="289" y="1025"/>
                </a:lnTo>
                <a:lnTo>
                  <a:pt x="290" y="1021"/>
                </a:lnTo>
                <a:lnTo>
                  <a:pt x="291" y="1016"/>
                </a:lnTo>
                <a:lnTo>
                  <a:pt x="290" y="1012"/>
                </a:lnTo>
                <a:lnTo>
                  <a:pt x="289" y="1009"/>
                </a:lnTo>
                <a:lnTo>
                  <a:pt x="287" y="1005"/>
                </a:lnTo>
                <a:lnTo>
                  <a:pt x="285" y="1002"/>
                </a:lnTo>
                <a:lnTo>
                  <a:pt x="281" y="1000"/>
                </a:lnTo>
                <a:lnTo>
                  <a:pt x="278" y="998"/>
                </a:lnTo>
                <a:lnTo>
                  <a:pt x="274" y="997"/>
                </a:lnTo>
                <a:lnTo>
                  <a:pt x="270" y="997"/>
                </a:lnTo>
                <a:lnTo>
                  <a:pt x="40" y="997"/>
                </a:lnTo>
                <a:lnTo>
                  <a:pt x="40" y="41"/>
                </a:lnTo>
                <a:lnTo>
                  <a:pt x="268" y="41"/>
                </a:lnTo>
                <a:lnTo>
                  <a:pt x="272" y="41"/>
                </a:lnTo>
                <a:lnTo>
                  <a:pt x="275" y="40"/>
                </a:lnTo>
                <a:lnTo>
                  <a:pt x="279" y="38"/>
                </a:lnTo>
                <a:lnTo>
                  <a:pt x="282" y="36"/>
                </a:lnTo>
                <a:lnTo>
                  <a:pt x="285" y="33"/>
                </a:lnTo>
                <a:lnTo>
                  <a:pt x="287" y="29"/>
                </a:lnTo>
                <a:lnTo>
                  <a:pt x="288" y="25"/>
                </a:lnTo>
                <a:lnTo>
                  <a:pt x="288" y="21"/>
                </a:lnTo>
                <a:lnTo>
                  <a:pt x="288" y="17"/>
                </a:lnTo>
                <a:lnTo>
                  <a:pt x="287" y="13"/>
                </a:lnTo>
                <a:lnTo>
                  <a:pt x="285" y="10"/>
                </a:lnTo>
                <a:lnTo>
                  <a:pt x="282" y="7"/>
                </a:lnTo>
                <a:lnTo>
                  <a:pt x="279" y="5"/>
                </a:lnTo>
                <a:lnTo>
                  <a:pt x="275" y="2"/>
                </a:lnTo>
                <a:lnTo>
                  <a:pt x="272" y="1"/>
                </a:lnTo>
                <a:lnTo>
                  <a:pt x="268" y="0"/>
                </a:lnTo>
                <a:lnTo>
                  <a:pt x="0" y="0"/>
                </a:lnTo>
                <a:close/>
              </a:path>
            </a:pathLst>
          </a:custGeom>
          <a:solidFill>
            <a:schemeClr val="accent2"/>
          </a:solidFill>
          <a:ln w="9525">
            <a:noFill/>
            <a:round/>
            <a:headEnd/>
            <a:tailEnd/>
          </a:ln>
        </p:spPr>
        <p:txBody>
          <a:bodyPr/>
          <a:lstStyle/>
          <a:p>
            <a:endParaRPr lang="en-US" dirty="0">
              <a:solidFill>
                <a:srgbClr val="000000"/>
              </a:solidFill>
            </a:endParaRPr>
          </a:p>
        </p:txBody>
      </p:sp>
      <p:sp>
        <p:nvSpPr>
          <p:cNvPr id="36" name="Title 1"/>
          <p:cNvSpPr txBox="1">
            <a:spLocks/>
          </p:cNvSpPr>
          <p:nvPr/>
        </p:nvSpPr>
        <p:spPr>
          <a:xfrm>
            <a:off x="4107551" y="800364"/>
            <a:ext cx="2371954" cy="7516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What is Blockchain?</a:t>
            </a:r>
          </a:p>
        </p:txBody>
      </p:sp>
      <p:sp>
        <p:nvSpPr>
          <p:cNvPr id="37" name="Title 1"/>
          <p:cNvSpPr txBox="1">
            <a:spLocks/>
          </p:cNvSpPr>
          <p:nvPr/>
        </p:nvSpPr>
        <p:spPr>
          <a:xfrm>
            <a:off x="4105248" y="2164823"/>
            <a:ext cx="2567779" cy="847777"/>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Why is it relevant for our business?</a:t>
            </a:r>
          </a:p>
        </p:txBody>
      </p:sp>
      <p:sp>
        <p:nvSpPr>
          <p:cNvPr id="38" name="Title 1"/>
          <p:cNvSpPr txBox="1">
            <a:spLocks/>
          </p:cNvSpPr>
          <p:nvPr/>
        </p:nvSpPr>
        <p:spPr>
          <a:xfrm>
            <a:off x="4107550" y="3392391"/>
            <a:ext cx="2869265" cy="7774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How can IBM help us apply blockchain?</a:t>
            </a:r>
            <a:endParaRPr lang="en-US" sz="1400" i="1" dirty="0">
              <a:solidFill>
                <a:srgbClr val="000000"/>
              </a:solidFill>
              <a:ea typeface="IBM Plex Sans" charset="0"/>
              <a:cs typeface="IBM Plex Sans" charset="0"/>
            </a:endParaRPr>
          </a:p>
        </p:txBody>
      </p:sp>
      <p:grpSp>
        <p:nvGrpSpPr>
          <p:cNvPr id="39" name="Group 38"/>
          <p:cNvGrpSpPr/>
          <p:nvPr/>
        </p:nvGrpSpPr>
        <p:grpSpPr>
          <a:xfrm>
            <a:off x="3152650" y="709862"/>
            <a:ext cx="911325" cy="911326"/>
            <a:chOff x="2661700" y="2683706"/>
            <a:chExt cx="911325" cy="911326"/>
          </a:xfrm>
        </p:grpSpPr>
        <p:sp>
          <p:nvSpPr>
            <p:cNvPr id="40" name="Oval 39"/>
            <p:cNvSpPr/>
            <p:nvPr/>
          </p:nvSpPr>
          <p:spPr>
            <a:xfrm>
              <a:off x="2661700" y="2683706"/>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41" name="Group 25"/>
            <p:cNvGrpSpPr>
              <a:grpSpLocks/>
            </p:cNvGrpSpPr>
            <p:nvPr/>
          </p:nvGrpSpPr>
          <p:grpSpPr bwMode="auto">
            <a:xfrm>
              <a:off x="2968872" y="2868374"/>
              <a:ext cx="296979" cy="541989"/>
              <a:chOff x="3589" y="1491"/>
              <a:chExt cx="227" cy="414"/>
            </a:xfrm>
          </p:grpSpPr>
          <p:sp>
            <p:nvSpPr>
              <p:cNvPr id="42" name="Freeform 28"/>
              <p:cNvSpPr>
                <a:spLocks/>
              </p:cNvSpPr>
              <p:nvPr/>
            </p:nvSpPr>
            <p:spPr bwMode="auto">
              <a:xfrm>
                <a:off x="3675" y="1849"/>
                <a:ext cx="56" cy="56"/>
              </a:xfrm>
              <a:custGeom>
                <a:avLst/>
                <a:gdLst>
                  <a:gd name="T0" fmla="*/ 14 w 111"/>
                  <a:gd name="T1" fmla="*/ 7 h 112"/>
                  <a:gd name="T2" fmla="*/ 14 w 111"/>
                  <a:gd name="T3" fmla="*/ 7 h 112"/>
                  <a:gd name="T4" fmla="*/ 14 w 111"/>
                  <a:gd name="T5" fmla="*/ 6 h 112"/>
                  <a:gd name="T6" fmla="*/ 14 w 111"/>
                  <a:gd name="T7" fmla="*/ 5 h 112"/>
                  <a:gd name="T8" fmla="*/ 14 w 111"/>
                  <a:gd name="T9" fmla="*/ 5 h 112"/>
                  <a:gd name="T10" fmla="*/ 13 w 111"/>
                  <a:gd name="T11" fmla="*/ 4 h 112"/>
                  <a:gd name="T12" fmla="*/ 12 w 111"/>
                  <a:gd name="T13" fmla="*/ 3 h 112"/>
                  <a:gd name="T14" fmla="*/ 11 w 111"/>
                  <a:gd name="T15" fmla="*/ 2 h 112"/>
                  <a:gd name="T16" fmla="*/ 10 w 111"/>
                  <a:gd name="T17" fmla="*/ 1 h 112"/>
                  <a:gd name="T18" fmla="*/ 9 w 111"/>
                  <a:gd name="T19" fmla="*/ 1 h 112"/>
                  <a:gd name="T20" fmla="*/ 9 w 111"/>
                  <a:gd name="T21" fmla="*/ 1 h 112"/>
                  <a:gd name="T22" fmla="*/ 8 w 111"/>
                  <a:gd name="T23" fmla="*/ 1 h 112"/>
                  <a:gd name="T24" fmla="*/ 7 w 111"/>
                  <a:gd name="T25" fmla="*/ 0 h 112"/>
                  <a:gd name="T26" fmla="*/ 7 w 111"/>
                  <a:gd name="T27" fmla="*/ 1 h 112"/>
                  <a:gd name="T28" fmla="*/ 6 w 111"/>
                  <a:gd name="T29" fmla="*/ 1 h 112"/>
                  <a:gd name="T30" fmla="*/ 5 w 111"/>
                  <a:gd name="T31" fmla="*/ 1 h 112"/>
                  <a:gd name="T32" fmla="*/ 5 w 111"/>
                  <a:gd name="T33" fmla="*/ 1 h 112"/>
                  <a:gd name="T34" fmla="*/ 3 w 111"/>
                  <a:gd name="T35" fmla="*/ 2 h 112"/>
                  <a:gd name="T36" fmla="*/ 2 w 111"/>
                  <a:gd name="T37" fmla="*/ 3 h 112"/>
                  <a:gd name="T38" fmla="*/ 2 w 111"/>
                  <a:gd name="T39" fmla="*/ 4 h 112"/>
                  <a:gd name="T40" fmla="*/ 1 w 111"/>
                  <a:gd name="T41" fmla="*/ 5 h 112"/>
                  <a:gd name="T42" fmla="*/ 1 w 111"/>
                  <a:gd name="T43" fmla="*/ 5 h 112"/>
                  <a:gd name="T44" fmla="*/ 1 w 111"/>
                  <a:gd name="T45" fmla="*/ 6 h 112"/>
                  <a:gd name="T46" fmla="*/ 0 w 111"/>
                  <a:gd name="T47" fmla="*/ 7 h 112"/>
                  <a:gd name="T48" fmla="*/ 0 w 111"/>
                  <a:gd name="T49" fmla="*/ 7 h 112"/>
                  <a:gd name="T50" fmla="*/ 0 w 111"/>
                  <a:gd name="T51" fmla="*/ 7 h 112"/>
                  <a:gd name="T52" fmla="*/ 1 w 111"/>
                  <a:gd name="T53" fmla="*/ 9 h 112"/>
                  <a:gd name="T54" fmla="*/ 1 w 111"/>
                  <a:gd name="T55" fmla="*/ 9 h 112"/>
                  <a:gd name="T56" fmla="*/ 1 w 111"/>
                  <a:gd name="T57" fmla="*/ 10 h 112"/>
                  <a:gd name="T58" fmla="*/ 2 w 111"/>
                  <a:gd name="T59" fmla="*/ 11 h 112"/>
                  <a:gd name="T60" fmla="*/ 2 w 111"/>
                  <a:gd name="T61" fmla="*/ 12 h 112"/>
                  <a:gd name="T62" fmla="*/ 3 w 111"/>
                  <a:gd name="T63" fmla="*/ 13 h 112"/>
                  <a:gd name="T64" fmla="*/ 5 w 111"/>
                  <a:gd name="T65" fmla="*/ 14 h 112"/>
                  <a:gd name="T66" fmla="*/ 5 w 111"/>
                  <a:gd name="T67" fmla="*/ 14 h 112"/>
                  <a:gd name="T68" fmla="*/ 6 w 111"/>
                  <a:gd name="T69" fmla="*/ 14 h 112"/>
                  <a:gd name="T70" fmla="*/ 7 w 111"/>
                  <a:gd name="T71" fmla="*/ 14 h 112"/>
                  <a:gd name="T72" fmla="*/ 7 w 111"/>
                  <a:gd name="T73" fmla="*/ 14 h 112"/>
                  <a:gd name="T74" fmla="*/ 8 w 111"/>
                  <a:gd name="T75" fmla="*/ 14 h 112"/>
                  <a:gd name="T76" fmla="*/ 9 w 111"/>
                  <a:gd name="T77" fmla="*/ 14 h 112"/>
                  <a:gd name="T78" fmla="*/ 9 w 111"/>
                  <a:gd name="T79" fmla="*/ 14 h 112"/>
                  <a:gd name="T80" fmla="*/ 10 w 111"/>
                  <a:gd name="T81" fmla="*/ 14 h 112"/>
                  <a:gd name="T82" fmla="*/ 11 w 111"/>
                  <a:gd name="T83" fmla="*/ 13 h 112"/>
                  <a:gd name="T84" fmla="*/ 12 w 111"/>
                  <a:gd name="T85" fmla="*/ 12 h 112"/>
                  <a:gd name="T86" fmla="*/ 13 w 111"/>
                  <a:gd name="T87" fmla="*/ 11 h 112"/>
                  <a:gd name="T88" fmla="*/ 14 w 111"/>
                  <a:gd name="T89" fmla="*/ 10 h 112"/>
                  <a:gd name="T90" fmla="*/ 14 w 111"/>
                  <a:gd name="T91" fmla="*/ 9 h 112"/>
                  <a:gd name="T92" fmla="*/ 14 w 111"/>
                  <a:gd name="T93" fmla="*/ 9 h 112"/>
                  <a:gd name="T94" fmla="*/ 14 w 111"/>
                  <a:gd name="T95" fmla="*/ 7 h 112"/>
                  <a:gd name="T96" fmla="*/ 14 w 111"/>
                  <a:gd name="T97" fmla="*/ 7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1"/>
                  <a:gd name="T148" fmla="*/ 0 h 112"/>
                  <a:gd name="T149" fmla="*/ 111 w 111"/>
                  <a:gd name="T150" fmla="*/ 112 h 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1" h="112">
                    <a:moveTo>
                      <a:pt x="111" y="56"/>
                    </a:moveTo>
                    <a:lnTo>
                      <a:pt x="111" y="50"/>
                    </a:lnTo>
                    <a:lnTo>
                      <a:pt x="110" y="45"/>
                    </a:lnTo>
                    <a:lnTo>
                      <a:pt x="109" y="40"/>
                    </a:lnTo>
                    <a:lnTo>
                      <a:pt x="107" y="34"/>
                    </a:lnTo>
                    <a:lnTo>
                      <a:pt x="102" y="25"/>
                    </a:lnTo>
                    <a:lnTo>
                      <a:pt x="94" y="17"/>
                    </a:lnTo>
                    <a:lnTo>
                      <a:pt x="87" y="9"/>
                    </a:lnTo>
                    <a:lnTo>
                      <a:pt x="77" y="5"/>
                    </a:lnTo>
                    <a:lnTo>
                      <a:pt x="72" y="3"/>
                    </a:lnTo>
                    <a:lnTo>
                      <a:pt x="67" y="1"/>
                    </a:lnTo>
                    <a:lnTo>
                      <a:pt x="61" y="1"/>
                    </a:lnTo>
                    <a:lnTo>
                      <a:pt x="55" y="0"/>
                    </a:lnTo>
                    <a:lnTo>
                      <a:pt x="49" y="1"/>
                    </a:lnTo>
                    <a:lnTo>
                      <a:pt x="44" y="1"/>
                    </a:lnTo>
                    <a:lnTo>
                      <a:pt x="39" y="3"/>
                    </a:lnTo>
                    <a:lnTo>
                      <a:pt x="33" y="5"/>
                    </a:lnTo>
                    <a:lnTo>
                      <a:pt x="24" y="9"/>
                    </a:lnTo>
                    <a:lnTo>
                      <a:pt x="16" y="17"/>
                    </a:lnTo>
                    <a:lnTo>
                      <a:pt x="9" y="25"/>
                    </a:lnTo>
                    <a:lnTo>
                      <a:pt x="4" y="34"/>
                    </a:lnTo>
                    <a:lnTo>
                      <a:pt x="2" y="40"/>
                    </a:lnTo>
                    <a:lnTo>
                      <a:pt x="1" y="45"/>
                    </a:lnTo>
                    <a:lnTo>
                      <a:pt x="0" y="50"/>
                    </a:lnTo>
                    <a:lnTo>
                      <a:pt x="0" y="56"/>
                    </a:lnTo>
                    <a:lnTo>
                      <a:pt x="0" y="62"/>
                    </a:lnTo>
                    <a:lnTo>
                      <a:pt x="1" y="67"/>
                    </a:lnTo>
                    <a:lnTo>
                      <a:pt x="2" y="72"/>
                    </a:lnTo>
                    <a:lnTo>
                      <a:pt x="4" y="77"/>
                    </a:lnTo>
                    <a:lnTo>
                      <a:pt x="9" y="87"/>
                    </a:lnTo>
                    <a:lnTo>
                      <a:pt x="16" y="95"/>
                    </a:lnTo>
                    <a:lnTo>
                      <a:pt x="24" y="102"/>
                    </a:lnTo>
                    <a:lnTo>
                      <a:pt x="33" y="108"/>
                    </a:lnTo>
                    <a:lnTo>
                      <a:pt x="39" y="109"/>
                    </a:lnTo>
                    <a:lnTo>
                      <a:pt x="44" y="111"/>
                    </a:lnTo>
                    <a:lnTo>
                      <a:pt x="49" y="112"/>
                    </a:lnTo>
                    <a:lnTo>
                      <a:pt x="55" y="112"/>
                    </a:lnTo>
                    <a:lnTo>
                      <a:pt x="61" y="112"/>
                    </a:lnTo>
                    <a:lnTo>
                      <a:pt x="67" y="111"/>
                    </a:lnTo>
                    <a:lnTo>
                      <a:pt x="72" y="109"/>
                    </a:lnTo>
                    <a:lnTo>
                      <a:pt x="77" y="108"/>
                    </a:lnTo>
                    <a:lnTo>
                      <a:pt x="87" y="102"/>
                    </a:lnTo>
                    <a:lnTo>
                      <a:pt x="94" y="95"/>
                    </a:lnTo>
                    <a:lnTo>
                      <a:pt x="102" y="87"/>
                    </a:lnTo>
                    <a:lnTo>
                      <a:pt x="107" y="77"/>
                    </a:lnTo>
                    <a:lnTo>
                      <a:pt x="109" y="72"/>
                    </a:lnTo>
                    <a:lnTo>
                      <a:pt x="110" y="67"/>
                    </a:lnTo>
                    <a:lnTo>
                      <a:pt x="111" y="62"/>
                    </a:lnTo>
                    <a:lnTo>
                      <a:pt x="111" y="56"/>
                    </a:lnTo>
                    <a:close/>
                  </a:path>
                </a:pathLst>
              </a:custGeom>
              <a:solidFill>
                <a:schemeClr val="bg2"/>
              </a:solidFill>
              <a:ln w="9525">
                <a:noFill/>
                <a:round/>
                <a:headEnd/>
                <a:tailEnd/>
              </a:ln>
            </p:spPr>
            <p:txBody>
              <a:bodyPr/>
              <a:lstStyle/>
              <a:p>
                <a:endParaRPr lang="en-US" dirty="0">
                  <a:solidFill>
                    <a:srgbClr val="000000"/>
                  </a:solidFill>
                </a:endParaRPr>
              </a:p>
            </p:txBody>
          </p:sp>
          <p:sp>
            <p:nvSpPr>
              <p:cNvPr id="43" name="Freeform 29"/>
              <p:cNvSpPr>
                <a:spLocks/>
              </p:cNvSpPr>
              <p:nvPr/>
            </p:nvSpPr>
            <p:spPr bwMode="auto">
              <a:xfrm>
                <a:off x="3589" y="1491"/>
                <a:ext cx="227" cy="298"/>
              </a:xfrm>
              <a:custGeom>
                <a:avLst/>
                <a:gdLst>
                  <a:gd name="T0" fmla="*/ 27 w 455"/>
                  <a:gd name="T1" fmla="*/ 75 h 596"/>
                  <a:gd name="T2" fmla="*/ 26 w 455"/>
                  <a:gd name="T3" fmla="*/ 74 h 596"/>
                  <a:gd name="T4" fmla="*/ 25 w 455"/>
                  <a:gd name="T5" fmla="*/ 72 h 596"/>
                  <a:gd name="T6" fmla="*/ 26 w 455"/>
                  <a:gd name="T7" fmla="*/ 65 h 596"/>
                  <a:gd name="T8" fmla="*/ 28 w 455"/>
                  <a:gd name="T9" fmla="*/ 58 h 596"/>
                  <a:gd name="T10" fmla="*/ 31 w 455"/>
                  <a:gd name="T11" fmla="*/ 53 h 596"/>
                  <a:gd name="T12" fmla="*/ 35 w 455"/>
                  <a:gd name="T13" fmla="*/ 49 h 596"/>
                  <a:gd name="T14" fmla="*/ 42 w 455"/>
                  <a:gd name="T15" fmla="*/ 44 h 596"/>
                  <a:gd name="T16" fmla="*/ 46 w 455"/>
                  <a:gd name="T17" fmla="*/ 40 h 596"/>
                  <a:gd name="T18" fmla="*/ 49 w 455"/>
                  <a:gd name="T19" fmla="*/ 37 h 596"/>
                  <a:gd name="T20" fmla="*/ 50 w 455"/>
                  <a:gd name="T21" fmla="*/ 34 h 596"/>
                  <a:gd name="T22" fmla="*/ 51 w 455"/>
                  <a:gd name="T23" fmla="*/ 28 h 596"/>
                  <a:gd name="T24" fmla="*/ 51 w 455"/>
                  <a:gd name="T25" fmla="*/ 21 h 596"/>
                  <a:gd name="T26" fmla="*/ 49 w 455"/>
                  <a:gd name="T27" fmla="*/ 15 h 596"/>
                  <a:gd name="T28" fmla="*/ 45 w 455"/>
                  <a:gd name="T29" fmla="*/ 10 h 596"/>
                  <a:gd name="T30" fmla="*/ 40 w 455"/>
                  <a:gd name="T31" fmla="*/ 7 h 596"/>
                  <a:gd name="T32" fmla="*/ 33 w 455"/>
                  <a:gd name="T33" fmla="*/ 5 h 596"/>
                  <a:gd name="T34" fmla="*/ 26 w 455"/>
                  <a:gd name="T35" fmla="*/ 5 h 596"/>
                  <a:gd name="T36" fmla="*/ 19 w 455"/>
                  <a:gd name="T37" fmla="*/ 7 h 596"/>
                  <a:gd name="T38" fmla="*/ 13 w 455"/>
                  <a:gd name="T39" fmla="*/ 10 h 596"/>
                  <a:gd name="T40" fmla="*/ 9 w 455"/>
                  <a:gd name="T41" fmla="*/ 15 h 596"/>
                  <a:gd name="T42" fmla="*/ 6 w 455"/>
                  <a:gd name="T43" fmla="*/ 21 h 596"/>
                  <a:gd name="T44" fmla="*/ 5 w 455"/>
                  <a:gd name="T45" fmla="*/ 28 h 596"/>
                  <a:gd name="T46" fmla="*/ 4 w 455"/>
                  <a:gd name="T47" fmla="*/ 29 h 596"/>
                  <a:gd name="T48" fmla="*/ 3 w 455"/>
                  <a:gd name="T49" fmla="*/ 30 h 596"/>
                  <a:gd name="T50" fmla="*/ 2 w 455"/>
                  <a:gd name="T51" fmla="*/ 30 h 596"/>
                  <a:gd name="T52" fmla="*/ 0 w 455"/>
                  <a:gd name="T53" fmla="*/ 30 h 596"/>
                  <a:gd name="T54" fmla="*/ 0 w 455"/>
                  <a:gd name="T55" fmla="*/ 29 h 596"/>
                  <a:gd name="T56" fmla="*/ 0 w 455"/>
                  <a:gd name="T57" fmla="*/ 25 h 596"/>
                  <a:gd name="T58" fmla="*/ 0 w 455"/>
                  <a:gd name="T59" fmla="*/ 21 h 596"/>
                  <a:gd name="T60" fmla="*/ 2 w 455"/>
                  <a:gd name="T61" fmla="*/ 18 h 596"/>
                  <a:gd name="T62" fmla="*/ 4 w 455"/>
                  <a:gd name="T63" fmla="*/ 13 h 596"/>
                  <a:gd name="T64" fmla="*/ 8 w 455"/>
                  <a:gd name="T65" fmla="*/ 9 h 596"/>
                  <a:gd name="T66" fmla="*/ 13 w 455"/>
                  <a:gd name="T67" fmla="*/ 5 h 596"/>
                  <a:gd name="T68" fmla="*/ 17 w 455"/>
                  <a:gd name="T69" fmla="*/ 2 h 596"/>
                  <a:gd name="T70" fmla="*/ 21 w 455"/>
                  <a:gd name="T71" fmla="*/ 1 h 596"/>
                  <a:gd name="T72" fmla="*/ 25 w 455"/>
                  <a:gd name="T73" fmla="*/ 1 h 596"/>
                  <a:gd name="T74" fmla="*/ 31 w 455"/>
                  <a:gd name="T75" fmla="*/ 1 h 596"/>
                  <a:gd name="T76" fmla="*/ 39 w 455"/>
                  <a:gd name="T77" fmla="*/ 2 h 596"/>
                  <a:gd name="T78" fmla="*/ 46 w 455"/>
                  <a:gd name="T79" fmla="*/ 5 h 596"/>
                  <a:gd name="T80" fmla="*/ 52 w 455"/>
                  <a:gd name="T81" fmla="*/ 11 h 596"/>
                  <a:gd name="T82" fmla="*/ 54 w 455"/>
                  <a:gd name="T83" fmla="*/ 14 h 596"/>
                  <a:gd name="T84" fmla="*/ 55 w 455"/>
                  <a:gd name="T85" fmla="*/ 18 h 596"/>
                  <a:gd name="T86" fmla="*/ 56 w 455"/>
                  <a:gd name="T87" fmla="*/ 21 h 596"/>
                  <a:gd name="T88" fmla="*/ 56 w 455"/>
                  <a:gd name="T89" fmla="*/ 26 h 596"/>
                  <a:gd name="T90" fmla="*/ 56 w 455"/>
                  <a:gd name="T91" fmla="*/ 33 h 596"/>
                  <a:gd name="T92" fmla="*/ 54 w 455"/>
                  <a:gd name="T93" fmla="*/ 38 h 596"/>
                  <a:gd name="T94" fmla="*/ 51 w 455"/>
                  <a:gd name="T95" fmla="*/ 42 h 596"/>
                  <a:gd name="T96" fmla="*/ 48 w 455"/>
                  <a:gd name="T97" fmla="*/ 46 h 596"/>
                  <a:gd name="T98" fmla="*/ 40 w 455"/>
                  <a:gd name="T99" fmla="*/ 51 h 596"/>
                  <a:gd name="T100" fmla="*/ 36 w 455"/>
                  <a:gd name="T101" fmla="*/ 55 h 596"/>
                  <a:gd name="T102" fmla="*/ 33 w 455"/>
                  <a:gd name="T103" fmla="*/ 59 h 596"/>
                  <a:gd name="T104" fmla="*/ 32 w 455"/>
                  <a:gd name="T105" fmla="*/ 63 h 596"/>
                  <a:gd name="T106" fmla="*/ 31 w 455"/>
                  <a:gd name="T107" fmla="*/ 70 h 596"/>
                  <a:gd name="T108" fmla="*/ 30 w 455"/>
                  <a:gd name="T109" fmla="*/ 73 h 596"/>
                  <a:gd name="T110" fmla="*/ 29 w 455"/>
                  <a:gd name="T111" fmla="*/ 75 h 596"/>
                  <a:gd name="T112" fmla="*/ 28 w 455"/>
                  <a:gd name="T113" fmla="*/ 75 h 5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5"/>
                  <a:gd name="T172" fmla="*/ 0 h 596"/>
                  <a:gd name="T173" fmla="*/ 455 w 455"/>
                  <a:gd name="T174" fmla="*/ 596 h 5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5" h="596">
                    <a:moveTo>
                      <a:pt x="227" y="596"/>
                    </a:moveTo>
                    <a:lnTo>
                      <a:pt x="223" y="596"/>
                    </a:lnTo>
                    <a:lnTo>
                      <a:pt x="219" y="594"/>
                    </a:lnTo>
                    <a:lnTo>
                      <a:pt x="216" y="593"/>
                    </a:lnTo>
                    <a:lnTo>
                      <a:pt x="213" y="590"/>
                    </a:lnTo>
                    <a:lnTo>
                      <a:pt x="211" y="587"/>
                    </a:lnTo>
                    <a:lnTo>
                      <a:pt x="209" y="584"/>
                    </a:lnTo>
                    <a:lnTo>
                      <a:pt x="208" y="580"/>
                    </a:lnTo>
                    <a:lnTo>
                      <a:pt x="207" y="575"/>
                    </a:lnTo>
                    <a:lnTo>
                      <a:pt x="208" y="553"/>
                    </a:lnTo>
                    <a:lnTo>
                      <a:pt x="210" y="533"/>
                    </a:lnTo>
                    <a:lnTo>
                      <a:pt x="213" y="515"/>
                    </a:lnTo>
                    <a:lnTo>
                      <a:pt x="217" y="497"/>
                    </a:lnTo>
                    <a:lnTo>
                      <a:pt x="222" y="481"/>
                    </a:lnTo>
                    <a:lnTo>
                      <a:pt x="229" y="466"/>
                    </a:lnTo>
                    <a:lnTo>
                      <a:pt x="236" y="453"/>
                    </a:lnTo>
                    <a:lnTo>
                      <a:pt x="244" y="440"/>
                    </a:lnTo>
                    <a:lnTo>
                      <a:pt x="253" y="429"/>
                    </a:lnTo>
                    <a:lnTo>
                      <a:pt x="262" y="418"/>
                    </a:lnTo>
                    <a:lnTo>
                      <a:pt x="271" y="409"/>
                    </a:lnTo>
                    <a:lnTo>
                      <a:pt x="281" y="399"/>
                    </a:lnTo>
                    <a:lnTo>
                      <a:pt x="301" y="383"/>
                    </a:lnTo>
                    <a:lnTo>
                      <a:pt x="322" y="367"/>
                    </a:lnTo>
                    <a:lnTo>
                      <a:pt x="340" y="353"/>
                    </a:lnTo>
                    <a:lnTo>
                      <a:pt x="357" y="340"/>
                    </a:lnTo>
                    <a:lnTo>
                      <a:pt x="365" y="332"/>
                    </a:lnTo>
                    <a:lnTo>
                      <a:pt x="373" y="325"/>
                    </a:lnTo>
                    <a:lnTo>
                      <a:pt x="379" y="317"/>
                    </a:lnTo>
                    <a:lnTo>
                      <a:pt x="387" y="308"/>
                    </a:lnTo>
                    <a:lnTo>
                      <a:pt x="392" y="299"/>
                    </a:lnTo>
                    <a:lnTo>
                      <a:pt x="398" y="288"/>
                    </a:lnTo>
                    <a:lnTo>
                      <a:pt x="402" y="278"/>
                    </a:lnTo>
                    <a:lnTo>
                      <a:pt x="407" y="266"/>
                    </a:lnTo>
                    <a:lnTo>
                      <a:pt x="410" y="253"/>
                    </a:lnTo>
                    <a:lnTo>
                      <a:pt x="412" y="239"/>
                    </a:lnTo>
                    <a:lnTo>
                      <a:pt x="414" y="224"/>
                    </a:lnTo>
                    <a:lnTo>
                      <a:pt x="414" y="208"/>
                    </a:lnTo>
                    <a:lnTo>
                      <a:pt x="413" y="190"/>
                    </a:lnTo>
                    <a:lnTo>
                      <a:pt x="411" y="172"/>
                    </a:lnTo>
                    <a:lnTo>
                      <a:pt x="407" y="156"/>
                    </a:lnTo>
                    <a:lnTo>
                      <a:pt x="400" y="141"/>
                    </a:lnTo>
                    <a:lnTo>
                      <a:pt x="393" y="126"/>
                    </a:lnTo>
                    <a:lnTo>
                      <a:pt x="384" y="111"/>
                    </a:lnTo>
                    <a:lnTo>
                      <a:pt x="373" y="99"/>
                    </a:lnTo>
                    <a:lnTo>
                      <a:pt x="362" y="87"/>
                    </a:lnTo>
                    <a:lnTo>
                      <a:pt x="349" y="77"/>
                    </a:lnTo>
                    <a:lnTo>
                      <a:pt x="334" y="67"/>
                    </a:lnTo>
                    <a:lnTo>
                      <a:pt x="320" y="60"/>
                    </a:lnTo>
                    <a:lnTo>
                      <a:pt x="303" y="53"/>
                    </a:lnTo>
                    <a:lnTo>
                      <a:pt x="285" y="47"/>
                    </a:lnTo>
                    <a:lnTo>
                      <a:pt x="267" y="44"/>
                    </a:lnTo>
                    <a:lnTo>
                      <a:pt x="247" y="41"/>
                    </a:lnTo>
                    <a:lnTo>
                      <a:pt x="227" y="41"/>
                    </a:lnTo>
                    <a:lnTo>
                      <a:pt x="209" y="42"/>
                    </a:lnTo>
                    <a:lnTo>
                      <a:pt x="190" y="44"/>
                    </a:lnTo>
                    <a:lnTo>
                      <a:pt x="172" y="49"/>
                    </a:lnTo>
                    <a:lnTo>
                      <a:pt x="154" y="56"/>
                    </a:lnTo>
                    <a:lnTo>
                      <a:pt x="138" y="63"/>
                    </a:lnTo>
                    <a:lnTo>
                      <a:pt x="123" y="73"/>
                    </a:lnTo>
                    <a:lnTo>
                      <a:pt x="108" y="83"/>
                    </a:lnTo>
                    <a:lnTo>
                      <a:pt x="95" y="96"/>
                    </a:lnTo>
                    <a:lnTo>
                      <a:pt x="83" y="109"/>
                    </a:lnTo>
                    <a:lnTo>
                      <a:pt x="72" y="123"/>
                    </a:lnTo>
                    <a:lnTo>
                      <a:pt x="63" y="139"/>
                    </a:lnTo>
                    <a:lnTo>
                      <a:pt x="56" y="155"/>
                    </a:lnTo>
                    <a:lnTo>
                      <a:pt x="49" y="172"/>
                    </a:lnTo>
                    <a:lnTo>
                      <a:pt x="44" y="190"/>
                    </a:lnTo>
                    <a:lnTo>
                      <a:pt x="41" y="209"/>
                    </a:lnTo>
                    <a:lnTo>
                      <a:pt x="41" y="228"/>
                    </a:lnTo>
                    <a:lnTo>
                      <a:pt x="40" y="232"/>
                    </a:lnTo>
                    <a:lnTo>
                      <a:pt x="39" y="236"/>
                    </a:lnTo>
                    <a:lnTo>
                      <a:pt x="37" y="239"/>
                    </a:lnTo>
                    <a:lnTo>
                      <a:pt x="35" y="242"/>
                    </a:lnTo>
                    <a:lnTo>
                      <a:pt x="32" y="244"/>
                    </a:lnTo>
                    <a:lnTo>
                      <a:pt x="28" y="246"/>
                    </a:lnTo>
                    <a:lnTo>
                      <a:pt x="24" y="247"/>
                    </a:lnTo>
                    <a:lnTo>
                      <a:pt x="20" y="247"/>
                    </a:lnTo>
                    <a:lnTo>
                      <a:pt x="16" y="247"/>
                    </a:lnTo>
                    <a:lnTo>
                      <a:pt x="13" y="246"/>
                    </a:lnTo>
                    <a:lnTo>
                      <a:pt x="9" y="244"/>
                    </a:lnTo>
                    <a:lnTo>
                      <a:pt x="5" y="242"/>
                    </a:lnTo>
                    <a:lnTo>
                      <a:pt x="3" y="239"/>
                    </a:lnTo>
                    <a:lnTo>
                      <a:pt x="1" y="236"/>
                    </a:lnTo>
                    <a:lnTo>
                      <a:pt x="0" y="232"/>
                    </a:lnTo>
                    <a:lnTo>
                      <a:pt x="0" y="228"/>
                    </a:lnTo>
                    <a:lnTo>
                      <a:pt x="0" y="216"/>
                    </a:lnTo>
                    <a:lnTo>
                      <a:pt x="1" y="205"/>
                    </a:lnTo>
                    <a:lnTo>
                      <a:pt x="2" y="193"/>
                    </a:lnTo>
                    <a:lnTo>
                      <a:pt x="4" y="181"/>
                    </a:lnTo>
                    <a:lnTo>
                      <a:pt x="6" y="171"/>
                    </a:lnTo>
                    <a:lnTo>
                      <a:pt x="10" y="159"/>
                    </a:lnTo>
                    <a:lnTo>
                      <a:pt x="14" y="149"/>
                    </a:lnTo>
                    <a:lnTo>
                      <a:pt x="18" y="139"/>
                    </a:lnTo>
                    <a:lnTo>
                      <a:pt x="22" y="129"/>
                    </a:lnTo>
                    <a:lnTo>
                      <a:pt x="27" y="120"/>
                    </a:lnTo>
                    <a:lnTo>
                      <a:pt x="33" y="109"/>
                    </a:lnTo>
                    <a:lnTo>
                      <a:pt x="39" y="101"/>
                    </a:lnTo>
                    <a:lnTo>
                      <a:pt x="51" y="83"/>
                    </a:lnTo>
                    <a:lnTo>
                      <a:pt x="66" y="66"/>
                    </a:lnTo>
                    <a:lnTo>
                      <a:pt x="83" y="52"/>
                    </a:lnTo>
                    <a:lnTo>
                      <a:pt x="100" y="39"/>
                    </a:lnTo>
                    <a:lnTo>
                      <a:pt x="109" y="33"/>
                    </a:lnTo>
                    <a:lnTo>
                      <a:pt x="119" y="27"/>
                    </a:lnTo>
                    <a:lnTo>
                      <a:pt x="129" y="22"/>
                    </a:lnTo>
                    <a:lnTo>
                      <a:pt x="138" y="18"/>
                    </a:lnTo>
                    <a:lnTo>
                      <a:pt x="149" y="14"/>
                    </a:lnTo>
                    <a:lnTo>
                      <a:pt x="159" y="11"/>
                    </a:lnTo>
                    <a:lnTo>
                      <a:pt x="171" y="8"/>
                    </a:lnTo>
                    <a:lnTo>
                      <a:pt x="181" y="4"/>
                    </a:lnTo>
                    <a:lnTo>
                      <a:pt x="193" y="2"/>
                    </a:lnTo>
                    <a:lnTo>
                      <a:pt x="204" y="1"/>
                    </a:lnTo>
                    <a:lnTo>
                      <a:pt x="216" y="0"/>
                    </a:lnTo>
                    <a:lnTo>
                      <a:pt x="227" y="0"/>
                    </a:lnTo>
                    <a:lnTo>
                      <a:pt x="252" y="1"/>
                    </a:lnTo>
                    <a:lnTo>
                      <a:pt x="275" y="4"/>
                    </a:lnTo>
                    <a:lnTo>
                      <a:pt x="298" y="9"/>
                    </a:lnTo>
                    <a:lnTo>
                      <a:pt x="319" y="16"/>
                    </a:lnTo>
                    <a:lnTo>
                      <a:pt x="339" y="24"/>
                    </a:lnTo>
                    <a:lnTo>
                      <a:pt x="357" y="34"/>
                    </a:lnTo>
                    <a:lnTo>
                      <a:pt x="374" y="45"/>
                    </a:lnTo>
                    <a:lnTo>
                      <a:pt x="391" y="59"/>
                    </a:lnTo>
                    <a:lnTo>
                      <a:pt x="405" y="74"/>
                    </a:lnTo>
                    <a:lnTo>
                      <a:pt x="417" y="89"/>
                    </a:lnTo>
                    <a:lnTo>
                      <a:pt x="423" y="98"/>
                    </a:lnTo>
                    <a:lnTo>
                      <a:pt x="429" y="106"/>
                    </a:lnTo>
                    <a:lnTo>
                      <a:pt x="434" y="115"/>
                    </a:lnTo>
                    <a:lnTo>
                      <a:pt x="438" y="125"/>
                    </a:lnTo>
                    <a:lnTo>
                      <a:pt x="441" y="134"/>
                    </a:lnTo>
                    <a:lnTo>
                      <a:pt x="445" y="144"/>
                    </a:lnTo>
                    <a:lnTo>
                      <a:pt x="449" y="154"/>
                    </a:lnTo>
                    <a:lnTo>
                      <a:pt x="451" y="165"/>
                    </a:lnTo>
                    <a:lnTo>
                      <a:pt x="453" y="175"/>
                    </a:lnTo>
                    <a:lnTo>
                      <a:pt x="454" y="186"/>
                    </a:lnTo>
                    <a:lnTo>
                      <a:pt x="455" y="196"/>
                    </a:lnTo>
                    <a:lnTo>
                      <a:pt x="455" y="208"/>
                    </a:lnTo>
                    <a:lnTo>
                      <a:pt x="454" y="228"/>
                    </a:lnTo>
                    <a:lnTo>
                      <a:pt x="453" y="246"/>
                    </a:lnTo>
                    <a:lnTo>
                      <a:pt x="450" y="263"/>
                    </a:lnTo>
                    <a:lnTo>
                      <a:pt x="445" y="280"/>
                    </a:lnTo>
                    <a:lnTo>
                      <a:pt x="440" y="294"/>
                    </a:lnTo>
                    <a:lnTo>
                      <a:pt x="434" y="307"/>
                    </a:lnTo>
                    <a:lnTo>
                      <a:pt x="427" y="320"/>
                    </a:lnTo>
                    <a:lnTo>
                      <a:pt x="419" y="331"/>
                    </a:lnTo>
                    <a:lnTo>
                      <a:pt x="412" y="342"/>
                    </a:lnTo>
                    <a:lnTo>
                      <a:pt x="402" y="352"/>
                    </a:lnTo>
                    <a:lnTo>
                      <a:pt x="394" y="361"/>
                    </a:lnTo>
                    <a:lnTo>
                      <a:pt x="385" y="370"/>
                    </a:lnTo>
                    <a:lnTo>
                      <a:pt x="366" y="386"/>
                    </a:lnTo>
                    <a:lnTo>
                      <a:pt x="346" y="400"/>
                    </a:lnTo>
                    <a:lnTo>
                      <a:pt x="327" y="415"/>
                    </a:lnTo>
                    <a:lnTo>
                      <a:pt x="308" y="430"/>
                    </a:lnTo>
                    <a:lnTo>
                      <a:pt x="300" y="437"/>
                    </a:lnTo>
                    <a:lnTo>
                      <a:pt x="291" y="445"/>
                    </a:lnTo>
                    <a:lnTo>
                      <a:pt x="284" y="455"/>
                    </a:lnTo>
                    <a:lnTo>
                      <a:pt x="277" y="464"/>
                    </a:lnTo>
                    <a:lnTo>
                      <a:pt x="270" y="475"/>
                    </a:lnTo>
                    <a:lnTo>
                      <a:pt x="265" y="485"/>
                    </a:lnTo>
                    <a:lnTo>
                      <a:pt x="260" y="498"/>
                    </a:lnTo>
                    <a:lnTo>
                      <a:pt x="256" y="510"/>
                    </a:lnTo>
                    <a:lnTo>
                      <a:pt x="253" y="525"/>
                    </a:lnTo>
                    <a:lnTo>
                      <a:pt x="249" y="541"/>
                    </a:lnTo>
                    <a:lnTo>
                      <a:pt x="248" y="558"/>
                    </a:lnTo>
                    <a:lnTo>
                      <a:pt x="247" y="575"/>
                    </a:lnTo>
                    <a:lnTo>
                      <a:pt x="247" y="580"/>
                    </a:lnTo>
                    <a:lnTo>
                      <a:pt x="246" y="584"/>
                    </a:lnTo>
                    <a:lnTo>
                      <a:pt x="244" y="587"/>
                    </a:lnTo>
                    <a:lnTo>
                      <a:pt x="242" y="590"/>
                    </a:lnTo>
                    <a:lnTo>
                      <a:pt x="239" y="593"/>
                    </a:lnTo>
                    <a:lnTo>
                      <a:pt x="235" y="594"/>
                    </a:lnTo>
                    <a:lnTo>
                      <a:pt x="232" y="596"/>
                    </a:lnTo>
                    <a:lnTo>
                      <a:pt x="227" y="596"/>
                    </a:lnTo>
                    <a:close/>
                  </a:path>
                </a:pathLst>
              </a:custGeom>
              <a:solidFill>
                <a:schemeClr val="bg2"/>
              </a:solidFill>
              <a:ln w="9525">
                <a:noFill/>
                <a:round/>
                <a:headEnd/>
                <a:tailEnd/>
              </a:ln>
            </p:spPr>
            <p:txBody>
              <a:bodyPr/>
              <a:lstStyle/>
              <a:p>
                <a:endParaRPr lang="en-US" dirty="0">
                  <a:solidFill>
                    <a:srgbClr val="000000"/>
                  </a:solidFill>
                </a:endParaRPr>
              </a:p>
            </p:txBody>
          </p:sp>
        </p:grpSp>
      </p:grpSp>
      <p:grpSp>
        <p:nvGrpSpPr>
          <p:cNvPr id="44" name="Group 43"/>
          <p:cNvGrpSpPr/>
          <p:nvPr/>
        </p:nvGrpSpPr>
        <p:grpSpPr>
          <a:xfrm>
            <a:off x="3152648" y="2036212"/>
            <a:ext cx="911325" cy="911326"/>
            <a:chOff x="3254994" y="411711"/>
            <a:chExt cx="911325" cy="911326"/>
          </a:xfrm>
        </p:grpSpPr>
        <p:sp>
          <p:nvSpPr>
            <p:cNvPr id="45" name="Oval 44"/>
            <p:cNvSpPr/>
            <p:nvPr/>
          </p:nvSpPr>
          <p:spPr>
            <a:xfrm>
              <a:off x="3254994" y="411711"/>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46" name="Group 45"/>
            <p:cNvGrpSpPr>
              <a:grpSpLocks/>
            </p:cNvGrpSpPr>
            <p:nvPr/>
          </p:nvGrpSpPr>
          <p:grpSpPr bwMode="auto">
            <a:xfrm>
              <a:off x="3518568" y="678461"/>
              <a:ext cx="384175" cy="377825"/>
              <a:chOff x="3658" y="706"/>
              <a:chExt cx="242" cy="238"/>
            </a:xfrm>
            <a:solidFill>
              <a:schemeClr val="bg2"/>
            </a:solidFill>
          </p:grpSpPr>
          <p:sp>
            <p:nvSpPr>
              <p:cNvPr id="47" name="Freeform 14"/>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grpFill/>
              <a:ln w="9525">
                <a:noFill/>
                <a:round/>
                <a:headEnd/>
                <a:tailEnd/>
              </a:ln>
            </p:spPr>
            <p:txBody>
              <a:bodyPr/>
              <a:lstStyle/>
              <a:p>
                <a:endParaRPr lang="en-US" dirty="0">
                  <a:solidFill>
                    <a:srgbClr val="000000"/>
                  </a:solidFill>
                </a:endParaRPr>
              </a:p>
            </p:txBody>
          </p:sp>
          <p:sp>
            <p:nvSpPr>
              <p:cNvPr id="48" name="Rectangle 47"/>
              <p:cNvSpPr>
                <a:spLocks noChangeArrowheads="1"/>
              </p:cNvSpPr>
              <p:nvPr/>
            </p:nvSpPr>
            <p:spPr bwMode="auto">
              <a:xfrm>
                <a:off x="3663" y="740"/>
                <a:ext cx="232" cy="9"/>
              </a:xfrm>
              <a:prstGeom prst="rect">
                <a:avLst/>
              </a:prstGeom>
              <a:grpFill/>
              <a:ln w="9525">
                <a:noFill/>
                <a:miter lim="800000"/>
                <a:headEnd/>
                <a:tailEnd/>
              </a:ln>
            </p:spPr>
            <p:txBody>
              <a:bodyPr/>
              <a:lstStyle/>
              <a:p>
                <a:endParaRPr lang="en-US" dirty="0">
                  <a:solidFill>
                    <a:srgbClr val="000000"/>
                  </a:solidFill>
                </a:endParaRPr>
              </a:p>
            </p:txBody>
          </p:sp>
          <p:sp>
            <p:nvSpPr>
              <p:cNvPr id="49" name="Freeform 16"/>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grpFill/>
              <a:ln w="9525">
                <a:noFill/>
                <a:round/>
                <a:headEnd/>
                <a:tailEnd/>
              </a:ln>
            </p:spPr>
            <p:txBody>
              <a:bodyPr/>
              <a:lstStyle/>
              <a:p>
                <a:endParaRPr lang="en-US" dirty="0">
                  <a:solidFill>
                    <a:srgbClr val="000000"/>
                  </a:solidFill>
                </a:endParaRPr>
              </a:p>
            </p:txBody>
          </p:sp>
          <p:sp>
            <p:nvSpPr>
              <p:cNvPr id="50" name="Freeform 17"/>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grpFill/>
              <a:ln w="9525">
                <a:noFill/>
                <a:round/>
                <a:headEnd/>
                <a:tailEnd/>
              </a:ln>
            </p:spPr>
            <p:txBody>
              <a:bodyPr/>
              <a:lstStyle/>
              <a:p>
                <a:endParaRPr lang="en-US" dirty="0">
                  <a:solidFill>
                    <a:srgbClr val="000000"/>
                  </a:solidFill>
                </a:endParaRPr>
              </a:p>
            </p:txBody>
          </p:sp>
          <p:sp>
            <p:nvSpPr>
              <p:cNvPr id="51" name="Freeform 18"/>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grpFill/>
              <a:ln w="9525">
                <a:noFill/>
                <a:round/>
                <a:headEnd/>
                <a:tailEnd/>
              </a:ln>
            </p:spPr>
            <p:txBody>
              <a:bodyPr/>
              <a:lstStyle/>
              <a:p>
                <a:endParaRPr lang="en-US" dirty="0">
                  <a:solidFill>
                    <a:srgbClr val="000000"/>
                  </a:solidFill>
                </a:endParaRPr>
              </a:p>
            </p:txBody>
          </p:sp>
          <p:sp>
            <p:nvSpPr>
              <p:cNvPr id="52" name="Freeform 19"/>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grpFill/>
              <a:ln w="9525">
                <a:noFill/>
                <a:round/>
                <a:headEnd/>
                <a:tailEnd/>
              </a:ln>
            </p:spPr>
            <p:txBody>
              <a:bodyPr/>
              <a:lstStyle/>
              <a:p>
                <a:endParaRPr lang="en-US" dirty="0">
                  <a:solidFill>
                    <a:srgbClr val="000000"/>
                  </a:solidFill>
                </a:endParaRPr>
              </a:p>
            </p:txBody>
          </p:sp>
          <p:sp>
            <p:nvSpPr>
              <p:cNvPr id="53" name="Freeform 20"/>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grpFill/>
              <a:ln w="9525">
                <a:noFill/>
                <a:round/>
                <a:headEnd/>
                <a:tailEnd/>
              </a:ln>
            </p:spPr>
            <p:txBody>
              <a:bodyPr/>
              <a:lstStyle/>
              <a:p>
                <a:endParaRPr lang="en-US" dirty="0">
                  <a:solidFill>
                    <a:srgbClr val="000000"/>
                  </a:solidFill>
                </a:endParaRPr>
              </a:p>
            </p:txBody>
          </p:sp>
          <p:sp>
            <p:nvSpPr>
              <p:cNvPr id="54" name="Freeform 21"/>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grpFill/>
              <a:ln w="9525">
                <a:noFill/>
                <a:round/>
                <a:headEnd/>
                <a:tailEnd/>
              </a:ln>
            </p:spPr>
            <p:txBody>
              <a:bodyPr/>
              <a:lstStyle/>
              <a:p>
                <a:endParaRPr lang="en-US" dirty="0">
                  <a:solidFill>
                    <a:srgbClr val="000000"/>
                  </a:solidFill>
                </a:endParaRPr>
              </a:p>
            </p:txBody>
          </p:sp>
          <p:sp>
            <p:nvSpPr>
              <p:cNvPr id="55" name="Freeform 22"/>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grpFill/>
              <a:ln w="9525">
                <a:noFill/>
                <a:round/>
                <a:headEnd/>
                <a:tailEnd/>
              </a:ln>
            </p:spPr>
            <p:txBody>
              <a:bodyPr/>
              <a:lstStyle/>
              <a:p>
                <a:endParaRPr lang="en-US" dirty="0">
                  <a:solidFill>
                    <a:srgbClr val="000000"/>
                  </a:solidFill>
                </a:endParaRPr>
              </a:p>
            </p:txBody>
          </p:sp>
          <p:sp>
            <p:nvSpPr>
              <p:cNvPr id="56" name="Freeform 23"/>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grpFill/>
              <a:ln w="9525">
                <a:noFill/>
                <a:round/>
                <a:headEnd/>
                <a:tailEnd/>
              </a:ln>
            </p:spPr>
            <p:txBody>
              <a:bodyPr/>
              <a:lstStyle/>
              <a:p>
                <a:endParaRPr lang="en-US" dirty="0">
                  <a:solidFill>
                    <a:srgbClr val="000000"/>
                  </a:solidFill>
                </a:endParaRPr>
              </a:p>
            </p:txBody>
          </p:sp>
          <p:sp>
            <p:nvSpPr>
              <p:cNvPr id="57" name="Freeform 24"/>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grpFill/>
              <a:ln w="9525">
                <a:noFill/>
                <a:round/>
                <a:headEnd/>
                <a:tailEnd/>
              </a:ln>
            </p:spPr>
            <p:txBody>
              <a:bodyPr/>
              <a:lstStyle/>
              <a:p>
                <a:endParaRPr lang="en-US" dirty="0">
                  <a:solidFill>
                    <a:srgbClr val="000000"/>
                  </a:solidFill>
                </a:endParaRPr>
              </a:p>
            </p:txBody>
          </p:sp>
        </p:grpSp>
      </p:grpSp>
      <p:grpSp>
        <p:nvGrpSpPr>
          <p:cNvPr id="58" name="Group 57"/>
          <p:cNvGrpSpPr/>
          <p:nvPr/>
        </p:nvGrpSpPr>
        <p:grpSpPr>
          <a:xfrm>
            <a:off x="3152648" y="3369006"/>
            <a:ext cx="911325" cy="911326"/>
            <a:chOff x="3937446" y="1378294"/>
            <a:chExt cx="911325" cy="911326"/>
          </a:xfrm>
        </p:grpSpPr>
        <p:sp>
          <p:nvSpPr>
            <p:cNvPr id="59" name="Oval 58"/>
            <p:cNvSpPr/>
            <p:nvPr/>
          </p:nvSpPr>
          <p:spPr>
            <a:xfrm>
              <a:off x="3937446" y="1378294"/>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60" name="Group 30"/>
            <p:cNvGrpSpPr>
              <a:grpSpLocks/>
            </p:cNvGrpSpPr>
            <p:nvPr/>
          </p:nvGrpSpPr>
          <p:grpSpPr bwMode="auto">
            <a:xfrm>
              <a:off x="4146498" y="1601789"/>
              <a:ext cx="493220" cy="464335"/>
              <a:chOff x="1766" y="2267"/>
              <a:chExt cx="377" cy="354"/>
            </a:xfrm>
          </p:grpSpPr>
          <p:sp>
            <p:nvSpPr>
              <p:cNvPr id="61" name="Freeform 33"/>
              <p:cNvSpPr>
                <a:spLocks/>
              </p:cNvSpPr>
              <p:nvPr/>
            </p:nvSpPr>
            <p:spPr bwMode="auto">
              <a:xfrm>
                <a:off x="1846" y="2329"/>
                <a:ext cx="218" cy="292"/>
              </a:xfrm>
              <a:custGeom>
                <a:avLst/>
                <a:gdLst>
                  <a:gd name="T0" fmla="*/ 52 w 435"/>
                  <a:gd name="T1" fmla="*/ 72 h 585"/>
                  <a:gd name="T2" fmla="*/ 51 w 435"/>
                  <a:gd name="T3" fmla="*/ 71 h 585"/>
                  <a:gd name="T4" fmla="*/ 51 w 435"/>
                  <a:gd name="T5" fmla="*/ 50 h 585"/>
                  <a:gd name="T6" fmla="*/ 48 w 435"/>
                  <a:gd name="T7" fmla="*/ 42 h 585"/>
                  <a:gd name="T8" fmla="*/ 43 w 435"/>
                  <a:gd name="T9" fmla="*/ 36 h 585"/>
                  <a:gd name="T10" fmla="*/ 37 w 435"/>
                  <a:gd name="T11" fmla="*/ 32 h 585"/>
                  <a:gd name="T12" fmla="*/ 32 w 435"/>
                  <a:gd name="T13" fmla="*/ 30 h 585"/>
                  <a:gd name="T14" fmla="*/ 32 w 435"/>
                  <a:gd name="T15" fmla="*/ 28 h 585"/>
                  <a:gd name="T16" fmla="*/ 34 w 435"/>
                  <a:gd name="T17" fmla="*/ 27 h 585"/>
                  <a:gd name="T18" fmla="*/ 38 w 435"/>
                  <a:gd name="T19" fmla="*/ 23 h 585"/>
                  <a:gd name="T20" fmla="*/ 40 w 435"/>
                  <a:gd name="T21" fmla="*/ 18 h 585"/>
                  <a:gd name="T22" fmla="*/ 40 w 435"/>
                  <a:gd name="T23" fmla="*/ 13 h 585"/>
                  <a:gd name="T24" fmla="*/ 38 w 435"/>
                  <a:gd name="T25" fmla="*/ 9 h 585"/>
                  <a:gd name="T26" fmla="*/ 35 w 435"/>
                  <a:gd name="T27" fmla="*/ 5 h 585"/>
                  <a:gd name="T28" fmla="*/ 30 w 435"/>
                  <a:gd name="T29" fmla="*/ 4 h 585"/>
                  <a:gd name="T30" fmla="*/ 25 w 435"/>
                  <a:gd name="T31" fmla="*/ 4 h 585"/>
                  <a:gd name="T32" fmla="*/ 21 w 435"/>
                  <a:gd name="T33" fmla="*/ 5 h 585"/>
                  <a:gd name="T34" fmla="*/ 17 w 435"/>
                  <a:gd name="T35" fmla="*/ 9 h 585"/>
                  <a:gd name="T36" fmla="*/ 15 w 435"/>
                  <a:gd name="T37" fmla="*/ 13 h 585"/>
                  <a:gd name="T38" fmla="*/ 15 w 435"/>
                  <a:gd name="T39" fmla="*/ 18 h 585"/>
                  <a:gd name="T40" fmla="*/ 17 w 435"/>
                  <a:gd name="T41" fmla="*/ 23 h 585"/>
                  <a:gd name="T42" fmla="*/ 21 w 435"/>
                  <a:gd name="T43" fmla="*/ 27 h 585"/>
                  <a:gd name="T44" fmla="*/ 23 w 435"/>
                  <a:gd name="T45" fmla="*/ 28 h 585"/>
                  <a:gd name="T46" fmla="*/ 23 w 435"/>
                  <a:gd name="T47" fmla="*/ 30 h 585"/>
                  <a:gd name="T48" fmla="*/ 18 w 435"/>
                  <a:gd name="T49" fmla="*/ 32 h 585"/>
                  <a:gd name="T50" fmla="*/ 12 w 435"/>
                  <a:gd name="T51" fmla="*/ 36 h 585"/>
                  <a:gd name="T52" fmla="*/ 7 w 435"/>
                  <a:gd name="T53" fmla="*/ 42 h 585"/>
                  <a:gd name="T54" fmla="*/ 4 w 435"/>
                  <a:gd name="T55" fmla="*/ 50 h 585"/>
                  <a:gd name="T56" fmla="*/ 4 w 435"/>
                  <a:gd name="T57" fmla="*/ 71 h 585"/>
                  <a:gd name="T58" fmla="*/ 3 w 435"/>
                  <a:gd name="T59" fmla="*/ 72 h 585"/>
                  <a:gd name="T60" fmla="*/ 2 w 435"/>
                  <a:gd name="T61" fmla="*/ 73 h 585"/>
                  <a:gd name="T62" fmla="*/ 1 w 435"/>
                  <a:gd name="T63" fmla="*/ 72 h 585"/>
                  <a:gd name="T64" fmla="*/ 0 w 435"/>
                  <a:gd name="T65" fmla="*/ 54 h 585"/>
                  <a:gd name="T66" fmla="*/ 2 w 435"/>
                  <a:gd name="T67" fmla="*/ 46 h 585"/>
                  <a:gd name="T68" fmla="*/ 5 w 435"/>
                  <a:gd name="T69" fmla="*/ 38 h 585"/>
                  <a:gd name="T70" fmla="*/ 10 w 435"/>
                  <a:gd name="T71" fmla="*/ 33 h 585"/>
                  <a:gd name="T72" fmla="*/ 17 w 435"/>
                  <a:gd name="T73" fmla="*/ 29 h 585"/>
                  <a:gd name="T74" fmla="*/ 13 w 435"/>
                  <a:gd name="T75" fmla="*/ 23 h 585"/>
                  <a:gd name="T76" fmla="*/ 11 w 435"/>
                  <a:gd name="T77" fmla="*/ 16 h 585"/>
                  <a:gd name="T78" fmla="*/ 13 w 435"/>
                  <a:gd name="T79" fmla="*/ 10 h 585"/>
                  <a:gd name="T80" fmla="*/ 16 w 435"/>
                  <a:gd name="T81" fmla="*/ 4 h 585"/>
                  <a:gd name="T82" fmla="*/ 21 w 435"/>
                  <a:gd name="T83" fmla="*/ 1 h 585"/>
                  <a:gd name="T84" fmla="*/ 28 w 435"/>
                  <a:gd name="T85" fmla="*/ 0 h 585"/>
                  <a:gd name="T86" fmla="*/ 34 w 435"/>
                  <a:gd name="T87" fmla="*/ 1 h 585"/>
                  <a:gd name="T88" fmla="*/ 39 w 435"/>
                  <a:gd name="T89" fmla="*/ 4 h 585"/>
                  <a:gd name="T90" fmla="*/ 43 w 435"/>
                  <a:gd name="T91" fmla="*/ 10 h 585"/>
                  <a:gd name="T92" fmla="*/ 44 w 435"/>
                  <a:gd name="T93" fmla="*/ 16 h 585"/>
                  <a:gd name="T94" fmla="*/ 42 w 435"/>
                  <a:gd name="T95" fmla="*/ 23 h 585"/>
                  <a:gd name="T96" fmla="*/ 38 w 435"/>
                  <a:gd name="T97" fmla="*/ 29 h 585"/>
                  <a:gd name="T98" fmla="*/ 45 w 435"/>
                  <a:gd name="T99" fmla="*/ 33 h 585"/>
                  <a:gd name="T100" fmla="*/ 50 w 435"/>
                  <a:gd name="T101" fmla="*/ 38 h 585"/>
                  <a:gd name="T102" fmla="*/ 54 w 435"/>
                  <a:gd name="T103" fmla="*/ 46 h 585"/>
                  <a:gd name="T104" fmla="*/ 55 w 435"/>
                  <a:gd name="T105" fmla="*/ 54 h 585"/>
                  <a:gd name="T106" fmla="*/ 54 w 435"/>
                  <a:gd name="T107" fmla="*/ 72 h 585"/>
                  <a:gd name="T108" fmla="*/ 53 w 435"/>
                  <a:gd name="T109" fmla="*/ 73 h 5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5"/>
                  <a:gd name="T166" fmla="*/ 0 h 585"/>
                  <a:gd name="T167" fmla="*/ 435 w 435"/>
                  <a:gd name="T168" fmla="*/ 585 h 5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5" h="585">
                    <a:moveTo>
                      <a:pt x="421" y="585"/>
                    </a:moveTo>
                    <a:lnTo>
                      <a:pt x="418" y="585"/>
                    </a:lnTo>
                    <a:lnTo>
                      <a:pt x="415" y="584"/>
                    </a:lnTo>
                    <a:lnTo>
                      <a:pt x="412" y="582"/>
                    </a:lnTo>
                    <a:lnTo>
                      <a:pt x="409" y="581"/>
                    </a:lnTo>
                    <a:lnTo>
                      <a:pt x="408" y="579"/>
                    </a:lnTo>
                    <a:lnTo>
                      <a:pt x="406" y="575"/>
                    </a:lnTo>
                    <a:lnTo>
                      <a:pt x="406" y="572"/>
                    </a:lnTo>
                    <a:lnTo>
                      <a:pt x="405" y="570"/>
                    </a:lnTo>
                    <a:lnTo>
                      <a:pt x="405" y="434"/>
                    </a:lnTo>
                    <a:lnTo>
                      <a:pt x="405" y="417"/>
                    </a:lnTo>
                    <a:lnTo>
                      <a:pt x="403" y="402"/>
                    </a:lnTo>
                    <a:lnTo>
                      <a:pt x="400" y="386"/>
                    </a:lnTo>
                    <a:lnTo>
                      <a:pt x="395" y="371"/>
                    </a:lnTo>
                    <a:lnTo>
                      <a:pt x="389" y="357"/>
                    </a:lnTo>
                    <a:lnTo>
                      <a:pt x="382" y="343"/>
                    </a:lnTo>
                    <a:lnTo>
                      <a:pt x="374" y="329"/>
                    </a:lnTo>
                    <a:lnTo>
                      <a:pt x="365" y="317"/>
                    </a:lnTo>
                    <a:lnTo>
                      <a:pt x="355" y="305"/>
                    </a:lnTo>
                    <a:lnTo>
                      <a:pt x="344" y="295"/>
                    </a:lnTo>
                    <a:lnTo>
                      <a:pt x="332" y="284"/>
                    </a:lnTo>
                    <a:lnTo>
                      <a:pt x="319" y="276"/>
                    </a:lnTo>
                    <a:lnTo>
                      <a:pt x="306" y="267"/>
                    </a:lnTo>
                    <a:lnTo>
                      <a:pt x="292" y="261"/>
                    </a:lnTo>
                    <a:lnTo>
                      <a:pt x="276" y="255"/>
                    </a:lnTo>
                    <a:lnTo>
                      <a:pt x="262" y="251"/>
                    </a:lnTo>
                    <a:lnTo>
                      <a:pt x="256" y="250"/>
                    </a:lnTo>
                    <a:lnTo>
                      <a:pt x="253" y="247"/>
                    </a:lnTo>
                    <a:lnTo>
                      <a:pt x="251" y="242"/>
                    </a:lnTo>
                    <a:lnTo>
                      <a:pt x="250" y="238"/>
                    </a:lnTo>
                    <a:lnTo>
                      <a:pt x="250" y="233"/>
                    </a:lnTo>
                    <a:lnTo>
                      <a:pt x="252" y="229"/>
                    </a:lnTo>
                    <a:lnTo>
                      <a:pt x="254" y="226"/>
                    </a:lnTo>
                    <a:lnTo>
                      <a:pt x="258" y="222"/>
                    </a:lnTo>
                    <a:lnTo>
                      <a:pt x="265" y="219"/>
                    </a:lnTo>
                    <a:lnTo>
                      <a:pt x="271" y="216"/>
                    </a:lnTo>
                    <a:lnTo>
                      <a:pt x="277" y="212"/>
                    </a:lnTo>
                    <a:lnTo>
                      <a:pt x="284" y="208"/>
                    </a:lnTo>
                    <a:lnTo>
                      <a:pt x="293" y="197"/>
                    </a:lnTo>
                    <a:lnTo>
                      <a:pt x="302" y="186"/>
                    </a:lnTo>
                    <a:lnTo>
                      <a:pt x="309" y="173"/>
                    </a:lnTo>
                    <a:lnTo>
                      <a:pt x="314" y="160"/>
                    </a:lnTo>
                    <a:lnTo>
                      <a:pt x="316" y="152"/>
                    </a:lnTo>
                    <a:lnTo>
                      <a:pt x="317" y="146"/>
                    </a:lnTo>
                    <a:lnTo>
                      <a:pt x="318" y="139"/>
                    </a:lnTo>
                    <a:lnTo>
                      <a:pt x="318" y="131"/>
                    </a:lnTo>
                    <a:lnTo>
                      <a:pt x="318" y="121"/>
                    </a:lnTo>
                    <a:lnTo>
                      <a:pt x="316" y="110"/>
                    </a:lnTo>
                    <a:lnTo>
                      <a:pt x="314" y="101"/>
                    </a:lnTo>
                    <a:lnTo>
                      <a:pt x="311" y="91"/>
                    </a:lnTo>
                    <a:lnTo>
                      <a:pt x="307" y="83"/>
                    </a:lnTo>
                    <a:lnTo>
                      <a:pt x="301" y="75"/>
                    </a:lnTo>
                    <a:lnTo>
                      <a:pt x="295" y="67"/>
                    </a:lnTo>
                    <a:lnTo>
                      <a:pt x="289" y="60"/>
                    </a:lnTo>
                    <a:lnTo>
                      <a:pt x="281" y="53"/>
                    </a:lnTo>
                    <a:lnTo>
                      <a:pt x="274" y="47"/>
                    </a:lnTo>
                    <a:lnTo>
                      <a:pt x="266" y="42"/>
                    </a:lnTo>
                    <a:lnTo>
                      <a:pt x="256" y="38"/>
                    </a:lnTo>
                    <a:lnTo>
                      <a:pt x="248" y="35"/>
                    </a:lnTo>
                    <a:lnTo>
                      <a:pt x="237" y="32"/>
                    </a:lnTo>
                    <a:lnTo>
                      <a:pt x="228" y="31"/>
                    </a:lnTo>
                    <a:lnTo>
                      <a:pt x="218" y="31"/>
                    </a:lnTo>
                    <a:lnTo>
                      <a:pt x="207" y="31"/>
                    </a:lnTo>
                    <a:lnTo>
                      <a:pt x="198" y="32"/>
                    </a:lnTo>
                    <a:lnTo>
                      <a:pt x="187" y="35"/>
                    </a:lnTo>
                    <a:lnTo>
                      <a:pt x="179" y="38"/>
                    </a:lnTo>
                    <a:lnTo>
                      <a:pt x="169" y="42"/>
                    </a:lnTo>
                    <a:lnTo>
                      <a:pt x="161" y="47"/>
                    </a:lnTo>
                    <a:lnTo>
                      <a:pt x="154" y="53"/>
                    </a:lnTo>
                    <a:lnTo>
                      <a:pt x="146" y="60"/>
                    </a:lnTo>
                    <a:lnTo>
                      <a:pt x="140" y="67"/>
                    </a:lnTo>
                    <a:lnTo>
                      <a:pt x="134" y="75"/>
                    </a:lnTo>
                    <a:lnTo>
                      <a:pt x="129" y="83"/>
                    </a:lnTo>
                    <a:lnTo>
                      <a:pt x="124" y="91"/>
                    </a:lnTo>
                    <a:lnTo>
                      <a:pt x="121" y="101"/>
                    </a:lnTo>
                    <a:lnTo>
                      <a:pt x="119" y="110"/>
                    </a:lnTo>
                    <a:lnTo>
                      <a:pt x="117" y="121"/>
                    </a:lnTo>
                    <a:lnTo>
                      <a:pt x="117" y="131"/>
                    </a:lnTo>
                    <a:lnTo>
                      <a:pt x="117" y="139"/>
                    </a:lnTo>
                    <a:lnTo>
                      <a:pt x="118" y="146"/>
                    </a:lnTo>
                    <a:lnTo>
                      <a:pt x="119" y="152"/>
                    </a:lnTo>
                    <a:lnTo>
                      <a:pt x="121" y="160"/>
                    </a:lnTo>
                    <a:lnTo>
                      <a:pt x="126" y="173"/>
                    </a:lnTo>
                    <a:lnTo>
                      <a:pt x="133" y="186"/>
                    </a:lnTo>
                    <a:lnTo>
                      <a:pt x="142" y="197"/>
                    </a:lnTo>
                    <a:lnTo>
                      <a:pt x="152" y="208"/>
                    </a:lnTo>
                    <a:lnTo>
                      <a:pt x="158" y="212"/>
                    </a:lnTo>
                    <a:lnTo>
                      <a:pt x="164" y="216"/>
                    </a:lnTo>
                    <a:lnTo>
                      <a:pt x="170" y="219"/>
                    </a:lnTo>
                    <a:lnTo>
                      <a:pt x="177" y="222"/>
                    </a:lnTo>
                    <a:lnTo>
                      <a:pt x="181" y="226"/>
                    </a:lnTo>
                    <a:lnTo>
                      <a:pt x="183" y="229"/>
                    </a:lnTo>
                    <a:lnTo>
                      <a:pt x="185" y="233"/>
                    </a:lnTo>
                    <a:lnTo>
                      <a:pt x="185" y="238"/>
                    </a:lnTo>
                    <a:lnTo>
                      <a:pt x="184" y="242"/>
                    </a:lnTo>
                    <a:lnTo>
                      <a:pt x="182" y="247"/>
                    </a:lnTo>
                    <a:lnTo>
                      <a:pt x="179" y="250"/>
                    </a:lnTo>
                    <a:lnTo>
                      <a:pt x="175" y="251"/>
                    </a:lnTo>
                    <a:lnTo>
                      <a:pt x="159" y="255"/>
                    </a:lnTo>
                    <a:lnTo>
                      <a:pt x="143" y="261"/>
                    </a:lnTo>
                    <a:lnTo>
                      <a:pt x="130" y="267"/>
                    </a:lnTo>
                    <a:lnTo>
                      <a:pt x="116" y="276"/>
                    </a:lnTo>
                    <a:lnTo>
                      <a:pt x="103" y="284"/>
                    </a:lnTo>
                    <a:lnTo>
                      <a:pt x="91" y="295"/>
                    </a:lnTo>
                    <a:lnTo>
                      <a:pt x="80" y="305"/>
                    </a:lnTo>
                    <a:lnTo>
                      <a:pt x="70" y="317"/>
                    </a:lnTo>
                    <a:lnTo>
                      <a:pt x="61" y="329"/>
                    </a:lnTo>
                    <a:lnTo>
                      <a:pt x="53" y="343"/>
                    </a:lnTo>
                    <a:lnTo>
                      <a:pt x="46" y="357"/>
                    </a:lnTo>
                    <a:lnTo>
                      <a:pt x="41" y="371"/>
                    </a:lnTo>
                    <a:lnTo>
                      <a:pt x="35" y="386"/>
                    </a:lnTo>
                    <a:lnTo>
                      <a:pt x="32" y="402"/>
                    </a:lnTo>
                    <a:lnTo>
                      <a:pt x="30" y="417"/>
                    </a:lnTo>
                    <a:lnTo>
                      <a:pt x="30" y="434"/>
                    </a:lnTo>
                    <a:lnTo>
                      <a:pt x="30" y="570"/>
                    </a:lnTo>
                    <a:lnTo>
                      <a:pt x="29" y="572"/>
                    </a:lnTo>
                    <a:lnTo>
                      <a:pt x="29" y="575"/>
                    </a:lnTo>
                    <a:lnTo>
                      <a:pt x="27" y="579"/>
                    </a:lnTo>
                    <a:lnTo>
                      <a:pt x="26" y="581"/>
                    </a:lnTo>
                    <a:lnTo>
                      <a:pt x="23" y="582"/>
                    </a:lnTo>
                    <a:lnTo>
                      <a:pt x="21" y="584"/>
                    </a:lnTo>
                    <a:lnTo>
                      <a:pt x="17" y="585"/>
                    </a:lnTo>
                    <a:lnTo>
                      <a:pt x="15" y="585"/>
                    </a:lnTo>
                    <a:lnTo>
                      <a:pt x="12" y="585"/>
                    </a:lnTo>
                    <a:lnTo>
                      <a:pt x="9" y="584"/>
                    </a:lnTo>
                    <a:lnTo>
                      <a:pt x="7" y="582"/>
                    </a:lnTo>
                    <a:lnTo>
                      <a:pt x="4" y="581"/>
                    </a:lnTo>
                    <a:lnTo>
                      <a:pt x="3" y="579"/>
                    </a:lnTo>
                    <a:lnTo>
                      <a:pt x="1" y="575"/>
                    </a:lnTo>
                    <a:lnTo>
                      <a:pt x="1" y="572"/>
                    </a:lnTo>
                    <a:lnTo>
                      <a:pt x="0" y="570"/>
                    </a:lnTo>
                    <a:lnTo>
                      <a:pt x="0" y="434"/>
                    </a:lnTo>
                    <a:lnTo>
                      <a:pt x="1" y="417"/>
                    </a:lnTo>
                    <a:lnTo>
                      <a:pt x="3" y="401"/>
                    </a:lnTo>
                    <a:lnTo>
                      <a:pt x="6" y="385"/>
                    </a:lnTo>
                    <a:lnTo>
                      <a:pt x="10" y="369"/>
                    </a:lnTo>
                    <a:lnTo>
                      <a:pt x="15" y="353"/>
                    </a:lnTo>
                    <a:lnTo>
                      <a:pt x="22" y="339"/>
                    </a:lnTo>
                    <a:lnTo>
                      <a:pt x="29" y="325"/>
                    </a:lnTo>
                    <a:lnTo>
                      <a:pt x="37" y="311"/>
                    </a:lnTo>
                    <a:lnTo>
                      <a:pt x="47" y="299"/>
                    </a:lnTo>
                    <a:lnTo>
                      <a:pt x="57" y="286"/>
                    </a:lnTo>
                    <a:lnTo>
                      <a:pt x="68" y="275"/>
                    </a:lnTo>
                    <a:lnTo>
                      <a:pt x="80" y="264"/>
                    </a:lnTo>
                    <a:lnTo>
                      <a:pt x="93" y="255"/>
                    </a:lnTo>
                    <a:lnTo>
                      <a:pt x="107" y="247"/>
                    </a:lnTo>
                    <a:lnTo>
                      <a:pt x="120" y="239"/>
                    </a:lnTo>
                    <a:lnTo>
                      <a:pt x="136" y="232"/>
                    </a:lnTo>
                    <a:lnTo>
                      <a:pt x="124" y="222"/>
                    </a:lnTo>
                    <a:lnTo>
                      <a:pt x="115" y="212"/>
                    </a:lnTo>
                    <a:lnTo>
                      <a:pt x="107" y="199"/>
                    </a:lnTo>
                    <a:lnTo>
                      <a:pt x="100" y="187"/>
                    </a:lnTo>
                    <a:lnTo>
                      <a:pt x="95" y="174"/>
                    </a:lnTo>
                    <a:lnTo>
                      <a:pt x="91" y="160"/>
                    </a:lnTo>
                    <a:lnTo>
                      <a:pt x="88" y="146"/>
                    </a:lnTo>
                    <a:lnTo>
                      <a:pt x="88" y="131"/>
                    </a:lnTo>
                    <a:lnTo>
                      <a:pt x="88" y="118"/>
                    </a:lnTo>
                    <a:lnTo>
                      <a:pt x="90" y="105"/>
                    </a:lnTo>
                    <a:lnTo>
                      <a:pt x="93" y="93"/>
                    </a:lnTo>
                    <a:lnTo>
                      <a:pt x="97" y="80"/>
                    </a:lnTo>
                    <a:lnTo>
                      <a:pt x="103" y="68"/>
                    </a:lnTo>
                    <a:lnTo>
                      <a:pt x="110" y="58"/>
                    </a:lnTo>
                    <a:lnTo>
                      <a:pt x="117" y="47"/>
                    </a:lnTo>
                    <a:lnTo>
                      <a:pt x="125" y="39"/>
                    </a:lnTo>
                    <a:lnTo>
                      <a:pt x="135" y="31"/>
                    </a:lnTo>
                    <a:lnTo>
                      <a:pt x="144" y="22"/>
                    </a:lnTo>
                    <a:lnTo>
                      <a:pt x="156" y="16"/>
                    </a:lnTo>
                    <a:lnTo>
                      <a:pt x="167" y="11"/>
                    </a:lnTo>
                    <a:lnTo>
                      <a:pt x="179" y="7"/>
                    </a:lnTo>
                    <a:lnTo>
                      <a:pt x="191" y="3"/>
                    </a:lnTo>
                    <a:lnTo>
                      <a:pt x="204" y="1"/>
                    </a:lnTo>
                    <a:lnTo>
                      <a:pt x="218" y="0"/>
                    </a:lnTo>
                    <a:lnTo>
                      <a:pt x="231" y="1"/>
                    </a:lnTo>
                    <a:lnTo>
                      <a:pt x="244" y="3"/>
                    </a:lnTo>
                    <a:lnTo>
                      <a:pt x="256" y="7"/>
                    </a:lnTo>
                    <a:lnTo>
                      <a:pt x="268" y="11"/>
                    </a:lnTo>
                    <a:lnTo>
                      <a:pt x="279" y="16"/>
                    </a:lnTo>
                    <a:lnTo>
                      <a:pt x="291" y="22"/>
                    </a:lnTo>
                    <a:lnTo>
                      <a:pt x="300" y="31"/>
                    </a:lnTo>
                    <a:lnTo>
                      <a:pt x="310" y="39"/>
                    </a:lnTo>
                    <a:lnTo>
                      <a:pt x="318" y="47"/>
                    </a:lnTo>
                    <a:lnTo>
                      <a:pt x="325" y="58"/>
                    </a:lnTo>
                    <a:lnTo>
                      <a:pt x="332" y="68"/>
                    </a:lnTo>
                    <a:lnTo>
                      <a:pt x="338" y="80"/>
                    </a:lnTo>
                    <a:lnTo>
                      <a:pt x="342" y="93"/>
                    </a:lnTo>
                    <a:lnTo>
                      <a:pt x="345" y="105"/>
                    </a:lnTo>
                    <a:lnTo>
                      <a:pt x="347" y="118"/>
                    </a:lnTo>
                    <a:lnTo>
                      <a:pt x="349" y="131"/>
                    </a:lnTo>
                    <a:lnTo>
                      <a:pt x="347" y="146"/>
                    </a:lnTo>
                    <a:lnTo>
                      <a:pt x="344" y="160"/>
                    </a:lnTo>
                    <a:lnTo>
                      <a:pt x="340" y="174"/>
                    </a:lnTo>
                    <a:lnTo>
                      <a:pt x="335" y="187"/>
                    </a:lnTo>
                    <a:lnTo>
                      <a:pt x="329" y="199"/>
                    </a:lnTo>
                    <a:lnTo>
                      <a:pt x="320" y="212"/>
                    </a:lnTo>
                    <a:lnTo>
                      <a:pt x="311" y="222"/>
                    </a:lnTo>
                    <a:lnTo>
                      <a:pt x="299" y="232"/>
                    </a:lnTo>
                    <a:lnTo>
                      <a:pt x="315" y="239"/>
                    </a:lnTo>
                    <a:lnTo>
                      <a:pt x="329" y="247"/>
                    </a:lnTo>
                    <a:lnTo>
                      <a:pt x="342" y="255"/>
                    </a:lnTo>
                    <a:lnTo>
                      <a:pt x="355" y="264"/>
                    </a:lnTo>
                    <a:lnTo>
                      <a:pt x="367" y="275"/>
                    </a:lnTo>
                    <a:lnTo>
                      <a:pt x="378" y="286"/>
                    </a:lnTo>
                    <a:lnTo>
                      <a:pt x="388" y="299"/>
                    </a:lnTo>
                    <a:lnTo>
                      <a:pt x="398" y="311"/>
                    </a:lnTo>
                    <a:lnTo>
                      <a:pt x="406" y="325"/>
                    </a:lnTo>
                    <a:lnTo>
                      <a:pt x="413" y="339"/>
                    </a:lnTo>
                    <a:lnTo>
                      <a:pt x="420" y="353"/>
                    </a:lnTo>
                    <a:lnTo>
                      <a:pt x="425" y="369"/>
                    </a:lnTo>
                    <a:lnTo>
                      <a:pt x="429" y="385"/>
                    </a:lnTo>
                    <a:lnTo>
                      <a:pt x="432" y="401"/>
                    </a:lnTo>
                    <a:lnTo>
                      <a:pt x="434" y="417"/>
                    </a:lnTo>
                    <a:lnTo>
                      <a:pt x="435" y="434"/>
                    </a:lnTo>
                    <a:lnTo>
                      <a:pt x="435" y="570"/>
                    </a:lnTo>
                    <a:lnTo>
                      <a:pt x="434" y="572"/>
                    </a:lnTo>
                    <a:lnTo>
                      <a:pt x="434" y="575"/>
                    </a:lnTo>
                    <a:lnTo>
                      <a:pt x="432" y="579"/>
                    </a:lnTo>
                    <a:lnTo>
                      <a:pt x="431" y="581"/>
                    </a:lnTo>
                    <a:lnTo>
                      <a:pt x="428" y="582"/>
                    </a:lnTo>
                    <a:lnTo>
                      <a:pt x="426" y="584"/>
                    </a:lnTo>
                    <a:lnTo>
                      <a:pt x="423" y="585"/>
                    </a:lnTo>
                    <a:lnTo>
                      <a:pt x="421" y="585"/>
                    </a:lnTo>
                    <a:close/>
                  </a:path>
                </a:pathLst>
              </a:custGeom>
              <a:solidFill>
                <a:schemeClr val="bg2"/>
              </a:solidFill>
              <a:ln w="9525">
                <a:noFill/>
                <a:round/>
                <a:headEnd/>
                <a:tailEnd/>
              </a:ln>
            </p:spPr>
            <p:txBody>
              <a:bodyPr/>
              <a:lstStyle/>
              <a:p>
                <a:endParaRPr lang="en-US" dirty="0">
                  <a:solidFill>
                    <a:srgbClr val="000000"/>
                  </a:solidFill>
                </a:endParaRPr>
              </a:p>
            </p:txBody>
          </p:sp>
          <p:sp>
            <p:nvSpPr>
              <p:cNvPr id="62" name="Freeform 34"/>
              <p:cNvSpPr>
                <a:spLocks/>
              </p:cNvSpPr>
              <p:nvPr/>
            </p:nvSpPr>
            <p:spPr bwMode="auto">
              <a:xfrm>
                <a:off x="1969" y="2267"/>
                <a:ext cx="174" cy="293"/>
              </a:xfrm>
              <a:custGeom>
                <a:avLst/>
                <a:gdLst>
                  <a:gd name="T0" fmla="*/ 41 w 349"/>
                  <a:gd name="T1" fmla="*/ 74 h 584"/>
                  <a:gd name="T2" fmla="*/ 40 w 349"/>
                  <a:gd name="T3" fmla="*/ 73 h 584"/>
                  <a:gd name="T4" fmla="*/ 39 w 349"/>
                  <a:gd name="T5" fmla="*/ 72 h 584"/>
                  <a:gd name="T6" fmla="*/ 39 w 349"/>
                  <a:gd name="T7" fmla="*/ 51 h 584"/>
                  <a:gd name="T8" fmla="*/ 37 w 349"/>
                  <a:gd name="T9" fmla="*/ 45 h 584"/>
                  <a:gd name="T10" fmla="*/ 34 w 349"/>
                  <a:gd name="T11" fmla="*/ 40 h 584"/>
                  <a:gd name="T12" fmla="*/ 30 w 349"/>
                  <a:gd name="T13" fmla="*/ 36 h 584"/>
                  <a:gd name="T14" fmla="*/ 25 w 349"/>
                  <a:gd name="T15" fmla="*/ 33 h 584"/>
                  <a:gd name="T16" fmla="*/ 21 w 349"/>
                  <a:gd name="T17" fmla="*/ 32 h 584"/>
                  <a:gd name="T18" fmla="*/ 20 w 349"/>
                  <a:gd name="T19" fmla="*/ 30 h 584"/>
                  <a:gd name="T20" fmla="*/ 20 w 349"/>
                  <a:gd name="T21" fmla="*/ 29 h 584"/>
                  <a:gd name="T22" fmla="*/ 23 w 349"/>
                  <a:gd name="T23" fmla="*/ 27 h 584"/>
                  <a:gd name="T24" fmla="*/ 25 w 349"/>
                  <a:gd name="T25" fmla="*/ 25 h 584"/>
                  <a:gd name="T26" fmla="*/ 28 w 349"/>
                  <a:gd name="T27" fmla="*/ 20 h 584"/>
                  <a:gd name="T28" fmla="*/ 28 w 349"/>
                  <a:gd name="T29" fmla="*/ 18 h 584"/>
                  <a:gd name="T30" fmla="*/ 28 w 349"/>
                  <a:gd name="T31" fmla="*/ 14 h 584"/>
                  <a:gd name="T32" fmla="*/ 27 w 349"/>
                  <a:gd name="T33" fmla="*/ 11 h 584"/>
                  <a:gd name="T34" fmla="*/ 25 w 349"/>
                  <a:gd name="T35" fmla="*/ 8 h 584"/>
                  <a:gd name="T36" fmla="*/ 22 w 349"/>
                  <a:gd name="T37" fmla="*/ 6 h 584"/>
                  <a:gd name="T38" fmla="*/ 18 w 349"/>
                  <a:gd name="T39" fmla="*/ 4 h 584"/>
                  <a:gd name="T40" fmla="*/ 15 w 349"/>
                  <a:gd name="T41" fmla="*/ 4 h 584"/>
                  <a:gd name="T42" fmla="*/ 11 w 349"/>
                  <a:gd name="T43" fmla="*/ 5 h 584"/>
                  <a:gd name="T44" fmla="*/ 8 w 349"/>
                  <a:gd name="T45" fmla="*/ 7 h 584"/>
                  <a:gd name="T46" fmla="*/ 5 w 349"/>
                  <a:gd name="T47" fmla="*/ 10 h 584"/>
                  <a:gd name="T48" fmla="*/ 4 w 349"/>
                  <a:gd name="T49" fmla="*/ 13 h 584"/>
                  <a:gd name="T50" fmla="*/ 3 w 349"/>
                  <a:gd name="T51" fmla="*/ 17 h 584"/>
                  <a:gd name="T52" fmla="*/ 3 w 349"/>
                  <a:gd name="T53" fmla="*/ 18 h 584"/>
                  <a:gd name="T54" fmla="*/ 2 w 349"/>
                  <a:gd name="T55" fmla="*/ 18 h 584"/>
                  <a:gd name="T56" fmla="*/ 1 w 349"/>
                  <a:gd name="T57" fmla="*/ 19 h 584"/>
                  <a:gd name="T58" fmla="*/ 0 w 349"/>
                  <a:gd name="T59" fmla="*/ 18 h 584"/>
                  <a:gd name="T60" fmla="*/ 0 w 349"/>
                  <a:gd name="T61" fmla="*/ 17 h 584"/>
                  <a:gd name="T62" fmla="*/ 0 w 349"/>
                  <a:gd name="T63" fmla="*/ 13 h 584"/>
                  <a:gd name="T64" fmla="*/ 2 w 349"/>
                  <a:gd name="T65" fmla="*/ 9 h 584"/>
                  <a:gd name="T66" fmla="*/ 4 w 349"/>
                  <a:gd name="T67" fmla="*/ 5 h 584"/>
                  <a:gd name="T68" fmla="*/ 8 w 349"/>
                  <a:gd name="T69" fmla="*/ 2 h 584"/>
                  <a:gd name="T70" fmla="*/ 13 w 349"/>
                  <a:gd name="T71" fmla="*/ 1 h 584"/>
                  <a:gd name="T72" fmla="*/ 18 w 349"/>
                  <a:gd name="T73" fmla="*/ 1 h 584"/>
                  <a:gd name="T74" fmla="*/ 22 w 349"/>
                  <a:gd name="T75" fmla="*/ 2 h 584"/>
                  <a:gd name="T76" fmla="*/ 26 w 349"/>
                  <a:gd name="T77" fmla="*/ 4 h 584"/>
                  <a:gd name="T78" fmla="*/ 29 w 349"/>
                  <a:gd name="T79" fmla="*/ 8 h 584"/>
                  <a:gd name="T80" fmla="*/ 31 w 349"/>
                  <a:gd name="T81" fmla="*/ 12 h 584"/>
                  <a:gd name="T82" fmla="*/ 32 w 349"/>
                  <a:gd name="T83" fmla="*/ 17 h 584"/>
                  <a:gd name="T84" fmla="*/ 31 w 349"/>
                  <a:gd name="T85" fmla="*/ 22 h 584"/>
                  <a:gd name="T86" fmla="*/ 29 w 349"/>
                  <a:gd name="T87" fmla="*/ 27 h 584"/>
                  <a:gd name="T88" fmla="*/ 28 w 349"/>
                  <a:gd name="T89" fmla="*/ 30 h 584"/>
                  <a:gd name="T90" fmla="*/ 33 w 349"/>
                  <a:gd name="T91" fmla="*/ 34 h 584"/>
                  <a:gd name="T92" fmla="*/ 37 w 349"/>
                  <a:gd name="T93" fmla="*/ 38 h 584"/>
                  <a:gd name="T94" fmla="*/ 40 w 349"/>
                  <a:gd name="T95" fmla="*/ 43 h 584"/>
                  <a:gd name="T96" fmla="*/ 42 w 349"/>
                  <a:gd name="T97" fmla="*/ 49 h 584"/>
                  <a:gd name="T98" fmla="*/ 43 w 349"/>
                  <a:gd name="T99" fmla="*/ 55 h 584"/>
                  <a:gd name="T100" fmla="*/ 43 w 349"/>
                  <a:gd name="T101" fmla="*/ 72 h 584"/>
                  <a:gd name="T102" fmla="*/ 42 w 349"/>
                  <a:gd name="T103" fmla="*/ 74 h 584"/>
                  <a:gd name="T104" fmla="*/ 41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333" y="584"/>
                    </a:moveTo>
                    <a:lnTo>
                      <a:pt x="331" y="584"/>
                    </a:lnTo>
                    <a:lnTo>
                      <a:pt x="328" y="583"/>
                    </a:lnTo>
                    <a:lnTo>
                      <a:pt x="325" y="582"/>
                    </a:lnTo>
                    <a:lnTo>
                      <a:pt x="323" y="580"/>
                    </a:lnTo>
                    <a:lnTo>
                      <a:pt x="321" y="578"/>
                    </a:lnTo>
                    <a:lnTo>
                      <a:pt x="319" y="575"/>
                    </a:lnTo>
                    <a:lnTo>
                      <a:pt x="319" y="573"/>
                    </a:lnTo>
                    <a:lnTo>
                      <a:pt x="318" y="570"/>
                    </a:lnTo>
                    <a:lnTo>
                      <a:pt x="318" y="433"/>
                    </a:lnTo>
                    <a:lnTo>
                      <a:pt x="318" y="417"/>
                    </a:lnTo>
                    <a:lnTo>
                      <a:pt x="316" y="401"/>
                    </a:lnTo>
                    <a:lnTo>
                      <a:pt x="312" y="385"/>
                    </a:lnTo>
                    <a:lnTo>
                      <a:pt x="308" y="371"/>
                    </a:lnTo>
                    <a:lnTo>
                      <a:pt x="303" y="356"/>
                    </a:lnTo>
                    <a:lnTo>
                      <a:pt x="295" y="342"/>
                    </a:lnTo>
                    <a:lnTo>
                      <a:pt x="287" y="329"/>
                    </a:lnTo>
                    <a:lnTo>
                      <a:pt x="279" y="317"/>
                    </a:lnTo>
                    <a:lnTo>
                      <a:pt x="268" y="305"/>
                    </a:lnTo>
                    <a:lnTo>
                      <a:pt x="258" y="294"/>
                    </a:lnTo>
                    <a:lnTo>
                      <a:pt x="245" y="285"/>
                    </a:lnTo>
                    <a:lnTo>
                      <a:pt x="232" y="275"/>
                    </a:lnTo>
                    <a:lnTo>
                      <a:pt x="219" y="267"/>
                    </a:lnTo>
                    <a:lnTo>
                      <a:pt x="205" y="261"/>
                    </a:lnTo>
                    <a:lnTo>
                      <a:pt x="189" y="255"/>
                    </a:lnTo>
                    <a:lnTo>
                      <a:pt x="174" y="250"/>
                    </a:lnTo>
                    <a:lnTo>
                      <a:pt x="170" y="249"/>
                    </a:lnTo>
                    <a:lnTo>
                      <a:pt x="166" y="246"/>
                    </a:lnTo>
                    <a:lnTo>
                      <a:pt x="164" y="242"/>
                    </a:lnTo>
                    <a:lnTo>
                      <a:pt x="163" y="238"/>
                    </a:lnTo>
                    <a:lnTo>
                      <a:pt x="163" y="232"/>
                    </a:lnTo>
                    <a:lnTo>
                      <a:pt x="164" y="228"/>
                    </a:lnTo>
                    <a:lnTo>
                      <a:pt x="167" y="225"/>
                    </a:lnTo>
                    <a:lnTo>
                      <a:pt x="172" y="223"/>
                    </a:lnTo>
                    <a:lnTo>
                      <a:pt x="178" y="220"/>
                    </a:lnTo>
                    <a:lnTo>
                      <a:pt x="184" y="216"/>
                    </a:lnTo>
                    <a:lnTo>
                      <a:pt x="191" y="211"/>
                    </a:lnTo>
                    <a:lnTo>
                      <a:pt x="196" y="207"/>
                    </a:lnTo>
                    <a:lnTo>
                      <a:pt x="206" y="197"/>
                    </a:lnTo>
                    <a:lnTo>
                      <a:pt x="215" y="185"/>
                    </a:lnTo>
                    <a:lnTo>
                      <a:pt x="222" y="173"/>
                    </a:lnTo>
                    <a:lnTo>
                      <a:pt x="227" y="159"/>
                    </a:lnTo>
                    <a:lnTo>
                      <a:pt x="229" y="153"/>
                    </a:lnTo>
                    <a:lnTo>
                      <a:pt x="230" y="145"/>
                    </a:lnTo>
                    <a:lnTo>
                      <a:pt x="231" y="138"/>
                    </a:lnTo>
                    <a:lnTo>
                      <a:pt x="231" y="131"/>
                    </a:lnTo>
                    <a:lnTo>
                      <a:pt x="231" y="120"/>
                    </a:lnTo>
                    <a:lnTo>
                      <a:pt x="229" y="110"/>
                    </a:lnTo>
                    <a:lnTo>
                      <a:pt x="227" y="100"/>
                    </a:lnTo>
                    <a:lnTo>
                      <a:pt x="223" y="91"/>
                    </a:lnTo>
                    <a:lnTo>
                      <a:pt x="219" y="82"/>
                    </a:lnTo>
                    <a:lnTo>
                      <a:pt x="215" y="74"/>
                    </a:lnTo>
                    <a:lnTo>
                      <a:pt x="208" y="67"/>
                    </a:lnTo>
                    <a:lnTo>
                      <a:pt x="202" y="59"/>
                    </a:lnTo>
                    <a:lnTo>
                      <a:pt x="195" y="53"/>
                    </a:lnTo>
                    <a:lnTo>
                      <a:pt x="187" y="47"/>
                    </a:lnTo>
                    <a:lnTo>
                      <a:pt x="179" y="42"/>
                    </a:lnTo>
                    <a:lnTo>
                      <a:pt x="170" y="37"/>
                    </a:lnTo>
                    <a:lnTo>
                      <a:pt x="160" y="34"/>
                    </a:lnTo>
                    <a:lnTo>
                      <a:pt x="151" y="32"/>
                    </a:lnTo>
                    <a:lnTo>
                      <a:pt x="141" y="30"/>
                    </a:lnTo>
                    <a:lnTo>
                      <a:pt x="131" y="30"/>
                    </a:lnTo>
                    <a:lnTo>
                      <a:pt x="120" y="30"/>
                    </a:lnTo>
                    <a:lnTo>
                      <a:pt x="111" y="32"/>
                    </a:lnTo>
                    <a:lnTo>
                      <a:pt x="100" y="34"/>
                    </a:lnTo>
                    <a:lnTo>
                      <a:pt x="92" y="37"/>
                    </a:lnTo>
                    <a:lnTo>
                      <a:pt x="83" y="42"/>
                    </a:lnTo>
                    <a:lnTo>
                      <a:pt x="74" y="47"/>
                    </a:lnTo>
                    <a:lnTo>
                      <a:pt x="67" y="53"/>
                    </a:lnTo>
                    <a:lnTo>
                      <a:pt x="60" y="59"/>
                    </a:lnTo>
                    <a:lnTo>
                      <a:pt x="53" y="67"/>
                    </a:lnTo>
                    <a:lnTo>
                      <a:pt x="47" y="74"/>
                    </a:lnTo>
                    <a:lnTo>
                      <a:pt x="42" y="82"/>
                    </a:lnTo>
                    <a:lnTo>
                      <a:pt x="38" y="91"/>
                    </a:lnTo>
                    <a:lnTo>
                      <a:pt x="34" y="100"/>
                    </a:lnTo>
                    <a:lnTo>
                      <a:pt x="32" y="110"/>
                    </a:lnTo>
                    <a:lnTo>
                      <a:pt x="30" y="120"/>
                    </a:lnTo>
                    <a:lnTo>
                      <a:pt x="30" y="131"/>
                    </a:lnTo>
                    <a:lnTo>
                      <a:pt x="30" y="134"/>
                    </a:lnTo>
                    <a:lnTo>
                      <a:pt x="29" y="136"/>
                    </a:lnTo>
                    <a:lnTo>
                      <a:pt x="27" y="139"/>
                    </a:lnTo>
                    <a:lnTo>
                      <a:pt x="26" y="141"/>
                    </a:lnTo>
                    <a:lnTo>
                      <a:pt x="24" y="143"/>
                    </a:lnTo>
                    <a:lnTo>
                      <a:pt x="21" y="144"/>
                    </a:lnTo>
                    <a:lnTo>
                      <a:pt x="18" y="145"/>
                    </a:lnTo>
                    <a:lnTo>
                      <a:pt x="16" y="145"/>
                    </a:lnTo>
                    <a:lnTo>
                      <a:pt x="12" y="145"/>
                    </a:lnTo>
                    <a:lnTo>
                      <a:pt x="9" y="144"/>
                    </a:lnTo>
                    <a:lnTo>
                      <a:pt x="7" y="143"/>
                    </a:lnTo>
                    <a:lnTo>
                      <a:pt x="5" y="141"/>
                    </a:lnTo>
                    <a:lnTo>
                      <a:pt x="3" y="139"/>
                    </a:lnTo>
                    <a:lnTo>
                      <a:pt x="2" y="136"/>
                    </a:lnTo>
                    <a:lnTo>
                      <a:pt x="1" y="134"/>
                    </a:lnTo>
                    <a:lnTo>
                      <a:pt x="0" y="131"/>
                    </a:lnTo>
                    <a:lnTo>
                      <a:pt x="1" y="117"/>
                    </a:lnTo>
                    <a:lnTo>
                      <a:pt x="3" y="104"/>
                    </a:lnTo>
                    <a:lnTo>
                      <a:pt x="6" y="92"/>
                    </a:lnTo>
                    <a:lnTo>
                      <a:pt x="10" y="79"/>
                    </a:lnTo>
                    <a:lnTo>
                      <a:pt x="16" y="69"/>
                    </a:lnTo>
                    <a:lnTo>
                      <a:pt x="23" y="57"/>
                    </a:lnTo>
                    <a:lnTo>
                      <a:pt x="30" y="48"/>
                    </a:lnTo>
                    <a:lnTo>
                      <a:pt x="39" y="39"/>
                    </a:lnTo>
                    <a:lnTo>
                      <a:pt x="48" y="30"/>
                    </a:lnTo>
                    <a:lnTo>
                      <a:pt x="57" y="23"/>
                    </a:lnTo>
                    <a:lnTo>
                      <a:pt x="69" y="15"/>
                    </a:lnTo>
                    <a:lnTo>
                      <a:pt x="79" y="10"/>
                    </a:lnTo>
                    <a:lnTo>
                      <a:pt x="92" y="6"/>
                    </a:lnTo>
                    <a:lnTo>
                      <a:pt x="105" y="3"/>
                    </a:lnTo>
                    <a:lnTo>
                      <a:pt x="117" y="1"/>
                    </a:lnTo>
                    <a:lnTo>
                      <a:pt x="131" y="0"/>
                    </a:lnTo>
                    <a:lnTo>
                      <a:pt x="144" y="1"/>
                    </a:lnTo>
                    <a:lnTo>
                      <a:pt x="157" y="3"/>
                    </a:lnTo>
                    <a:lnTo>
                      <a:pt x="170" y="6"/>
                    </a:lnTo>
                    <a:lnTo>
                      <a:pt x="181" y="10"/>
                    </a:lnTo>
                    <a:lnTo>
                      <a:pt x="193" y="15"/>
                    </a:lnTo>
                    <a:lnTo>
                      <a:pt x="203" y="23"/>
                    </a:lnTo>
                    <a:lnTo>
                      <a:pt x="214" y="30"/>
                    </a:lnTo>
                    <a:lnTo>
                      <a:pt x="223" y="39"/>
                    </a:lnTo>
                    <a:lnTo>
                      <a:pt x="231" y="48"/>
                    </a:lnTo>
                    <a:lnTo>
                      <a:pt x="239" y="57"/>
                    </a:lnTo>
                    <a:lnTo>
                      <a:pt x="245" y="69"/>
                    </a:lnTo>
                    <a:lnTo>
                      <a:pt x="251" y="79"/>
                    </a:lnTo>
                    <a:lnTo>
                      <a:pt x="255" y="92"/>
                    </a:lnTo>
                    <a:lnTo>
                      <a:pt x="259" y="104"/>
                    </a:lnTo>
                    <a:lnTo>
                      <a:pt x="261" y="117"/>
                    </a:lnTo>
                    <a:lnTo>
                      <a:pt x="261" y="131"/>
                    </a:lnTo>
                    <a:lnTo>
                      <a:pt x="261" y="145"/>
                    </a:lnTo>
                    <a:lnTo>
                      <a:pt x="258" y="160"/>
                    </a:lnTo>
                    <a:lnTo>
                      <a:pt x="253" y="174"/>
                    </a:lnTo>
                    <a:lnTo>
                      <a:pt x="248" y="187"/>
                    </a:lnTo>
                    <a:lnTo>
                      <a:pt x="242" y="200"/>
                    </a:lnTo>
                    <a:lnTo>
                      <a:pt x="233" y="211"/>
                    </a:lnTo>
                    <a:lnTo>
                      <a:pt x="224" y="222"/>
                    </a:lnTo>
                    <a:lnTo>
                      <a:pt x="213" y="231"/>
                    </a:lnTo>
                    <a:lnTo>
                      <a:pt x="228" y="239"/>
                    </a:lnTo>
                    <a:lnTo>
                      <a:pt x="242" y="246"/>
                    </a:lnTo>
                    <a:lnTo>
                      <a:pt x="255" y="254"/>
                    </a:lnTo>
                    <a:lnTo>
                      <a:pt x="268" y="265"/>
                    </a:lnTo>
                    <a:lnTo>
                      <a:pt x="281" y="275"/>
                    </a:lnTo>
                    <a:lnTo>
                      <a:pt x="291" y="286"/>
                    </a:lnTo>
                    <a:lnTo>
                      <a:pt x="302" y="298"/>
                    </a:lnTo>
                    <a:lnTo>
                      <a:pt x="311" y="311"/>
                    </a:lnTo>
                    <a:lnTo>
                      <a:pt x="319" y="324"/>
                    </a:lnTo>
                    <a:lnTo>
                      <a:pt x="327" y="338"/>
                    </a:lnTo>
                    <a:lnTo>
                      <a:pt x="333" y="353"/>
                    </a:lnTo>
                    <a:lnTo>
                      <a:pt x="338" y="368"/>
                    </a:lnTo>
                    <a:lnTo>
                      <a:pt x="342" y="384"/>
                    </a:lnTo>
                    <a:lnTo>
                      <a:pt x="346" y="400"/>
                    </a:lnTo>
                    <a:lnTo>
                      <a:pt x="348" y="417"/>
                    </a:lnTo>
                    <a:lnTo>
                      <a:pt x="349" y="433"/>
                    </a:lnTo>
                    <a:lnTo>
                      <a:pt x="349" y="570"/>
                    </a:lnTo>
                    <a:lnTo>
                      <a:pt x="348" y="573"/>
                    </a:lnTo>
                    <a:lnTo>
                      <a:pt x="347" y="575"/>
                    </a:lnTo>
                    <a:lnTo>
                      <a:pt x="346" y="578"/>
                    </a:lnTo>
                    <a:lnTo>
                      <a:pt x="343" y="580"/>
                    </a:lnTo>
                    <a:lnTo>
                      <a:pt x="341" y="582"/>
                    </a:lnTo>
                    <a:lnTo>
                      <a:pt x="339" y="583"/>
                    </a:lnTo>
                    <a:lnTo>
                      <a:pt x="336" y="584"/>
                    </a:lnTo>
                    <a:lnTo>
                      <a:pt x="333" y="584"/>
                    </a:lnTo>
                    <a:close/>
                  </a:path>
                </a:pathLst>
              </a:custGeom>
              <a:solidFill>
                <a:schemeClr val="bg2"/>
              </a:solidFill>
              <a:ln w="9525">
                <a:noFill/>
                <a:round/>
                <a:headEnd/>
                <a:tailEnd/>
              </a:ln>
            </p:spPr>
            <p:txBody>
              <a:bodyPr/>
              <a:lstStyle/>
              <a:p>
                <a:endParaRPr lang="en-US" dirty="0">
                  <a:solidFill>
                    <a:srgbClr val="000000"/>
                  </a:solidFill>
                </a:endParaRPr>
              </a:p>
            </p:txBody>
          </p:sp>
          <p:sp>
            <p:nvSpPr>
              <p:cNvPr id="63" name="Freeform 35"/>
              <p:cNvSpPr>
                <a:spLocks/>
              </p:cNvSpPr>
              <p:nvPr/>
            </p:nvSpPr>
            <p:spPr bwMode="auto">
              <a:xfrm>
                <a:off x="1766" y="2267"/>
                <a:ext cx="175" cy="293"/>
              </a:xfrm>
              <a:custGeom>
                <a:avLst/>
                <a:gdLst>
                  <a:gd name="T0" fmla="*/ 2 w 349"/>
                  <a:gd name="T1" fmla="*/ 74 h 584"/>
                  <a:gd name="T2" fmla="*/ 1 w 349"/>
                  <a:gd name="T3" fmla="*/ 73 h 584"/>
                  <a:gd name="T4" fmla="*/ 0 w 349"/>
                  <a:gd name="T5" fmla="*/ 72 h 584"/>
                  <a:gd name="T6" fmla="*/ 1 w 349"/>
                  <a:gd name="T7" fmla="*/ 51 h 584"/>
                  <a:gd name="T8" fmla="*/ 2 w 349"/>
                  <a:gd name="T9" fmla="*/ 45 h 584"/>
                  <a:gd name="T10" fmla="*/ 5 w 349"/>
                  <a:gd name="T11" fmla="*/ 39 h 584"/>
                  <a:gd name="T12" fmla="*/ 9 w 349"/>
                  <a:gd name="T13" fmla="*/ 35 h 584"/>
                  <a:gd name="T14" fmla="*/ 14 w 349"/>
                  <a:gd name="T15" fmla="*/ 31 h 584"/>
                  <a:gd name="T16" fmla="*/ 16 w 349"/>
                  <a:gd name="T17" fmla="*/ 28 h 584"/>
                  <a:gd name="T18" fmla="*/ 13 w 349"/>
                  <a:gd name="T19" fmla="*/ 24 h 584"/>
                  <a:gd name="T20" fmla="*/ 11 w 349"/>
                  <a:gd name="T21" fmla="*/ 19 h 584"/>
                  <a:gd name="T22" fmla="*/ 12 w 349"/>
                  <a:gd name="T23" fmla="*/ 13 h 584"/>
                  <a:gd name="T24" fmla="*/ 13 w 349"/>
                  <a:gd name="T25" fmla="*/ 9 h 584"/>
                  <a:gd name="T26" fmla="*/ 16 w 349"/>
                  <a:gd name="T27" fmla="*/ 5 h 584"/>
                  <a:gd name="T28" fmla="*/ 20 w 349"/>
                  <a:gd name="T29" fmla="*/ 2 h 584"/>
                  <a:gd name="T30" fmla="*/ 24 w 349"/>
                  <a:gd name="T31" fmla="*/ 1 h 584"/>
                  <a:gd name="T32" fmla="*/ 29 w 349"/>
                  <a:gd name="T33" fmla="*/ 1 h 584"/>
                  <a:gd name="T34" fmla="*/ 34 w 349"/>
                  <a:gd name="T35" fmla="*/ 2 h 584"/>
                  <a:gd name="T36" fmla="*/ 38 w 349"/>
                  <a:gd name="T37" fmla="*/ 4 h 584"/>
                  <a:gd name="T38" fmla="*/ 41 w 349"/>
                  <a:gd name="T39" fmla="*/ 8 h 584"/>
                  <a:gd name="T40" fmla="*/ 43 w 349"/>
                  <a:gd name="T41" fmla="*/ 12 h 584"/>
                  <a:gd name="T42" fmla="*/ 44 w 349"/>
                  <a:gd name="T43" fmla="*/ 17 h 584"/>
                  <a:gd name="T44" fmla="*/ 44 w 349"/>
                  <a:gd name="T45" fmla="*/ 18 h 584"/>
                  <a:gd name="T46" fmla="*/ 43 w 349"/>
                  <a:gd name="T47" fmla="*/ 18 h 584"/>
                  <a:gd name="T48" fmla="*/ 42 w 349"/>
                  <a:gd name="T49" fmla="*/ 19 h 584"/>
                  <a:gd name="T50" fmla="*/ 41 w 349"/>
                  <a:gd name="T51" fmla="*/ 18 h 584"/>
                  <a:gd name="T52" fmla="*/ 40 w 349"/>
                  <a:gd name="T53" fmla="*/ 17 h 584"/>
                  <a:gd name="T54" fmla="*/ 40 w 349"/>
                  <a:gd name="T55" fmla="*/ 14 h 584"/>
                  <a:gd name="T56" fmla="*/ 39 w 349"/>
                  <a:gd name="T57" fmla="*/ 11 h 584"/>
                  <a:gd name="T58" fmla="*/ 37 w 349"/>
                  <a:gd name="T59" fmla="*/ 8 h 584"/>
                  <a:gd name="T60" fmla="*/ 34 w 349"/>
                  <a:gd name="T61" fmla="*/ 6 h 584"/>
                  <a:gd name="T62" fmla="*/ 30 w 349"/>
                  <a:gd name="T63" fmla="*/ 4 h 584"/>
                  <a:gd name="T64" fmla="*/ 26 w 349"/>
                  <a:gd name="T65" fmla="*/ 4 h 584"/>
                  <a:gd name="T66" fmla="*/ 23 w 349"/>
                  <a:gd name="T67" fmla="*/ 5 h 584"/>
                  <a:gd name="T68" fmla="*/ 20 w 349"/>
                  <a:gd name="T69" fmla="*/ 7 h 584"/>
                  <a:gd name="T70" fmla="*/ 17 w 349"/>
                  <a:gd name="T71" fmla="*/ 10 h 584"/>
                  <a:gd name="T72" fmla="*/ 16 w 349"/>
                  <a:gd name="T73" fmla="*/ 13 h 584"/>
                  <a:gd name="T74" fmla="*/ 15 w 349"/>
                  <a:gd name="T75" fmla="*/ 17 h 584"/>
                  <a:gd name="T76" fmla="*/ 15 w 349"/>
                  <a:gd name="T77" fmla="*/ 20 h 584"/>
                  <a:gd name="T78" fmla="*/ 17 w 349"/>
                  <a:gd name="T79" fmla="*/ 24 h 584"/>
                  <a:gd name="T80" fmla="*/ 20 w 349"/>
                  <a:gd name="T81" fmla="*/ 27 h 584"/>
                  <a:gd name="T82" fmla="*/ 23 w 349"/>
                  <a:gd name="T83" fmla="*/ 28 h 584"/>
                  <a:gd name="T84" fmla="*/ 24 w 349"/>
                  <a:gd name="T85" fmla="*/ 29 h 584"/>
                  <a:gd name="T86" fmla="*/ 23 w 349"/>
                  <a:gd name="T87" fmla="*/ 31 h 584"/>
                  <a:gd name="T88" fmla="*/ 20 w 349"/>
                  <a:gd name="T89" fmla="*/ 32 h 584"/>
                  <a:gd name="T90" fmla="*/ 15 w 349"/>
                  <a:gd name="T91" fmla="*/ 35 h 584"/>
                  <a:gd name="T92" fmla="*/ 11 w 349"/>
                  <a:gd name="T93" fmla="*/ 39 h 584"/>
                  <a:gd name="T94" fmla="*/ 7 w 349"/>
                  <a:gd name="T95" fmla="*/ 43 h 584"/>
                  <a:gd name="T96" fmla="*/ 5 w 349"/>
                  <a:gd name="T97" fmla="*/ 49 h 584"/>
                  <a:gd name="T98" fmla="*/ 4 w 349"/>
                  <a:gd name="T99" fmla="*/ 55 h 584"/>
                  <a:gd name="T100" fmla="*/ 4 w 349"/>
                  <a:gd name="T101" fmla="*/ 72 h 584"/>
                  <a:gd name="T102" fmla="*/ 4 w 349"/>
                  <a:gd name="T103" fmla="*/ 74 h 584"/>
                  <a:gd name="T104" fmla="*/ 2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16" y="584"/>
                    </a:moveTo>
                    <a:lnTo>
                      <a:pt x="13" y="584"/>
                    </a:lnTo>
                    <a:lnTo>
                      <a:pt x="10" y="583"/>
                    </a:lnTo>
                    <a:lnTo>
                      <a:pt x="8" y="582"/>
                    </a:lnTo>
                    <a:lnTo>
                      <a:pt x="6" y="580"/>
                    </a:lnTo>
                    <a:lnTo>
                      <a:pt x="4" y="578"/>
                    </a:lnTo>
                    <a:lnTo>
                      <a:pt x="3" y="575"/>
                    </a:lnTo>
                    <a:lnTo>
                      <a:pt x="1" y="573"/>
                    </a:lnTo>
                    <a:lnTo>
                      <a:pt x="0" y="570"/>
                    </a:lnTo>
                    <a:lnTo>
                      <a:pt x="0" y="433"/>
                    </a:lnTo>
                    <a:lnTo>
                      <a:pt x="1" y="417"/>
                    </a:lnTo>
                    <a:lnTo>
                      <a:pt x="4" y="400"/>
                    </a:lnTo>
                    <a:lnTo>
                      <a:pt x="7" y="384"/>
                    </a:lnTo>
                    <a:lnTo>
                      <a:pt x="11" y="368"/>
                    </a:lnTo>
                    <a:lnTo>
                      <a:pt x="16" y="353"/>
                    </a:lnTo>
                    <a:lnTo>
                      <a:pt x="22" y="338"/>
                    </a:lnTo>
                    <a:lnTo>
                      <a:pt x="30" y="324"/>
                    </a:lnTo>
                    <a:lnTo>
                      <a:pt x="38" y="311"/>
                    </a:lnTo>
                    <a:lnTo>
                      <a:pt x="48" y="298"/>
                    </a:lnTo>
                    <a:lnTo>
                      <a:pt x="58" y="286"/>
                    </a:lnTo>
                    <a:lnTo>
                      <a:pt x="69" y="275"/>
                    </a:lnTo>
                    <a:lnTo>
                      <a:pt x="81" y="265"/>
                    </a:lnTo>
                    <a:lnTo>
                      <a:pt x="94" y="254"/>
                    </a:lnTo>
                    <a:lnTo>
                      <a:pt x="107" y="246"/>
                    </a:lnTo>
                    <a:lnTo>
                      <a:pt x="121" y="239"/>
                    </a:lnTo>
                    <a:lnTo>
                      <a:pt x="137" y="231"/>
                    </a:lnTo>
                    <a:lnTo>
                      <a:pt x="125" y="222"/>
                    </a:lnTo>
                    <a:lnTo>
                      <a:pt x="116" y="211"/>
                    </a:lnTo>
                    <a:lnTo>
                      <a:pt x="107" y="200"/>
                    </a:lnTo>
                    <a:lnTo>
                      <a:pt x="101" y="187"/>
                    </a:lnTo>
                    <a:lnTo>
                      <a:pt x="96" y="174"/>
                    </a:lnTo>
                    <a:lnTo>
                      <a:pt x="92" y="160"/>
                    </a:lnTo>
                    <a:lnTo>
                      <a:pt x="88" y="145"/>
                    </a:lnTo>
                    <a:lnTo>
                      <a:pt x="88" y="131"/>
                    </a:lnTo>
                    <a:lnTo>
                      <a:pt x="88" y="117"/>
                    </a:lnTo>
                    <a:lnTo>
                      <a:pt x="91" y="104"/>
                    </a:lnTo>
                    <a:lnTo>
                      <a:pt x="94" y="92"/>
                    </a:lnTo>
                    <a:lnTo>
                      <a:pt x="98" y="79"/>
                    </a:lnTo>
                    <a:lnTo>
                      <a:pt x="104" y="69"/>
                    </a:lnTo>
                    <a:lnTo>
                      <a:pt x="110" y="57"/>
                    </a:lnTo>
                    <a:lnTo>
                      <a:pt x="118" y="48"/>
                    </a:lnTo>
                    <a:lnTo>
                      <a:pt x="126" y="39"/>
                    </a:lnTo>
                    <a:lnTo>
                      <a:pt x="136" y="30"/>
                    </a:lnTo>
                    <a:lnTo>
                      <a:pt x="146" y="23"/>
                    </a:lnTo>
                    <a:lnTo>
                      <a:pt x="157" y="15"/>
                    </a:lnTo>
                    <a:lnTo>
                      <a:pt x="168" y="10"/>
                    </a:lnTo>
                    <a:lnTo>
                      <a:pt x="180" y="6"/>
                    </a:lnTo>
                    <a:lnTo>
                      <a:pt x="192" y="3"/>
                    </a:lnTo>
                    <a:lnTo>
                      <a:pt x="205" y="1"/>
                    </a:lnTo>
                    <a:lnTo>
                      <a:pt x="218" y="0"/>
                    </a:lnTo>
                    <a:lnTo>
                      <a:pt x="232" y="1"/>
                    </a:lnTo>
                    <a:lnTo>
                      <a:pt x="245" y="3"/>
                    </a:lnTo>
                    <a:lnTo>
                      <a:pt x="257" y="6"/>
                    </a:lnTo>
                    <a:lnTo>
                      <a:pt x="270" y="10"/>
                    </a:lnTo>
                    <a:lnTo>
                      <a:pt x="280" y="15"/>
                    </a:lnTo>
                    <a:lnTo>
                      <a:pt x="292" y="23"/>
                    </a:lnTo>
                    <a:lnTo>
                      <a:pt x="301" y="30"/>
                    </a:lnTo>
                    <a:lnTo>
                      <a:pt x="311" y="39"/>
                    </a:lnTo>
                    <a:lnTo>
                      <a:pt x="319" y="48"/>
                    </a:lnTo>
                    <a:lnTo>
                      <a:pt x="326" y="57"/>
                    </a:lnTo>
                    <a:lnTo>
                      <a:pt x="334" y="69"/>
                    </a:lnTo>
                    <a:lnTo>
                      <a:pt x="339" y="79"/>
                    </a:lnTo>
                    <a:lnTo>
                      <a:pt x="343" y="92"/>
                    </a:lnTo>
                    <a:lnTo>
                      <a:pt x="346" y="104"/>
                    </a:lnTo>
                    <a:lnTo>
                      <a:pt x="348" y="117"/>
                    </a:lnTo>
                    <a:lnTo>
                      <a:pt x="349" y="131"/>
                    </a:lnTo>
                    <a:lnTo>
                      <a:pt x="348" y="134"/>
                    </a:lnTo>
                    <a:lnTo>
                      <a:pt x="347" y="136"/>
                    </a:lnTo>
                    <a:lnTo>
                      <a:pt x="346" y="139"/>
                    </a:lnTo>
                    <a:lnTo>
                      <a:pt x="344" y="141"/>
                    </a:lnTo>
                    <a:lnTo>
                      <a:pt x="342" y="143"/>
                    </a:lnTo>
                    <a:lnTo>
                      <a:pt x="340" y="144"/>
                    </a:lnTo>
                    <a:lnTo>
                      <a:pt x="337" y="145"/>
                    </a:lnTo>
                    <a:lnTo>
                      <a:pt x="334" y="145"/>
                    </a:lnTo>
                    <a:lnTo>
                      <a:pt x="331" y="145"/>
                    </a:lnTo>
                    <a:lnTo>
                      <a:pt x="328" y="144"/>
                    </a:lnTo>
                    <a:lnTo>
                      <a:pt x="325" y="143"/>
                    </a:lnTo>
                    <a:lnTo>
                      <a:pt x="323" y="141"/>
                    </a:lnTo>
                    <a:lnTo>
                      <a:pt x="322" y="139"/>
                    </a:lnTo>
                    <a:lnTo>
                      <a:pt x="320" y="136"/>
                    </a:lnTo>
                    <a:lnTo>
                      <a:pt x="320" y="134"/>
                    </a:lnTo>
                    <a:lnTo>
                      <a:pt x="319" y="131"/>
                    </a:lnTo>
                    <a:lnTo>
                      <a:pt x="319" y="120"/>
                    </a:lnTo>
                    <a:lnTo>
                      <a:pt x="317" y="110"/>
                    </a:lnTo>
                    <a:lnTo>
                      <a:pt x="315" y="100"/>
                    </a:lnTo>
                    <a:lnTo>
                      <a:pt x="312" y="91"/>
                    </a:lnTo>
                    <a:lnTo>
                      <a:pt x="307" y="82"/>
                    </a:lnTo>
                    <a:lnTo>
                      <a:pt x="302" y="74"/>
                    </a:lnTo>
                    <a:lnTo>
                      <a:pt x="296" y="67"/>
                    </a:lnTo>
                    <a:lnTo>
                      <a:pt x="290" y="59"/>
                    </a:lnTo>
                    <a:lnTo>
                      <a:pt x="282" y="53"/>
                    </a:lnTo>
                    <a:lnTo>
                      <a:pt x="275" y="47"/>
                    </a:lnTo>
                    <a:lnTo>
                      <a:pt x="267" y="42"/>
                    </a:lnTo>
                    <a:lnTo>
                      <a:pt x="257" y="37"/>
                    </a:lnTo>
                    <a:lnTo>
                      <a:pt x="249" y="34"/>
                    </a:lnTo>
                    <a:lnTo>
                      <a:pt x="238" y="32"/>
                    </a:lnTo>
                    <a:lnTo>
                      <a:pt x="229" y="30"/>
                    </a:lnTo>
                    <a:lnTo>
                      <a:pt x="218" y="30"/>
                    </a:lnTo>
                    <a:lnTo>
                      <a:pt x="208" y="30"/>
                    </a:lnTo>
                    <a:lnTo>
                      <a:pt x="198" y="32"/>
                    </a:lnTo>
                    <a:lnTo>
                      <a:pt x="189" y="34"/>
                    </a:lnTo>
                    <a:lnTo>
                      <a:pt x="180" y="37"/>
                    </a:lnTo>
                    <a:lnTo>
                      <a:pt x="170" y="42"/>
                    </a:lnTo>
                    <a:lnTo>
                      <a:pt x="162" y="47"/>
                    </a:lnTo>
                    <a:lnTo>
                      <a:pt x="154" y="53"/>
                    </a:lnTo>
                    <a:lnTo>
                      <a:pt x="147" y="59"/>
                    </a:lnTo>
                    <a:lnTo>
                      <a:pt x="141" y="67"/>
                    </a:lnTo>
                    <a:lnTo>
                      <a:pt x="135" y="74"/>
                    </a:lnTo>
                    <a:lnTo>
                      <a:pt x="130" y="82"/>
                    </a:lnTo>
                    <a:lnTo>
                      <a:pt x="126" y="91"/>
                    </a:lnTo>
                    <a:lnTo>
                      <a:pt x="122" y="100"/>
                    </a:lnTo>
                    <a:lnTo>
                      <a:pt x="120" y="110"/>
                    </a:lnTo>
                    <a:lnTo>
                      <a:pt x="118" y="120"/>
                    </a:lnTo>
                    <a:lnTo>
                      <a:pt x="118" y="131"/>
                    </a:lnTo>
                    <a:lnTo>
                      <a:pt x="118" y="138"/>
                    </a:lnTo>
                    <a:lnTo>
                      <a:pt x="119" y="145"/>
                    </a:lnTo>
                    <a:lnTo>
                      <a:pt x="120" y="153"/>
                    </a:lnTo>
                    <a:lnTo>
                      <a:pt x="122" y="159"/>
                    </a:lnTo>
                    <a:lnTo>
                      <a:pt x="127" y="173"/>
                    </a:lnTo>
                    <a:lnTo>
                      <a:pt x="135" y="185"/>
                    </a:lnTo>
                    <a:lnTo>
                      <a:pt x="143" y="197"/>
                    </a:lnTo>
                    <a:lnTo>
                      <a:pt x="153" y="207"/>
                    </a:lnTo>
                    <a:lnTo>
                      <a:pt x="159" y="211"/>
                    </a:lnTo>
                    <a:lnTo>
                      <a:pt x="165" y="216"/>
                    </a:lnTo>
                    <a:lnTo>
                      <a:pt x="171" y="220"/>
                    </a:lnTo>
                    <a:lnTo>
                      <a:pt x="177" y="223"/>
                    </a:lnTo>
                    <a:lnTo>
                      <a:pt x="182" y="225"/>
                    </a:lnTo>
                    <a:lnTo>
                      <a:pt x="185" y="228"/>
                    </a:lnTo>
                    <a:lnTo>
                      <a:pt x="186" y="232"/>
                    </a:lnTo>
                    <a:lnTo>
                      <a:pt x="186" y="238"/>
                    </a:lnTo>
                    <a:lnTo>
                      <a:pt x="185" y="242"/>
                    </a:lnTo>
                    <a:lnTo>
                      <a:pt x="183" y="246"/>
                    </a:lnTo>
                    <a:lnTo>
                      <a:pt x="180" y="249"/>
                    </a:lnTo>
                    <a:lnTo>
                      <a:pt x="175" y="250"/>
                    </a:lnTo>
                    <a:lnTo>
                      <a:pt x="160" y="255"/>
                    </a:lnTo>
                    <a:lnTo>
                      <a:pt x="144" y="261"/>
                    </a:lnTo>
                    <a:lnTo>
                      <a:pt x="130" y="267"/>
                    </a:lnTo>
                    <a:lnTo>
                      <a:pt x="117" y="275"/>
                    </a:lnTo>
                    <a:lnTo>
                      <a:pt x="104" y="285"/>
                    </a:lnTo>
                    <a:lnTo>
                      <a:pt x="92" y="294"/>
                    </a:lnTo>
                    <a:lnTo>
                      <a:pt x="81" y="305"/>
                    </a:lnTo>
                    <a:lnTo>
                      <a:pt x="71" y="317"/>
                    </a:lnTo>
                    <a:lnTo>
                      <a:pt x="62" y="329"/>
                    </a:lnTo>
                    <a:lnTo>
                      <a:pt x="54" y="342"/>
                    </a:lnTo>
                    <a:lnTo>
                      <a:pt x="47" y="356"/>
                    </a:lnTo>
                    <a:lnTo>
                      <a:pt x="41" y="371"/>
                    </a:lnTo>
                    <a:lnTo>
                      <a:pt x="37" y="385"/>
                    </a:lnTo>
                    <a:lnTo>
                      <a:pt x="33" y="401"/>
                    </a:lnTo>
                    <a:lnTo>
                      <a:pt x="31" y="417"/>
                    </a:lnTo>
                    <a:lnTo>
                      <a:pt x="31" y="433"/>
                    </a:lnTo>
                    <a:lnTo>
                      <a:pt x="31" y="570"/>
                    </a:lnTo>
                    <a:lnTo>
                      <a:pt x="31" y="573"/>
                    </a:lnTo>
                    <a:lnTo>
                      <a:pt x="30" y="575"/>
                    </a:lnTo>
                    <a:lnTo>
                      <a:pt x="28" y="578"/>
                    </a:lnTo>
                    <a:lnTo>
                      <a:pt x="27" y="580"/>
                    </a:lnTo>
                    <a:lnTo>
                      <a:pt x="25" y="582"/>
                    </a:lnTo>
                    <a:lnTo>
                      <a:pt x="21" y="583"/>
                    </a:lnTo>
                    <a:lnTo>
                      <a:pt x="18" y="584"/>
                    </a:lnTo>
                    <a:lnTo>
                      <a:pt x="16" y="584"/>
                    </a:lnTo>
                    <a:close/>
                  </a:path>
                </a:pathLst>
              </a:custGeom>
              <a:solidFill>
                <a:schemeClr val="bg2"/>
              </a:solidFill>
              <a:ln w="9525">
                <a:noFill/>
                <a:round/>
                <a:headEnd/>
                <a:tailEnd/>
              </a:ln>
            </p:spPr>
            <p:txBody>
              <a:bodyPr/>
              <a:lstStyle/>
              <a:p>
                <a:endParaRPr lang="en-US" dirty="0">
                  <a:solidFill>
                    <a:srgbClr val="000000"/>
                  </a:solidFill>
                </a:endParaRPr>
              </a:p>
            </p:txBody>
          </p:sp>
        </p:grpSp>
      </p:gr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Tree>
    <p:extLst>
      <p:ext uri="{BB962C8B-B14F-4D97-AF65-F5344CB8AC3E}">
        <p14:creationId xmlns:p14="http://schemas.microsoft.com/office/powerpoint/2010/main" val="2357378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5148072"/>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nvGrpSpPr>
          <p:cNvPr id="14" name="Group 13"/>
          <p:cNvGrpSpPr/>
          <p:nvPr/>
        </p:nvGrpSpPr>
        <p:grpSpPr>
          <a:xfrm>
            <a:off x="2241066" y="48014"/>
            <a:ext cx="6902934" cy="4825273"/>
            <a:chOff x="2241066" y="48014"/>
            <a:chExt cx="6902934" cy="4825273"/>
          </a:xfrm>
        </p:grpSpPr>
        <p:grpSp>
          <p:nvGrpSpPr>
            <p:cNvPr id="49" name="Group 48"/>
            <p:cNvGrpSpPr/>
            <p:nvPr/>
          </p:nvGrpSpPr>
          <p:grpSpPr>
            <a:xfrm>
              <a:off x="2241066" y="56774"/>
              <a:ext cx="6854354" cy="4718304"/>
              <a:chOff x="2804065" y="666708"/>
              <a:chExt cx="5897797" cy="4180751"/>
            </a:xfrm>
          </p:grpSpPr>
          <p:cxnSp>
            <p:nvCxnSpPr>
              <p:cNvPr id="13" name="Straight Connector 12"/>
              <p:cNvCxnSpPr>
                <a:endCxn id="31" idx="6"/>
              </p:cNvCxnSpPr>
              <p:nvPr/>
            </p:nvCxnSpPr>
            <p:spPr>
              <a:xfrm flipH="1" flipV="1">
                <a:off x="4331493" y="2197747"/>
                <a:ext cx="4328069" cy="12670"/>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804065" y="3518558"/>
                <a:ext cx="5551027" cy="0"/>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546680" y="813916"/>
                <a:ext cx="0" cy="4033543"/>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55956" y="813916"/>
                <a:ext cx="0" cy="4012564"/>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55090" y="803868"/>
                <a:ext cx="0" cy="4022612"/>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195171" y="891785"/>
                <a:ext cx="0" cy="3934695"/>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171359" y="666708"/>
                <a:ext cx="4530503" cy="225077"/>
              </a:xfrm>
              <a:prstGeom prst="rect">
                <a:avLst/>
              </a:prstGeom>
              <a:solidFill>
                <a:schemeClr val="tx1"/>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8" name="Oval 27"/>
              <p:cNvSpPr/>
              <p:nvPr/>
            </p:nvSpPr>
            <p:spPr>
              <a:xfrm>
                <a:off x="5412187" y="2074094"/>
                <a:ext cx="272644" cy="272644"/>
              </a:xfrm>
              <a:prstGeom prst="ellipse">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9" name="Oval 28"/>
              <p:cNvSpPr/>
              <p:nvPr/>
            </p:nvSpPr>
            <p:spPr>
              <a:xfrm>
                <a:off x="6810215" y="2070076"/>
                <a:ext cx="272644" cy="272644"/>
              </a:xfrm>
              <a:prstGeom prst="ellipse">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Oval 29"/>
              <p:cNvSpPr/>
              <p:nvPr/>
            </p:nvSpPr>
            <p:spPr>
              <a:xfrm>
                <a:off x="8221383" y="2070076"/>
                <a:ext cx="272644" cy="272644"/>
              </a:xfrm>
              <a:prstGeom prst="ellipse">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1" name="Oval 30"/>
              <p:cNvSpPr/>
              <p:nvPr/>
            </p:nvSpPr>
            <p:spPr>
              <a:xfrm>
                <a:off x="4058849" y="2061425"/>
                <a:ext cx="272644" cy="272644"/>
              </a:xfrm>
              <a:prstGeom prst="ellipse">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2" name="Oval 31"/>
              <p:cNvSpPr/>
              <p:nvPr/>
            </p:nvSpPr>
            <p:spPr>
              <a:xfrm>
                <a:off x="4044783" y="3377998"/>
                <a:ext cx="272644" cy="272644"/>
              </a:xfrm>
              <a:prstGeom prst="ellipse">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3" name="Oval 32"/>
              <p:cNvSpPr/>
              <p:nvPr/>
            </p:nvSpPr>
            <p:spPr>
              <a:xfrm>
                <a:off x="5404010" y="3375545"/>
                <a:ext cx="272644" cy="272644"/>
              </a:xfrm>
              <a:prstGeom prst="ellipse">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4" name="Oval 33"/>
              <p:cNvSpPr/>
              <p:nvPr/>
            </p:nvSpPr>
            <p:spPr>
              <a:xfrm>
                <a:off x="6808854" y="3402332"/>
                <a:ext cx="272644" cy="272644"/>
              </a:xfrm>
              <a:prstGeom prst="ellipse">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8" name="Oval 37"/>
              <p:cNvSpPr/>
              <p:nvPr/>
            </p:nvSpPr>
            <p:spPr>
              <a:xfrm>
                <a:off x="8219443" y="3366490"/>
                <a:ext cx="272644" cy="272644"/>
              </a:xfrm>
              <a:prstGeom prst="ellipse">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50" name="Rectangle 49"/>
            <p:cNvSpPr/>
            <p:nvPr/>
          </p:nvSpPr>
          <p:spPr>
            <a:xfrm>
              <a:off x="3651103" y="1851725"/>
              <a:ext cx="2255277" cy="1335928"/>
            </a:xfrm>
            <a:prstGeom prst="rect">
              <a:avLst/>
            </a:prstGeom>
            <a:solidFill>
              <a:schemeClr val="tx1"/>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9" name="Title 1">
              <a:extLst/>
            </p:cNvPr>
            <p:cNvSpPr txBox="1">
              <a:spLocks/>
            </p:cNvSpPr>
            <p:nvPr/>
          </p:nvSpPr>
          <p:spPr>
            <a:xfrm>
              <a:off x="5577194" y="2282980"/>
              <a:ext cx="1896721" cy="401905"/>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defTabSz="457189"/>
              <a:r>
                <a:rPr lang="en-US" sz="2000" b="0" dirty="0">
                  <a:solidFill>
                    <a:srgbClr val="FFFFFF"/>
                  </a:solidFill>
                  <a:latin typeface="IBM Plex Sans" charset="0"/>
                  <a:ea typeface="IBM Plex Sans" charset="0"/>
                  <a:cs typeface="IBM Plex Sans" charset="0"/>
                </a:rPr>
                <a:t>IBM </a:t>
              </a:r>
            </a:p>
            <a:p>
              <a:pPr defTabSz="457189"/>
              <a:r>
                <a:rPr lang="en-US" sz="2000" dirty="0">
                  <a:solidFill>
                    <a:srgbClr val="FFFFFF"/>
                  </a:solidFill>
                  <a:latin typeface="IBM Plex Sans" charset="0"/>
                  <a:ea typeface="IBM Plex Sans" charset="0"/>
                  <a:cs typeface="IBM Plex Sans" charset="0"/>
                </a:rPr>
                <a:t>Blockchain</a:t>
              </a:r>
            </a:p>
          </p:txBody>
        </p:sp>
        <p:sp>
          <p:nvSpPr>
            <p:cNvPr id="37" name="Rectangle 36"/>
            <p:cNvSpPr/>
            <p:nvPr/>
          </p:nvSpPr>
          <p:spPr>
            <a:xfrm>
              <a:off x="8587525" y="216547"/>
              <a:ext cx="556475" cy="4609933"/>
            </a:xfrm>
            <a:prstGeom prst="rect">
              <a:avLst/>
            </a:prstGeom>
            <a:solidFill>
              <a:schemeClr val="tx1"/>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2" name="Rectangle 51"/>
            <p:cNvSpPr/>
            <p:nvPr/>
          </p:nvSpPr>
          <p:spPr>
            <a:xfrm>
              <a:off x="2798796" y="48014"/>
              <a:ext cx="2255277" cy="1586871"/>
            </a:xfrm>
            <a:prstGeom prst="rect">
              <a:avLst/>
            </a:prstGeom>
            <a:solidFill>
              <a:schemeClr val="tx1"/>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cxnSp>
          <p:nvCxnSpPr>
            <p:cNvPr id="48" name="Straight Connector 47"/>
            <p:cNvCxnSpPr/>
            <p:nvPr/>
          </p:nvCxnSpPr>
          <p:spPr>
            <a:xfrm>
              <a:off x="5509530" y="1942387"/>
              <a:ext cx="0" cy="1160520"/>
            </a:xfrm>
            <a:prstGeom prst="line">
              <a:avLst/>
            </a:prstGeom>
            <a:ln w="76200" cmpd="sng">
              <a:solidFill>
                <a:srgbClr val="003BCA"/>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052565" y="1856711"/>
              <a:ext cx="0" cy="1319181"/>
            </a:xfrm>
            <a:prstGeom prst="line">
              <a:avLst/>
            </a:prstGeom>
            <a:ln w="76200" cmpd="sng">
              <a:solidFill>
                <a:srgbClr val="003BCA"/>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5559892" y="3263269"/>
              <a:ext cx="1371600" cy="2156"/>
            </a:xfrm>
            <a:prstGeom prst="line">
              <a:avLst/>
            </a:prstGeom>
            <a:ln w="76200" cmpd="sng">
              <a:solidFill>
                <a:srgbClr val="003BCA"/>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9" idx="2"/>
              <a:endCxn id="28" idx="6"/>
            </p:cNvCxnSpPr>
            <p:nvPr/>
          </p:nvCxnSpPr>
          <p:spPr>
            <a:xfrm flipH="1">
              <a:off x="5589060" y="1794434"/>
              <a:ext cx="1307909" cy="4535"/>
            </a:xfrm>
            <a:prstGeom prst="line">
              <a:avLst/>
            </a:prstGeom>
            <a:ln w="76200" cmpd="sng">
              <a:solidFill>
                <a:srgbClr val="003BCA"/>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509364" y="367872"/>
              <a:ext cx="1525865" cy="1267013"/>
            </a:xfrm>
            <a:prstGeom prst="rect">
              <a:avLst/>
            </a:prstGeom>
            <a:noFill/>
          </p:spPr>
          <p:txBody>
            <a:bodyPr wrap="square" rtlCol="0">
              <a:spAutoFit/>
            </a:bodyPr>
            <a:lstStyle/>
            <a:p>
              <a:pPr>
                <a:spcAft>
                  <a:spcPts val="400"/>
                </a:spcAft>
              </a:pPr>
              <a:r>
                <a:rPr lang="en-US" b="1" dirty="0">
                  <a:solidFill>
                    <a:srgbClr val="0064FF"/>
                  </a:solidFill>
                </a:rPr>
                <a:t>Experts</a:t>
              </a:r>
              <a:endParaRPr lang="en-US" b="1" dirty="0">
                <a:solidFill>
                  <a:srgbClr val="FFFFFF"/>
                </a:solidFill>
              </a:endParaRPr>
            </a:p>
            <a:p>
              <a:pPr>
                <a:spcAft>
                  <a:spcPts val="400"/>
                </a:spcAft>
              </a:pPr>
              <a:r>
                <a:rPr lang="en-US" sz="1100" dirty="0">
                  <a:solidFill>
                    <a:srgbClr val="FFFFFF"/>
                  </a:solidFill>
                  <a:ea typeface="IBM Plex Sans" charset="0"/>
                  <a:cs typeface="IBM Plex Sans" charset="0"/>
                </a:rPr>
                <a:t>Collaborate with comprehensive services teams from ideation all the way to production</a:t>
              </a:r>
            </a:p>
          </p:txBody>
        </p:sp>
        <p:sp>
          <p:nvSpPr>
            <p:cNvPr id="44" name="TextBox 43"/>
            <p:cNvSpPr txBox="1"/>
            <p:nvPr/>
          </p:nvSpPr>
          <p:spPr>
            <a:xfrm>
              <a:off x="7227718" y="367872"/>
              <a:ext cx="1500152" cy="1267013"/>
            </a:xfrm>
            <a:prstGeom prst="rect">
              <a:avLst/>
            </a:prstGeom>
            <a:noFill/>
          </p:spPr>
          <p:txBody>
            <a:bodyPr wrap="square" rtlCol="0">
              <a:spAutoFit/>
            </a:bodyPr>
            <a:lstStyle/>
            <a:p>
              <a:pPr>
                <a:spcAft>
                  <a:spcPts val="400"/>
                </a:spcAft>
              </a:pPr>
              <a:r>
                <a:rPr lang="en-US" b="1" dirty="0">
                  <a:solidFill>
                    <a:srgbClr val="0064FF"/>
                  </a:solidFill>
                </a:rPr>
                <a:t>Solutions</a:t>
              </a:r>
              <a:endParaRPr lang="en-US" b="1" dirty="0">
                <a:solidFill>
                  <a:srgbClr val="FFFFFF"/>
                </a:solidFill>
              </a:endParaRPr>
            </a:p>
            <a:p>
              <a:pPr>
                <a:spcAft>
                  <a:spcPts val="400"/>
                </a:spcAft>
              </a:pPr>
              <a:r>
                <a:rPr lang="en-US" sz="1100" dirty="0">
                  <a:solidFill>
                    <a:srgbClr val="FFFFFF"/>
                  </a:solidFill>
                  <a:ea typeface="Arial" charset="0"/>
                  <a:cs typeface="Arial"/>
                </a:rPr>
                <a:t>Solve critical industry challenges by building and joining new </a:t>
              </a:r>
              <a:br>
                <a:rPr lang="en-US" sz="1100" dirty="0">
                  <a:solidFill>
                    <a:srgbClr val="FFFFFF"/>
                  </a:solidFill>
                  <a:ea typeface="Arial" charset="0"/>
                  <a:cs typeface="Arial"/>
                </a:rPr>
              </a:br>
              <a:r>
                <a:rPr lang="en-US" sz="1100" dirty="0">
                  <a:solidFill>
                    <a:srgbClr val="FFFFFF"/>
                  </a:solidFill>
                  <a:ea typeface="Arial" charset="0"/>
                  <a:cs typeface="Arial"/>
                </a:rPr>
                <a:t>business networks</a:t>
              </a:r>
              <a:endParaRPr lang="en-US" sz="1100" dirty="0">
                <a:solidFill>
                  <a:srgbClr val="FFFFFF"/>
                </a:solidFill>
              </a:endParaRPr>
            </a:p>
          </p:txBody>
        </p:sp>
        <p:sp>
          <p:nvSpPr>
            <p:cNvPr id="45" name="Rectangle 44"/>
            <p:cNvSpPr/>
            <p:nvPr/>
          </p:nvSpPr>
          <p:spPr>
            <a:xfrm>
              <a:off x="7213864" y="3658303"/>
              <a:ext cx="1533724" cy="1107996"/>
            </a:xfrm>
            <a:prstGeom prst="rect">
              <a:avLst/>
            </a:prstGeom>
          </p:spPr>
          <p:txBody>
            <a:bodyPr wrap="square">
              <a:spAutoFit/>
            </a:bodyPr>
            <a:lstStyle/>
            <a:p>
              <a:pPr>
                <a:spcBef>
                  <a:spcPts val="600"/>
                </a:spcBef>
              </a:pPr>
              <a:r>
                <a:rPr lang="en-US" sz="1100" dirty="0">
                  <a:solidFill>
                    <a:srgbClr val="FFFFFF"/>
                  </a:solidFill>
                  <a:ea typeface="IBM Plex Sans" charset="0"/>
                  <a:cs typeface="IBM Plex Sans" charset="0"/>
                </a:rPr>
                <a:t>As a founding and premier member of Hyperledger, we’re </a:t>
              </a:r>
              <a:r>
                <a:rPr lang="en-US" sz="1100" dirty="0">
                  <a:solidFill>
                    <a:srgbClr val="FFFFFF"/>
                  </a:solidFill>
                  <a:ea typeface="Arial" charset="0"/>
                  <a:cs typeface="Arial"/>
                </a:rPr>
                <a:t>committed to open source, standards and governance</a:t>
              </a:r>
              <a:endParaRPr lang="en-US" sz="1100" dirty="0">
                <a:solidFill>
                  <a:srgbClr val="FFFFFF"/>
                </a:solidFill>
                <a:ea typeface="IBM Plex Sans" charset="0"/>
                <a:cs typeface="IBM Plex Sans" charset="0"/>
              </a:endParaRPr>
            </a:p>
          </p:txBody>
        </p:sp>
        <p:pic>
          <p:nvPicPr>
            <p:cNvPr id="46" name="Picture 4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40962" y="3344669"/>
              <a:ext cx="1346563" cy="315611"/>
            </a:xfrm>
            <a:prstGeom prst="rect">
              <a:avLst/>
            </a:prstGeom>
          </p:spPr>
        </p:pic>
        <p:sp>
          <p:nvSpPr>
            <p:cNvPr id="47" name="TextBox 46"/>
            <p:cNvSpPr txBox="1"/>
            <p:nvPr/>
          </p:nvSpPr>
          <p:spPr>
            <a:xfrm>
              <a:off x="7213864" y="1941673"/>
              <a:ext cx="1613604" cy="1267013"/>
            </a:xfrm>
            <a:prstGeom prst="rect">
              <a:avLst/>
            </a:prstGeom>
            <a:noFill/>
          </p:spPr>
          <p:txBody>
            <a:bodyPr wrap="square" rtlCol="0">
              <a:spAutoFit/>
            </a:bodyPr>
            <a:lstStyle/>
            <a:p>
              <a:pPr>
                <a:spcAft>
                  <a:spcPts val="400"/>
                </a:spcAft>
              </a:pPr>
              <a:r>
                <a:rPr lang="en-US" b="1" dirty="0">
                  <a:solidFill>
                    <a:srgbClr val="0064FF"/>
                  </a:solidFill>
                </a:rPr>
                <a:t>Platform</a:t>
              </a:r>
              <a:endParaRPr lang="en-US" b="1" dirty="0">
                <a:solidFill>
                  <a:srgbClr val="FFFFFF"/>
                </a:solidFill>
              </a:endParaRPr>
            </a:p>
            <a:p>
              <a:pPr>
                <a:spcAft>
                  <a:spcPts val="400"/>
                </a:spcAft>
              </a:pPr>
              <a:r>
                <a:rPr lang="en-US" sz="1100" dirty="0">
                  <a:solidFill>
                    <a:srgbClr val="FFFFFF"/>
                  </a:solidFill>
                  <a:ea typeface="IBM Plex Sans" charset="0"/>
                  <a:cs typeface="IBM Plex Sans" charset="0"/>
                </a:rPr>
                <a:t>Develop, govern and operate enterprise blockchain networks with speed and security</a:t>
              </a:r>
            </a:p>
          </p:txBody>
        </p:sp>
        <p:cxnSp>
          <p:nvCxnSpPr>
            <p:cNvPr id="56" name="Straight Connector 55"/>
            <p:cNvCxnSpPr/>
            <p:nvPr/>
          </p:nvCxnSpPr>
          <p:spPr>
            <a:xfrm>
              <a:off x="3950302" y="1960709"/>
              <a:ext cx="269" cy="1068413"/>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4"/>
            <a:stretch>
              <a:fillRect/>
            </a:stretch>
          </p:blipFill>
          <p:spPr>
            <a:xfrm>
              <a:off x="5542224" y="4750864"/>
              <a:ext cx="1645920" cy="122423"/>
            </a:xfrm>
            <a:prstGeom prst="rect">
              <a:avLst/>
            </a:prstGeom>
          </p:spPr>
        </p:pic>
      </p:grpSp>
      <p:sp>
        <p:nvSpPr>
          <p:cNvPr id="54" name="Text Placeholder 1"/>
          <p:cNvSpPr txBox="1">
            <a:spLocks/>
          </p:cNvSpPr>
          <p:nvPr/>
        </p:nvSpPr>
        <p:spPr>
          <a:xfrm>
            <a:off x="212406" y="233275"/>
            <a:ext cx="4662833" cy="248285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b="0" i="0" kern="1200">
                <a:solidFill>
                  <a:schemeClr val="bg2"/>
                </a:solidFill>
                <a:latin typeface="+mn-lt"/>
                <a:ea typeface="IBM Plex Sans Regular" charset="0"/>
                <a:cs typeface="IBM Plex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mn-lt"/>
                <a:ea typeface="IBM Plex Sans Regular" charset="0"/>
                <a:cs typeface="IBM Plex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mn-lt"/>
                <a:ea typeface="IBM Plex Sans Regular" charset="0"/>
                <a:cs typeface="IBM Plex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mn-lt"/>
                <a:ea typeface="IBM Plex Sans Regular" charset="0"/>
                <a:cs typeface="IBM Plex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mn-lt"/>
                <a:ea typeface="IBM Plex Sans Regular" charset="0"/>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FFFFFF"/>
                </a:solidFill>
              </a:rPr>
              <a:t>Bringing together the world’s most advanced expertise, technology and ecosystem to transform industries</a:t>
            </a:r>
          </a:p>
        </p:txBody>
      </p:sp>
      <p:sp>
        <p:nvSpPr>
          <p:cNvPr id="3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srgbClr val="FFFFFF"/>
                </a:solidFill>
              </a:rPr>
              <a:pPr/>
              <a:t>29</a:t>
            </a:fld>
            <a:endParaRPr lang="en-US" dirty="0">
              <a:solidFill>
                <a:srgbClr val="FFFFFF"/>
              </a:solidFill>
            </a:endParaRPr>
          </a:p>
        </p:txBody>
      </p:sp>
      <p:sp>
        <p:nvSpPr>
          <p:cNvPr id="43" name="Footer Placeholder 3"/>
          <p:cNvSpPr txBox="1">
            <a:spLocks/>
          </p:cNvSpPr>
          <p:nvPr/>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FFFFFF"/>
                </a:solidFill>
                <a:ea typeface="IBM Plex Sans" charset="0"/>
                <a:cs typeface="IBM Plex Sans" charset="0"/>
              </a:rPr>
              <a:t>© 2017 IBM Corporation</a:t>
            </a:r>
            <a:endParaRPr lang="en-US" sz="800" dirty="0">
              <a:solidFill>
                <a:srgbClr val="FFFFFF"/>
              </a:solidFill>
              <a:ea typeface="IBM Plex Sans" charset="0"/>
              <a:cs typeface="IBM Plex Sans" charset="0"/>
            </a:endParaRPr>
          </a:p>
        </p:txBody>
      </p:sp>
    </p:spTree>
    <p:extLst>
      <p:ext uri="{BB962C8B-B14F-4D97-AF65-F5344CB8AC3E}">
        <p14:creationId xmlns:p14="http://schemas.microsoft.com/office/powerpoint/2010/main" val="2086838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700" y="139699"/>
            <a:ext cx="6083300" cy="681615"/>
          </a:xfrm>
        </p:spPr>
        <p:txBody>
          <a:bodyPr>
            <a:normAutofit fontScale="70000" lnSpcReduction="20000"/>
          </a:bodyPr>
          <a:lstStyle/>
          <a:p>
            <a:pPr fontAlgn="auto">
              <a:spcAft>
                <a:spcPts val="0"/>
              </a:spcAft>
            </a:pPr>
            <a:r>
              <a:rPr lang="en-US" sz="3400" dirty="0"/>
              <a:t>Blockchain Explained</a:t>
            </a:r>
          </a:p>
          <a:p>
            <a:pPr fontAlgn="auto">
              <a:spcAft>
                <a:spcPts val="0"/>
              </a:spcAft>
            </a:pPr>
            <a:r>
              <a:rPr lang="en-US" sz="2600" b="0" i="1" dirty="0"/>
              <a:t>An Introduction to Blockchain for Business</a:t>
            </a:r>
          </a:p>
        </p:txBody>
      </p:sp>
      <p:sp>
        <p:nvSpPr>
          <p:cNvPr id="24" name="TextBox 35"/>
          <p:cNvSpPr txBox="1"/>
          <p:nvPr/>
        </p:nvSpPr>
        <p:spPr>
          <a:xfrm>
            <a:off x="373870" y="4281685"/>
            <a:ext cx="906017" cy="276999"/>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200" kern="0" dirty="0">
                <a:solidFill>
                  <a:srgbClr val="1169FC"/>
                </a:solidFill>
                <a:latin typeface="IBM Plex Sans"/>
                <a:ea typeface=""/>
                <a:cs typeface=""/>
              </a:rPr>
              <a:t>Explained</a:t>
            </a:r>
          </a:p>
        </p:txBody>
      </p:sp>
      <p:sp>
        <p:nvSpPr>
          <p:cNvPr id="23" name="TextBox 34"/>
          <p:cNvSpPr txBox="1"/>
          <p:nvPr/>
        </p:nvSpPr>
        <p:spPr>
          <a:xfrm>
            <a:off x="1445025" y="4281685"/>
            <a:ext cx="833882" cy="276998"/>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200" b="0" kern="0" dirty="0">
                <a:solidFill>
                  <a:schemeClr val="tx1">
                    <a:lumMod val="50000"/>
                    <a:lumOff val="50000"/>
                  </a:schemeClr>
                </a:solidFill>
                <a:latin typeface="IBM Plex Sans"/>
                <a:ea typeface=""/>
                <a:cs typeface=""/>
              </a:rPr>
              <a:t>Solutions</a:t>
            </a:r>
          </a:p>
        </p:txBody>
      </p:sp>
      <p:sp>
        <p:nvSpPr>
          <p:cNvPr id="16" name="TextBox 27"/>
          <p:cNvSpPr txBox="1"/>
          <p:nvPr/>
        </p:nvSpPr>
        <p:spPr>
          <a:xfrm>
            <a:off x="2483793" y="4281685"/>
            <a:ext cx="928459" cy="276999"/>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200" b="0" kern="0" dirty="0">
                <a:solidFill>
                  <a:schemeClr val="tx1">
                    <a:lumMod val="50000"/>
                    <a:lumOff val="50000"/>
                  </a:schemeClr>
                </a:solidFill>
                <a:latin typeface="IBM Plex Sans"/>
                <a:ea typeface=""/>
                <a:cs typeface=""/>
              </a:rPr>
              <a:t>Composed</a:t>
            </a:r>
          </a:p>
        </p:txBody>
      </p:sp>
      <p:sp>
        <p:nvSpPr>
          <p:cNvPr id="12" name="TextBox 23"/>
          <p:cNvSpPr txBox="1"/>
          <p:nvPr/>
        </p:nvSpPr>
        <p:spPr>
          <a:xfrm>
            <a:off x="156526" y="4030370"/>
            <a:ext cx="1792478" cy="24622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000" b="0" kern="0" dirty="0">
                <a:solidFill>
                  <a:schemeClr val="tx1">
                    <a:lumMod val="65000"/>
                    <a:lumOff val="35000"/>
                  </a:schemeClr>
                </a:solidFill>
                <a:latin typeface="IBM Plex Sans"/>
                <a:ea typeface=""/>
                <a:cs typeface=""/>
              </a:rPr>
              <a:t>Blockchain education series</a:t>
            </a:r>
          </a:p>
        </p:txBody>
      </p:sp>
      <p:sp>
        <p:nvSpPr>
          <p:cNvPr id="15" name="TextBox 26"/>
          <p:cNvSpPr txBox="1"/>
          <p:nvPr/>
        </p:nvSpPr>
        <p:spPr>
          <a:xfrm>
            <a:off x="5788995" y="4281685"/>
            <a:ext cx="958937" cy="276999"/>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200" b="0" kern="0" dirty="0">
                <a:solidFill>
                  <a:schemeClr val="tx1">
                    <a:lumMod val="50000"/>
                    <a:lumOff val="50000"/>
                  </a:schemeClr>
                </a:solidFill>
                <a:latin typeface="IBM Plex Sans"/>
                <a:ea typeface=""/>
                <a:cs typeface=""/>
              </a:rPr>
              <a:t>Next Steps</a:t>
            </a:r>
          </a:p>
        </p:txBody>
      </p:sp>
      <p:sp>
        <p:nvSpPr>
          <p:cNvPr id="31" name="Text Placeholder 2"/>
          <p:cNvSpPr txBox="1">
            <a:spLocks/>
          </p:cNvSpPr>
          <p:nvPr/>
        </p:nvSpPr>
        <p:spPr>
          <a:xfrm>
            <a:off x="139700" y="4635226"/>
            <a:ext cx="455863" cy="224866"/>
          </a:xfrm>
          <a:prstGeom prst="rect">
            <a:avLst/>
          </a:prstGeom>
        </p:spPr>
        <p:txBody>
          <a:bodyPr vert="horz" lIns="91440" tIns="45720" rIns="91440" bIns="45720" rtlCol="0">
            <a:noAutofit/>
          </a:bodyPr>
          <a:lstStyle>
            <a:lvl1pPr marL="0" indent="0" algn="l" defTabSz="457200" rtl="0" eaLnBrk="1" latinLnBrk="0" hangingPunct="1">
              <a:spcBef>
                <a:spcPts val="0"/>
              </a:spcBef>
              <a:buFont typeface="Arial"/>
              <a:buNone/>
              <a:defRPr sz="1400" i="1" kern="1200">
                <a:solidFill>
                  <a:schemeClr val="bg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i="0" dirty="0" smtClean="0"/>
              <a:t>V5.0</a:t>
            </a:r>
            <a:endParaRPr lang="en-US" sz="700" i="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476" y="4292686"/>
            <a:ext cx="254997" cy="2549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444" y="4292201"/>
            <a:ext cx="255967" cy="255967"/>
          </a:xfrm>
          <a:prstGeom prst="rect">
            <a:avLst/>
          </a:prstGeom>
        </p:spPr>
      </p:pic>
      <p:pic>
        <p:nvPicPr>
          <p:cNvPr id="8" name="Picture 7"/>
          <p:cNvPicPr>
            <a:picLocks noChangeAspect="1"/>
          </p:cNvPicPr>
          <p:nvPr/>
        </p:nvPicPr>
        <p:blipFill>
          <a:blip r:embed="rId5"/>
          <a:stretch>
            <a:fillRect/>
          </a:stretch>
        </p:blipFill>
        <p:spPr>
          <a:xfrm>
            <a:off x="5626700" y="4297664"/>
            <a:ext cx="247593" cy="24504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641" y="4290252"/>
            <a:ext cx="259865" cy="259865"/>
          </a:xfrm>
          <a:prstGeom prst="rect">
            <a:avLst/>
          </a:prstGeom>
        </p:spPr>
      </p:pic>
      <p:sp>
        <p:nvSpPr>
          <p:cNvPr id="17" name="TextBox 23"/>
          <p:cNvSpPr txBox="1"/>
          <p:nvPr/>
        </p:nvSpPr>
        <p:spPr>
          <a:xfrm>
            <a:off x="121973" y="4688201"/>
            <a:ext cx="1181734" cy="21544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800" b="0" kern="0" dirty="0" smtClean="0">
                <a:solidFill>
                  <a:schemeClr val="tx1">
                    <a:lumMod val="65000"/>
                    <a:lumOff val="35000"/>
                  </a:schemeClr>
                </a:solidFill>
                <a:latin typeface="IBM Plex Sans"/>
                <a:ea typeface=""/>
                <a:cs typeface=""/>
              </a:rPr>
              <a:t>V5.0, 23 August 2017</a:t>
            </a:r>
            <a:endParaRPr lang="en-US" sz="800" b="0" kern="0" dirty="0">
              <a:solidFill>
                <a:schemeClr val="tx1">
                  <a:lumMod val="65000"/>
                  <a:lumOff val="35000"/>
                </a:schemeClr>
              </a:solidFill>
              <a:latin typeface="IBM Plex Sans"/>
              <a:ea typeface=""/>
              <a:cs typeface=""/>
            </a:endParaRPr>
          </a:p>
        </p:txBody>
      </p:sp>
    </p:spTree>
    <p:extLst>
      <p:ext uri="{BB962C8B-B14F-4D97-AF65-F5344CB8AC3E}">
        <p14:creationId xmlns:p14="http://schemas.microsoft.com/office/powerpoint/2010/main" val="1924636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184428" y="3424629"/>
            <a:ext cx="1771650" cy="1616478"/>
            <a:chOff x="7184428" y="3424629"/>
            <a:chExt cx="1771650" cy="1616478"/>
          </a:xfrm>
        </p:grpSpPr>
        <p:sp>
          <p:nvSpPr>
            <p:cNvPr id="19" name="Rectangle 18"/>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0" name="Rectangle 19"/>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21"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solidFill>
                  <a:srgbClr val="000E5E">
                    <a:lumMod val="50000"/>
                  </a:srgbClr>
                </a:solidFill>
              </a:rPr>
              <a:pPr/>
              <a:t>30</a:t>
            </a:fld>
            <a:endParaRPr lang="en-US" dirty="0">
              <a:solidFill>
                <a:srgbClr val="000E5E">
                  <a:lumMod val="50000"/>
                </a:srgbClr>
              </a:solidFill>
            </a:endParaRPr>
          </a:p>
        </p:txBody>
      </p:sp>
      <p:sp>
        <p:nvSpPr>
          <p:cNvPr id="4" name="Text Placeholder 3"/>
          <p:cNvSpPr>
            <a:spLocks noGrp="1"/>
          </p:cNvSpPr>
          <p:nvPr>
            <p:ph type="body" sz="quarter" idx="14"/>
          </p:nvPr>
        </p:nvSpPr>
        <p:spPr/>
        <p:txBody>
          <a:bodyPr/>
          <a:lstStyle/>
          <a:p>
            <a:r>
              <a:rPr lang="en-US" dirty="0">
                <a:latin typeface="+mj-lt"/>
              </a:rPr>
              <a:t>Hyperledger: A Linux Foundation project</a:t>
            </a:r>
          </a:p>
        </p:txBody>
      </p:sp>
      <p:pic>
        <p:nvPicPr>
          <p:cNvPr id="6" name="Picture 2" descr="hyperledger cop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40363" y="850900"/>
            <a:ext cx="3703637" cy="3892550"/>
          </a:xfrm>
          <a:prstGeom prst="rect">
            <a:avLst/>
          </a:prstGeom>
          <a:noFill/>
          <a:ln w="9525">
            <a:noFill/>
            <a:miter lim="800000"/>
            <a:headEnd/>
            <a:tailEnd/>
          </a:ln>
        </p:spPr>
      </p:pic>
      <p:sp>
        <p:nvSpPr>
          <p:cNvPr id="7" name="Content Placeholder 2"/>
          <p:cNvSpPr>
            <a:spLocks/>
          </p:cNvSpPr>
          <p:nvPr/>
        </p:nvSpPr>
        <p:spPr bwMode="auto">
          <a:xfrm>
            <a:off x="333734" y="1315241"/>
            <a:ext cx="5649912" cy="2746375"/>
          </a:xfrm>
          <a:prstGeom prst="rect">
            <a:avLst/>
          </a:prstGeom>
          <a:noFill/>
          <a:ln w="9525">
            <a:noFill/>
            <a:miter lim="800000"/>
            <a:headEnd/>
            <a:tailEnd/>
          </a:ln>
        </p:spPr>
        <p:txBody>
          <a:bodyPr/>
          <a:lstStyle/>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A collaborative effort created to advance cross-industry blockchain technologies for business</a:t>
            </a:r>
          </a:p>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Announced December 2015, now around 150 members</a:t>
            </a:r>
          </a:p>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Open source, open standards, open governance</a:t>
            </a:r>
          </a:p>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Five frameworks and three tools projects</a:t>
            </a:r>
          </a:p>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IBM is a premier member of Hyperledger</a:t>
            </a:r>
          </a:p>
        </p:txBody>
      </p:sp>
      <p:sp>
        <p:nvSpPr>
          <p:cNvPr id="8" name="Title 1"/>
          <p:cNvSpPr txBox="1">
            <a:spLocks/>
          </p:cNvSpPr>
          <p:nvPr/>
        </p:nvSpPr>
        <p:spPr bwMode="auto">
          <a:xfrm>
            <a:off x="6498519" y="3906041"/>
            <a:ext cx="2495550" cy="311150"/>
          </a:xfrm>
          <a:prstGeom prst="rect">
            <a:avLst/>
          </a:prstGeom>
          <a:noFill/>
          <a:ln w="9525">
            <a:noFill/>
            <a:miter lim="800000"/>
            <a:headEnd/>
            <a:tailEnd/>
          </a:ln>
        </p:spPr>
        <p:txBody>
          <a:bodyPr/>
          <a:lstStyle/>
          <a:p>
            <a:pPr algn="ctr"/>
            <a:r>
              <a:rPr lang="en-US" sz="1400" dirty="0">
                <a:solidFill>
                  <a:srgbClr val="00B0F0"/>
                </a:solidFill>
                <a:latin typeface="IBM Plex Sans Regular" charset="0"/>
                <a:ea typeface="Helvetica Neue"/>
                <a:cs typeface="Helvetica Neue"/>
                <a:hlinkClick r:id="rId4"/>
              </a:rPr>
              <a:t>www.hyperledger.org</a:t>
            </a:r>
            <a:endParaRPr lang="en-US" sz="1400" dirty="0">
              <a:solidFill>
                <a:srgbClr val="00B0F0"/>
              </a:solidFill>
              <a:latin typeface="IBM Plex Sans Regular" charset="0"/>
              <a:ea typeface="Helvetica Neue"/>
              <a:cs typeface="Helvetica Neue"/>
            </a:endParaRPr>
          </a:p>
        </p:txBody>
      </p:sp>
      <p:grpSp>
        <p:nvGrpSpPr>
          <p:cNvPr id="9" name="Group 8"/>
          <p:cNvGrpSpPr/>
          <p:nvPr/>
        </p:nvGrpSpPr>
        <p:grpSpPr>
          <a:xfrm>
            <a:off x="6736328" y="1164573"/>
            <a:ext cx="1236236" cy="1175396"/>
            <a:chOff x="7968890" y="1278465"/>
            <a:chExt cx="1236236" cy="1175396"/>
          </a:xfrm>
        </p:grpSpPr>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78289" y="1278465"/>
              <a:ext cx="800567" cy="808654"/>
            </a:xfrm>
            <a:prstGeom prst="rect">
              <a:avLst/>
            </a:prstGeom>
          </p:spPr>
        </p:pic>
        <p:sp>
          <p:nvSpPr>
            <p:cNvPr id="11" name="TextBox 10"/>
            <p:cNvSpPr txBox="1"/>
            <p:nvPr/>
          </p:nvSpPr>
          <p:spPr>
            <a:xfrm>
              <a:off x="7968890" y="2053751"/>
              <a:ext cx="1236236" cy="400110"/>
            </a:xfrm>
            <a:prstGeom prst="rect">
              <a:avLst/>
            </a:prstGeom>
            <a:noFill/>
          </p:spPr>
          <p:txBody>
            <a:bodyPr wrap="none" rtlCol="0">
              <a:spAutoFit/>
            </a:bodyPr>
            <a:lstStyle/>
            <a:p>
              <a:pPr algn="ctr"/>
              <a:r>
                <a:rPr lang="en-US" sz="1000" dirty="0">
                  <a:solidFill>
                    <a:srgbClr val="000000"/>
                  </a:solidFill>
                  <a:latin typeface="IBM Plex Sans Regular" charset="0"/>
                  <a:cs typeface="IBM Plex Sans Regular" charset="0"/>
                </a:rPr>
                <a:t>Brian Behlendorf</a:t>
              </a:r>
            </a:p>
            <a:p>
              <a:pPr algn="ctr"/>
              <a:r>
                <a:rPr lang="en-US" sz="1000" dirty="0">
                  <a:solidFill>
                    <a:srgbClr val="000000"/>
                  </a:solidFill>
                  <a:latin typeface="IBM Plex Sans Regular" charset="0"/>
                  <a:cs typeface="IBM Plex Sans Regular" charset="0"/>
                </a:rPr>
                <a:t>Executive Director</a:t>
              </a:r>
            </a:p>
          </p:txBody>
        </p:sp>
      </p:grpSp>
      <p:grpSp>
        <p:nvGrpSpPr>
          <p:cNvPr id="12" name="Group 11"/>
          <p:cNvGrpSpPr/>
          <p:nvPr/>
        </p:nvGrpSpPr>
        <p:grpSpPr>
          <a:xfrm>
            <a:off x="8004265" y="1811644"/>
            <a:ext cx="1045479" cy="1177698"/>
            <a:chOff x="7002274" y="1717653"/>
            <a:chExt cx="1045479" cy="1177698"/>
          </a:xfrm>
        </p:grpSpPr>
        <p:pic>
          <p:nvPicPr>
            <p:cNvPr id="13" name="Shape 160"/>
            <p:cNvPicPr preferRelativeResize="0">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48544" y="1717653"/>
              <a:ext cx="752940" cy="808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a:xfrm>
              <a:off x="7002274" y="2495241"/>
              <a:ext cx="1045479" cy="400110"/>
            </a:xfrm>
            <a:prstGeom prst="rect">
              <a:avLst/>
            </a:prstGeom>
            <a:noFill/>
          </p:spPr>
          <p:txBody>
            <a:bodyPr wrap="none" rtlCol="0">
              <a:spAutoFit/>
            </a:bodyPr>
            <a:lstStyle/>
            <a:p>
              <a:pPr algn="ctr"/>
              <a:r>
                <a:rPr lang="en-US" sz="1000" dirty="0">
                  <a:solidFill>
                    <a:srgbClr val="000000"/>
                  </a:solidFill>
                  <a:latin typeface="IBM Plex Sans Regular" charset="0"/>
                  <a:cs typeface="IBM Plex Sans Regular" charset="0"/>
                </a:rPr>
                <a:t>Blythe Masters</a:t>
              </a:r>
            </a:p>
            <a:p>
              <a:pPr algn="ctr"/>
              <a:r>
                <a:rPr lang="en-US" sz="1000" dirty="0">
                  <a:solidFill>
                    <a:srgbClr val="000000"/>
                  </a:solidFill>
                  <a:latin typeface="IBM Plex Sans Regular" charset="0"/>
                  <a:cs typeface="IBM Plex Sans Regular" charset="0"/>
                </a:rPr>
                <a:t>Board Chair</a:t>
              </a:r>
            </a:p>
          </p:txBody>
        </p:sp>
      </p:grpSp>
      <p:grpSp>
        <p:nvGrpSpPr>
          <p:cNvPr id="15" name="Group 14"/>
          <p:cNvGrpSpPr/>
          <p:nvPr/>
        </p:nvGrpSpPr>
        <p:grpSpPr>
          <a:xfrm>
            <a:off x="7038517" y="2581269"/>
            <a:ext cx="838691" cy="1176999"/>
            <a:chOff x="7980177" y="2475600"/>
            <a:chExt cx="838691" cy="1176999"/>
          </a:xfrm>
        </p:grpSpPr>
        <p:pic>
          <p:nvPicPr>
            <p:cNvPr id="16" name="Shape 162"/>
            <p:cNvPicPr preferRelativeResize="0">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030181" y="2475600"/>
              <a:ext cx="735387" cy="7898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p:cNvSpPr txBox="1"/>
            <p:nvPr/>
          </p:nvSpPr>
          <p:spPr>
            <a:xfrm>
              <a:off x="7980177" y="3252489"/>
              <a:ext cx="838691" cy="400110"/>
            </a:xfrm>
            <a:prstGeom prst="rect">
              <a:avLst/>
            </a:prstGeom>
            <a:noFill/>
          </p:spPr>
          <p:txBody>
            <a:bodyPr wrap="none" rtlCol="0">
              <a:spAutoFit/>
            </a:bodyPr>
            <a:lstStyle/>
            <a:p>
              <a:pPr algn="ctr"/>
              <a:r>
                <a:rPr lang="en-US" sz="1000" dirty="0">
                  <a:solidFill>
                    <a:srgbClr val="000000"/>
                  </a:solidFill>
                  <a:latin typeface="IBM Plex Sans Regular" charset="0"/>
                  <a:cs typeface="IBM Plex Sans Regular" charset="0"/>
                </a:rPr>
                <a:t>Chris Ferris</a:t>
              </a:r>
            </a:p>
            <a:p>
              <a:pPr algn="ctr"/>
              <a:r>
                <a:rPr lang="en-US" sz="1000" dirty="0">
                  <a:solidFill>
                    <a:srgbClr val="000000"/>
                  </a:solidFill>
                  <a:latin typeface="IBM Plex Sans Regular" charset="0"/>
                  <a:cs typeface="IBM Plex Sans Regular" charset="0"/>
                </a:rPr>
                <a:t>TSC Chair</a:t>
              </a:r>
            </a:p>
          </p:txBody>
        </p:sp>
      </p:grpSp>
    </p:spTree>
    <p:extLst>
      <p:ext uri="{BB962C8B-B14F-4D97-AF65-F5344CB8AC3E}">
        <p14:creationId xmlns:p14="http://schemas.microsoft.com/office/powerpoint/2010/main" val="1751952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yperledger cop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47400" y="420555"/>
            <a:ext cx="4301778" cy="4521200"/>
          </a:xfrm>
          <a:prstGeom prst="rect">
            <a:avLst/>
          </a:prstGeom>
          <a:noFill/>
          <a:ln w="9525">
            <a:noFill/>
            <a:miter lim="800000"/>
            <a:headEnd/>
            <a:tailEnd/>
          </a:ln>
        </p:spPr>
      </p:pic>
      <p:sp>
        <p:nvSpPr>
          <p:cNvPr id="3" name="Rectangle 2"/>
          <p:cNvSpPr/>
          <p:nvPr/>
        </p:nvSpPr>
        <p:spPr>
          <a:xfrm>
            <a:off x="5317530" y="4026394"/>
            <a:ext cx="3355827" cy="1117106"/>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0"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solidFill>
                  <a:srgbClr val="000E5E">
                    <a:lumMod val="50000"/>
                  </a:srgbClr>
                </a:solidFill>
              </a:rPr>
              <a:pPr/>
              <a:t>31</a:t>
            </a:fld>
            <a:endParaRPr lang="en-US" dirty="0">
              <a:solidFill>
                <a:srgbClr val="000E5E">
                  <a:lumMod val="50000"/>
                </a:srgbClr>
              </a:solidFill>
            </a:endParaRPr>
          </a:p>
        </p:txBody>
      </p:sp>
      <p:sp>
        <p:nvSpPr>
          <p:cNvPr id="4" name="Text Placeholder 3"/>
          <p:cNvSpPr>
            <a:spLocks noGrp="1"/>
          </p:cNvSpPr>
          <p:nvPr>
            <p:ph type="body" sz="quarter" idx="14"/>
          </p:nvPr>
        </p:nvSpPr>
        <p:spPr/>
        <p:txBody>
          <a:bodyPr/>
          <a:lstStyle/>
          <a:p>
            <a:r>
              <a:rPr lang="en-US" dirty="0">
                <a:latin typeface="+mj-lt"/>
              </a:rPr>
              <a:t>Hyperledger members</a:t>
            </a:r>
          </a:p>
        </p:txBody>
      </p:sp>
      <p:sp>
        <p:nvSpPr>
          <p:cNvPr id="6" name="Rectangle 5"/>
          <p:cNvSpPr/>
          <p:nvPr/>
        </p:nvSpPr>
        <p:spPr>
          <a:xfrm>
            <a:off x="110729" y="976205"/>
            <a:ext cx="2995156" cy="2948430"/>
          </a:xfrm>
          <a:prstGeom prst="rect">
            <a:avLst/>
          </a:prstGeom>
          <a:solidFill>
            <a:srgbClr val="F9FAF9"/>
          </a:solidFill>
          <a:ln>
            <a:solidFill>
              <a:srgbClr val="05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E5E"/>
              </a:solidFill>
            </a:endParaRPr>
          </a:p>
        </p:txBody>
      </p:sp>
      <p:sp>
        <p:nvSpPr>
          <p:cNvPr id="7" name="Rectangle 6"/>
          <p:cNvSpPr/>
          <p:nvPr/>
        </p:nvSpPr>
        <p:spPr>
          <a:xfrm>
            <a:off x="112839" y="3987707"/>
            <a:ext cx="2993046" cy="1098205"/>
          </a:xfrm>
          <a:prstGeom prst="rect">
            <a:avLst/>
          </a:prstGeom>
          <a:solidFill>
            <a:srgbClr val="F9FAF9"/>
          </a:solidFill>
          <a:ln>
            <a:solidFill>
              <a:srgbClr val="05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E5E"/>
              </a:solidFill>
            </a:endParaRPr>
          </a:p>
        </p:txBody>
      </p:sp>
      <p:sp>
        <p:nvSpPr>
          <p:cNvPr id="8" name="Rectangle 7"/>
          <p:cNvSpPr/>
          <p:nvPr/>
        </p:nvSpPr>
        <p:spPr>
          <a:xfrm>
            <a:off x="3152991" y="981305"/>
            <a:ext cx="5966626" cy="3503807"/>
          </a:xfrm>
          <a:prstGeom prst="rect">
            <a:avLst/>
          </a:prstGeom>
          <a:solidFill>
            <a:srgbClr val="F9FAF9"/>
          </a:solidFill>
          <a:ln>
            <a:solidFill>
              <a:srgbClr val="05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E5E"/>
              </a:solidFill>
            </a:endParaRPr>
          </a:p>
        </p:txBody>
      </p:sp>
      <p:sp>
        <p:nvSpPr>
          <p:cNvPr id="10" name="Title 1"/>
          <p:cNvSpPr txBox="1">
            <a:spLocks/>
          </p:cNvSpPr>
          <p:nvPr/>
        </p:nvSpPr>
        <p:spPr>
          <a:xfrm>
            <a:off x="0" y="644245"/>
            <a:ext cx="1099464" cy="24281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1400" b="1" dirty="0">
                <a:solidFill>
                  <a:srgbClr val="0164FF"/>
                </a:solidFill>
                <a:latin typeface="IBM Plex Sans"/>
                <a:ea typeface="IBM Plex Sans Regular" charset="0"/>
                <a:cs typeface="IBM Plex Sans Regular" charset="0"/>
              </a:rPr>
              <a:t>Premier</a:t>
            </a:r>
          </a:p>
        </p:txBody>
      </p:sp>
      <p:sp>
        <p:nvSpPr>
          <p:cNvPr id="11" name="Title 1"/>
          <p:cNvSpPr txBox="1">
            <a:spLocks/>
          </p:cNvSpPr>
          <p:nvPr/>
        </p:nvSpPr>
        <p:spPr>
          <a:xfrm>
            <a:off x="3029347" y="644245"/>
            <a:ext cx="2288183" cy="24281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1400" b="1" dirty="0">
                <a:solidFill>
                  <a:srgbClr val="0164FF"/>
                </a:solidFill>
                <a:latin typeface="IBM Plex Sans"/>
                <a:ea typeface="IBM Plex Sans Regular" charset="0"/>
                <a:cs typeface="IBM Plex Sans Regular" charset="0"/>
              </a:rPr>
              <a:t>General</a:t>
            </a:r>
          </a:p>
        </p:txBody>
      </p:sp>
      <p:sp>
        <p:nvSpPr>
          <p:cNvPr id="12" name="Title 1"/>
          <p:cNvSpPr txBox="1">
            <a:spLocks/>
          </p:cNvSpPr>
          <p:nvPr/>
        </p:nvSpPr>
        <p:spPr>
          <a:xfrm>
            <a:off x="3139360" y="4790246"/>
            <a:ext cx="899093" cy="24281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1200" b="1" dirty="0">
                <a:solidFill>
                  <a:srgbClr val="0164FF"/>
                </a:solidFill>
                <a:latin typeface="IBM Plex Sans"/>
                <a:ea typeface="IBM Plex Sans Regular" charset="0"/>
                <a:cs typeface="IBM Plex Sans Regular" charset="0"/>
              </a:rPr>
              <a:t>Associate</a:t>
            </a:r>
          </a:p>
        </p:txBody>
      </p:sp>
      <p:pic>
        <p:nvPicPr>
          <p:cNvPr id="13" name="Picture 12"/>
          <p:cNvPicPr>
            <a:picLocks noChangeAspect="1"/>
          </p:cNvPicPr>
          <p:nvPr/>
        </p:nvPicPr>
        <p:blipFill>
          <a:blip r:embed="rId4"/>
          <a:stretch>
            <a:fillRect/>
          </a:stretch>
        </p:blipFill>
        <p:spPr>
          <a:xfrm>
            <a:off x="117604" y="977238"/>
            <a:ext cx="2988978" cy="2912010"/>
          </a:xfrm>
          <a:prstGeom prst="rect">
            <a:avLst/>
          </a:prstGeom>
        </p:spPr>
      </p:pic>
      <p:pic>
        <p:nvPicPr>
          <p:cNvPr id="14" name="Picture 13"/>
          <p:cNvPicPr>
            <a:picLocks noChangeAspect="1"/>
          </p:cNvPicPr>
          <p:nvPr/>
        </p:nvPicPr>
        <p:blipFill>
          <a:blip r:embed="rId5"/>
          <a:stretch>
            <a:fillRect/>
          </a:stretch>
        </p:blipFill>
        <p:spPr>
          <a:xfrm>
            <a:off x="125031" y="4026394"/>
            <a:ext cx="2969359" cy="1045214"/>
          </a:xfrm>
          <a:prstGeom prst="rect">
            <a:avLst/>
          </a:prstGeom>
        </p:spPr>
      </p:pic>
      <p:pic>
        <p:nvPicPr>
          <p:cNvPr id="15" name="Picture 14"/>
          <p:cNvPicPr>
            <a:picLocks noChangeAspect="1"/>
          </p:cNvPicPr>
          <p:nvPr/>
        </p:nvPicPr>
        <p:blipFill>
          <a:blip r:embed="rId6"/>
          <a:stretch>
            <a:fillRect/>
          </a:stretch>
        </p:blipFill>
        <p:spPr>
          <a:xfrm>
            <a:off x="3220058" y="1000808"/>
            <a:ext cx="2955031" cy="3421860"/>
          </a:xfrm>
          <a:prstGeom prst="rect">
            <a:avLst/>
          </a:prstGeom>
        </p:spPr>
      </p:pic>
      <p:pic>
        <p:nvPicPr>
          <p:cNvPr id="16" name="Picture 15"/>
          <p:cNvPicPr>
            <a:picLocks noChangeAspect="1"/>
          </p:cNvPicPr>
          <p:nvPr/>
        </p:nvPicPr>
        <p:blipFill>
          <a:blip r:embed="rId7"/>
          <a:stretch>
            <a:fillRect/>
          </a:stretch>
        </p:blipFill>
        <p:spPr>
          <a:xfrm>
            <a:off x="6119360" y="1000808"/>
            <a:ext cx="2925239" cy="3126349"/>
          </a:xfrm>
          <a:prstGeom prst="rect">
            <a:avLst/>
          </a:prstGeom>
        </p:spPr>
      </p:pic>
      <p:sp>
        <p:nvSpPr>
          <p:cNvPr id="5" name="Rectangle 4"/>
          <p:cNvSpPr/>
          <p:nvPr/>
        </p:nvSpPr>
        <p:spPr>
          <a:xfrm>
            <a:off x="8549178" y="4584947"/>
            <a:ext cx="495421" cy="182316"/>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9" name="Title 1"/>
          <p:cNvSpPr txBox="1">
            <a:spLocks/>
          </p:cNvSpPr>
          <p:nvPr/>
        </p:nvSpPr>
        <p:spPr>
          <a:xfrm>
            <a:off x="5703828" y="4658624"/>
            <a:ext cx="2969529" cy="296202"/>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800" kern="0" dirty="0">
                <a:solidFill>
                  <a:srgbClr val="FFFFFF">
                    <a:lumMod val="50000"/>
                  </a:srgbClr>
                </a:solidFill>
                <a:latin typeface="IBM Plex Sans Regular" charset="0"/>
                <a:cs typeface="IBM Plex Sans Regular" charset="0"/>
              </a:rPr>
              <a:t>Source: </a:t>
            </a:r>
            <a:r>
              <a:rPr lang="en-US" sz="800" kern="0" dirty="0">
                <a:solidFill>
                  <a:srgbClr val="FFFFFF">
                    <a:lumMod val="50000"/>
                  </a:srgbClr>
                </a:solidFill>
                <a:latin typeface="IBM Plex Sans Regular" charset="0"/>
                <a:cs typeface="IBM Plex Sans Regular" charset="0"/>
                <a:hlinkClick r:id="rId8"/>
              </a:rPr>
              <a:t>https://www.hyperledger.org/about/members</a:t>
            </a:r>
            <a:r>
              <a:rPr lang="en-US" sz="800" kern="0" dirty="0">
                <a:solidFill>
                  <a:srgbClr val="FFFFFF">
                    <a:lumMod val="50000"/>
                  </a:srgbClr>
                </a:solidFill>
                <a:latin typeface="IBM Plex Sans Regular" charset="0"/>
                <a:cs typeface="IBM Plex Sans Regular" charset="0"/>
              </a:rPr>
              <a:t> </a:t>
            </a:r>
          </a:p>
          <a:p>
            <a:r>
              <a:rPr lang="en-US" sz="800" kern="0" dirty="0">
                <a:solidFill>
                  <a:srgbClr val="FFFFFF">
                    <a:lumMod val="50000"/>
                  </a:srgbClr>
                </a:solidFill>
                <a:latin typeface="IBM Plex Sans Regular" charset="0"/>
                <a:cs typeface="IBM Plex Sans Regular" charset="0"/>
              </a:rPr>
              <a:t>Updated 21 August 2017</a:t>
            </a:r>
          </a:p>
        </p:txBody>
      </p:sp>
    </p:spTree>
    <p:extLst>
      <p:ext uri="{BB962C8B-B14F-4D97-AF65-F5344CB8AC3E}">
        <p14:creationId xmlns:p14="http://schemas.microsoft.com/office/powerpoint/2010/main" val="736886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a:latin typeface="+mj-lt"/>
              </a:rPr>
              <a:t>Hyperledger Fabric: Distributed ledger platform</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32</a:t>
            </a:fld>
            <a:endParaRPr lang="en-US" dirty="0">
              <a:solidFill>
                <a:srgbClr val="000E5E">
                  <a:lumMod val="50000"/>
                </a:srgbClr>
              </a:solidFill>
            </a:endParaRPr>
          </a:p>
        </p:txBody>
      </p:sp>
      <p:sp>
        <p:nvSpPr>
          <p:cNvPr id="6" name="Content Placeholder 2"/>
          <p:cNvSpPr>
            <a:spLocks/>
          </p:cNvSpPr>
          <p:nvPr/>
        </p:nvSpPr>
        <p:spPr bwMode="auto">
          <a:xfrm>
            <a:off x="3959486" y="1086311"/>
            <a:ext cx="4967344" cy="2868470"/>
          </a:xfrm>
          <a:prstGeom prst="rect">
            <a:avLst/>
          </a:prstGeom>
          <a:noFill/>
          <a:ln w="9525">
            <a:noFill/>
            <a:miter lim="800000"/>
            <a:headEnd/>
            <a:tailEnd/>
          </a:ln>
        </p:spPr>
        <p:txBody>
          <a:bodyPr/>
          <a:lstStyle/>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An implementation of blockchain technology that is a foundation for developing blockchain applications</a:t>
            </a:r>
          </a:p>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Emphasis on ledger, smart contracts, consensus, confidentiality, resiliency and scalability. </a:t>
            </a:r>
          </a:p>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V1.0 released July 2017</a:t>
            </a:r>
          </a:p>
          <a:p>
            <a:pPr marL="685800" lvl="1" indent="-228600">
              <a:spcBef>
                <a:spcPct val="20000"/>
              </a:spcBef>
              <a:spcAft>
                <a:spcPct val="50000"/>
              </a:spcAft>
              <a:buFont typeface="Arial" pitchFamily="34" charset="0"/>
              <a:buChar char="–"/>
            </a:pPr>
            <a:r>
              <a:rPr lang="en-US" sz="1600" dirty="0">
                <a:solidFill>
                  <a:srgbClr val="000000"/>
                </a:solidFill>
                <a:latin typeface="IBM Plex Sans Regular" charset="0"/>
                <a:cs typeface="IBM Plex Sans Regular" charset="0"/>
              </a:rPr>
              <a:t>159 developers from 27 organizations</a:t>
            </a:r>
          </a:p>
          <a:p>
            <a:pPr marL="685800" lvl="1" indent="-228600">
              <a:spcBef>
                <a:spcPct val="20000"/>
              </a:spcBef>
              <a:spcAft>
                <a:spcPct val="50000"/>
              </a:spcAft>
              <a:buFont typeface="Arial" pitchFamily="34" charset="0"/>
              <a:buChar char="–"/>
            </a:pPr>
            <a:r>
              <a:rPr lang="en-US" sz="1600" dirty="0">
                <a:solidFill>
                  <a:srgbClr val="000000"/>
                </a:solidFill>
                <a:latin typeface="IBM Plex Sans Regular" charset="0"/>
                <a:cs typeface="IBM Plex Sans Regular" charset="0"/>
              </a:rPr>
              <a:t>IBM is one contributor of code, IP and development effort to Hyperledger Fabric</a:t>
            </a:r>
          </a:p>
        </p:txBody>
      </p:sp>
      <p:sp>
        <p:nvSpPr>
          <p:cNvPr id="7" name="Rectangle 6"/>
          <p:cNvSpPr/>
          <p:nvPr/>
        </p:nvSpPr>
        <p:spPr>
          <a:xfrm>
            <a:off x="2568700" y="4359055"/>
            <a:ext cx="4650483" cy="369332"/>
          </a:xfrm>
          <a:prstGeom prst="rect">
            <a:avLst/>
          </a:prstGeom>
        </p:spPr>
        <p:txBody>
          <a:bodyPr wrap="square">
            <a:spAutoFit/>
          </a:bodyPr>
          <a:lstStyle/>
          <a:p>
            <a:pPr algn="ctr"/>
            <a:r>
              <a:rPr lang="en-US" dirty="0">
                <a:solidFill>
                  <a:srgbClr val="000000"/>
                </a:solidFill>
                <a:latin typeface="IBM Plex Sans Regular" charset="0"/>
                <a:cs typeface="IBM Plex Sans Regular" charset="0"/>
                <a:hlinkClick r:id="rId3"/>
              </a:rPr>
              <a:t>http://hyperledger-fabric.readthedocs.io/</a:t>
            </a:r>
            <a:endParaRPr lang="en-US" dirty="0">
              <a:solidFill>
                <a:srgbClr val="000000"/>
              </a:solidFill>
              <a:latin typeface="IBM Plex Sans Regular" charset="0"/>
              <a:cs typeface="IBM Plex Sans Regular" charset="0"/>
            </a:endParaRPr>
          </a:p>
        </p:txBody>
      </p:sp>
      <p:pic>
        <p:nvPicPr>
          <p:cNvPr id="8" name="Picture 7"/>
          <p:cNvPicPr>
            <a:picLocks noChangeAspect="1"/>
          </p:cNvPicPr>
          <p:nvPr/>
        </p:nvPicPr>
        <p:blipFill>
          <a:blip r:embed="rId4"/>
          <a:stretch>
            <a:fillRect/>
          </a:stretch>
        </p:blipFill>
        <p:spPr>
          <a:xfrm>
            <a:off x="256854" y="684880"/>
            <a:ext cx="3674518" cy="3889762"/>
          </a:xfrm>
          <a:prstGeom prst="rect">
            <a:avLst/>
          </a:prstGeom>
        </p:spPr>
      </p:pic>
    </p:spTree>
    <p:extLst>
      <p:ext uri="{BB962C8B-B14F-4D97-AF65-F5344CB8AC3E}">
        <p14:creationId xmlns:p14="http://schemas.microsoft.com/office/powerpoint/2010/main" val="10053949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125732" y="144464"/>
            <a:ext cx="5825364" cy="769936"/>
          </a:xfrm>
        </p:spPr>
        <p:txBody>
          <a:bodyPr/>
          <a:lstStyle/>
          <a:p>
            <a:r>
              <a:rPr lang="en-US" dirty="0">
                <a:latin typeface="+mj-lt"/>
              </a:rPr>
              <a:t>Hyperledger Composer: </a:t>
            </a:r>
            <a:br>
              <a:rPr lang="en-US" dirty="0">
                <a:latin typeface="+mj-lt"/>
              </a:rPr>
            </a:br>
            <a:r>
              <a:rPr lang="en-US" dirty="0">
                <a:latin typeface="+mj-lt"/>
              </a:rPr>
              <a:t>Accelerating Time to Value</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33</a:t>
            </a:fld>
            <a:endParaRPr lang="en-US" dirty="0">
              <a:solidFill>
                <a:srgbClr val="000E5E">
                  <a:lumMod val="50000"/>
                </a:srgbClr>
              </a:solidFill>
            </a:endParaRPr>
          </a:p>
        </p:txBody>
      </p:sp>
      <p:sp>
        <p:nvSpPr>
          <p:cNvPr id="6" name="Rectangle 5"/>
          <p:cNvSpPr/>
          <p:nvPr/>
        </p:nvSpPr>
        <p:spPr>
          <a:xfrm>
            <a:off x="208590" y="1672693"/>
            <a:ext cx="6025255" cy="781752"/>
          </a:xfrm>
          <a:prstGeom prst="rect">
            <a:avLst/>
          </a:prstGeom>
        </p:spPr>
        <p:txBody>
          <a:bodyPr wrap="square">
            <a:spAutoFit/>
          </a:bodyPr>
          <a:lstStyle/>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A suite of high level application abstractions for business networks</a:t>
            </a:r>
          </a:p>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Emphasis on </a:t>
            </a:r>
            <a:r>
              <a:rPr lang="en-US" sz="1400" b="1" dirty="0">
                <a:solidFill>
                  <a:srgbClr val="000000"/>
                </a:solidFill>
                <a:latin typeface="IBM Plex Sans Regular" charset="0"/>
                <a:cs typeface="IBM Plex Sans Regular" charset="0"/>
              </a:rPr>
              <a:t>business-centric vocabulary </a:t>
            </a:r>
            <a:r>
              <a:rPr lang="en-US" sz="1400" dirty="0">
                <a:solidFill>
                  <a:srgbClr val="000000"/>
                </a:solidFill>
                <a:latin typeface="IBM Plex Sans Regular" charset="0"/>
                <a:cs typeface="IBM Plex Sans Regular" charset="0"/>
              </a:rPr>
              <a:t>for quick solution creation</a:t>
            </a:r>
          </a:p>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Reduce risk, and increase understanding and flexibility</a:t>
            </a:r>
          </a:p>
        </p:txBody>
      </p:sp>
      <p:sp>
        <p:nvSpPr>
          <p:cNvPr id="7" name="Rectangle 6"/>
          <p:cNvSpPr/>
          <p:nvPr/>
        </p:nvSpPr>
        <p:spPr>
          <a:xfrm>
            <a:off x="2444818" y="2945908"/>
            <a:ext cx="6054606" cy="1979003"/>
          </a:xfrm>
          <a:prstGeom prst="rect">
            <a:avLst/>
          </a:prstGeom>
        </p:spPr>
        <p:txBody>
          <a:bodyPr wrap="square">
            <a:spAutoFit/>
          </a:bodyPr>
          <a:lstStyle/>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Features</a:t>
            </a:r>
          </a:p>
          <a:p>
            <a:pPr lvl="1" indent="-228600">
              <a:spcBef>
                <a:spcPct val="5000"/>
              </a:spcBef>
              <a:spcAft>
                <a:spcPct val="5000"/>
              </a:spcAft>
              <a:buFont typeface="Arial" charset="0"/>
              <a:buChar char="–"/>
            </a:pPr>
            <a:r>
              <a:rPr lang="en-US" sz="1400" dirty="0">
                <a:solidFill>
                  <a:srgbClr val="000000"/>
                </a:solidFill>
                <a:latin typeface="IBM Plex Sans Regular" charset="0"/>
                <a:cs typeface="IBM Plex Sans Regular" charset="0"/>
              </a:rPr>
              <a:t>Model your business networks, test and expose via APIs</a:t>
            </a:r>
          </a:p>
          <a:p>
            <a:pPr lvl="1" indent="-228600">
              <a:spcBef>
                <a:spcPct val="5000"/>
              </a:spcBef>
              <a:spcAft>
                <a:spcPct val="5000"/>
              </a:spcAft>
              <a:buFont typeface="Arial" charset="0"/>
              <a:buChar char="–"/>
            </a:pPr>
            <a:r>
              <a:rPr lang="en-US" sz="1400" dirty="0">
                <a:solidFill>
                  <a:srgbClr val="000000"/>
                </a:solidFill>
                <a:latin typeface="IBM Plex Sans Regular" charset="0"/>
                <a:cs typeface="IBM Plex Sans Regular" charset="0"/>
              </a:rPr>
              <a:t>Applications invoke transactions to interact with business network</a:t>
            </a:r>
          </a:p>
          <a:p>
            <a:pPr lvl="1" indent="-228600">
              <a:spcBef>
                <a:spcPct val="5000"/>
              </a:spcBef>
              <a:spcAft>
                <a:spcPct val="5000"/>
              </a:spcAft>
              <a:buFont typeface="Arial" charset="0"/>
              <a:buChar char="–"/>
            </a:pPr>
            <a:r>
              <a:rPr lang="en-US" sz="1400" dirty="0">
                <a:solidFill>
                  <a:srgbClr val="000000"/>
                </a:solidFill>
                <a:latin typeface="IBM Plex Sans Regular" charset="0"/>
                <a:cs typeface="IBM Plex Sans Regular" charset="0"/>
              </a:rPr>
              <a:t>Integrate existing systems of record</a:t>
            </a:r>
          </a:p>
          <a:p>
            <a:pPr marL="685800" lvl="1" indent="-228600">
              <a:spcBef>
                <a:spcPct val="5000"/>
              </a:spcBef>
              <a:spcAft>
                <a:spcPct val="5000"/>
              </a:spcAft>
              <a:buFont typeface="Arial" charset="0"/>
              <a:buChar char="–"/>
            </a:pPr>
            <a:endParaRPr lang="en-US" sz="800" dirty="0">
              <a:solidFill>
                <a:srgbClr val="000000"/>
              </a:solidFill>
              <a:latin typeface="IBM Plex Sans Regular" charset="0"/>
              <a:cs typeface="IBM Plex Sans Regular" charset="0"/>
            </a:endParaRPr>
          </a:p>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Fully open and part of Linux Foundation Hyperledger</a:t>
            </a:r>
          </a:p>
          <a:p>
            <a:pPr marL="285750" indent="-285750">
              <a:spcBef>
                <a:spcPct val="5000"/>
              </a:spcBef>
              <a:spcAft>
                <a:spcPct val="5000"/>
              </a:spcAft>
              <a:buFont typeface="Arial" panose="020B0604020202020204" pitchFamily="34" charset="0"/>
              <a:buChar char="•"/>
            </a:pPr>
            <a:endParaRPr lang="en-US" sz="800" dirty="0">
              <a:solidFill>
                <a:srgbClr val="000000"/>
              </a:solidFill>
              <a:latin typeface="IBM Plex Sans Regular" charset="0"/>
              <a:cs typeface="IBM Plex Sans Regular" charset="0"/>
            </a:endParaRPr>
          </a:p>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Try it in your web browser now:  </a:t>
            </a:r>
            <a:br>
              <a:rPr lang="en-US" sz="1400" dirty="0">
                <a:solidFill>
                  <a:srgbClr val="000000"/>
                </a:solidFill>
                <a:latin typeface="IBM Plex Sans Regular" charset="0"/>
                <a:cs typeface="IBM Plex Sans Regular" charset="0"/>
              </a:rPr>
            </a:br>
            <a:r>
              <a:rPr lang="en-US" sz="1400" dirty="0">
                <a:solidFill>
                  <a:srgbClr val="000000"/>
                </a:solidFill>
                <a:latin typeface="IBM Plex Sans Regular" charset="0"/>
                <a:cs typeface="IBM Plex Sans Regular" charset="0"/>
                <a:hlinkClick r:id="rId3"/>
              </a:rPr>
              <a:t>http://composer-playground.mybluemix.net/</a:t>
            </a:r>
            <a:endParaRPr lang="en-US" sz="1400" dirty="0">
              <a:solidFill>
                <a:srgbClr val="000000"/>
              </a:solidFill>
              <a:latin typeface="IBM Plex Sans Regular" charset="0"/>
              <a:cs typeface="IBM Plex Sans Regular" charset="0"/>
            </a:endParaRPr>
          </a:p>
        </p:txBody>
      </p:sp>
      <p:pic>
        <p:nvPicPr>
          <p:cNvPr id="8" name="Picture 7"/>
          <p:cNvPicPr>
            <a:picLocks noChangeAspect="1"/>
          </p:cNvPicPr>
          <p:nvPr/>
        </p:nvPicPr>
        <p:blipFill>
          <a:blip r:embed="rId4"/>
          <a:stretch>
            <a:fillRect/>
          </a:stretch>
        </p:blipFill>
        <p:spPr>
          <a:xfrm>
            <a:off x="260958" y="2652578"/>
            <a:ext cx="2088099" cy="2088099"/>
          </a:xfrm>
          <a:prstGeom prst="rect">
            <a:avLst/>
          </a:prstGeom>
        </p:spPr>
      </p:pic>
      <p:sp>
        <p:nvSpPr>
          <p:cNvPr id="9" name="Rectangle 8"/>
          <p:cNvSpPr/>
          <p:nvPr/>
        </p:nvSpPr>
        <p:spPr>
          <a:xfrm>
            <a:off x="421200" y="1157873"/>
            <a:ext cx="4019562" cy="369332"/>
          </a:xfrm>
          <a:prstGeom prst="rect">
            <a:avLst/>
          </a:prstGeom>
        </p:spPr>
        <p:txBody>
          <a:bodyPr wrap="none">
            <a:spAutoFit/>
          </a:bodyPr>
          <a:lstStyle/>
          <a:p>
            <a:r>
              <a:rPr lang="en-US" dirty="0">
                <a:solidFill>
                  <a:srgbClr val="000000"/>
                </a:solidFill>
                <a:latin typeface="IBM Plex Sans Regular" charset="0"/>
                <a:cs typeface="IBM Plex Sans Regular" charset="0"/>
                <a:hlinkClick r:id="rId5"/>
              </a:rPr>
              <a:t>https://hyperledger.github.io/composer/</a:t>
            </a:r>
            <a:endParaRPr lang="en-US" dirty="0">
              <a:solidFill>
                <a:srgbClr val="000000"/>
              </a:solidFill>
              <a:latin typeface="IBM Plex Sans Regular" charset="0"/>
              <a:cs typeface="IBM Plex Sans Regular" charset="0"/>
            </a:endParaRPr>
          </a:p>
        </p:txBody>
      </p:sp>
      <p:grpSp>
        <p:nvGrpSpPr>
          <p:cNvPr id="2" name="Group 1"/>
          <p:cNvGrpSpPr/>
          <p:nvPr/>
        </p:nvGrpSpPr>
        <p:grpSpPr>
          <a:xfrm>
            <a:off x="6269624" y="529432"/>
            <a:ext cx="2645056" cy="2502849"/>
            <a:chOff x="5794408" y="500935"/>
            <a:chExt cx="2177280" cy="2502849"/>
          </a:xfrm>
        </p:grpSpPr>
        <p:sp>
          <p:nvSpPr>
            <p:cNvPr id="37" name="Rectangle: Rounded Corners 36"/>
            <p:cNvSpPr/>
            <p:nvPr/>
          </p:nvSpPr>
          <p:spPr>
            <a:xfrm>
              <a:off x="5794408" y="500935"/>
              <a:ext cx="2173573" cy="692184"/>
            </a:xfrm>
            <a:prstGeom prst="round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8" name="Rectangle: Rounded Corners 37"/>
            <p:cNvSpPr/>
            <p:nvPr/>
          </p:nvSpPr>
          <p:spPr>
            <a:xfrm>
              <a:off x="5794408" y="1407056"/>
              <a:ext cx="2173573" cy="692184"/>
            </a:xfrm>
            <a:prstGeom prst="roundRect">
              <a:avLst/>
            </a:prstGeom>
            <a:gradFill flip="none" rotWithShape="1">
              <a:gsLst>
                <a:gs pos="0">
                  <a:srgbClr val="003BCA">
                    <a:shade val="30000"/>
                    <a:satMod val="115000"/>
                  </a:srgbClr>
                </a:gs>
                <a:gs pos="50000">
                  <a:srgbClr val="003BCA">
                    <a:shade val="67500"/>
                    <a:satMod val="115000"/>
                  </a:srgbClr>
                </a:gs>
                <a:gs pos="100000">
                  <a:srgbClr val="003BCA">
                    <a:shade val="100000"/>
                    <a:satMod val="115000"/>
                  </a:srgbClr>
                </a:gs>
              </a:gsLst>
              <a:lin ang="5400000" scaled="1"/>
              <a:tileRect/>
            </a:gradFill>
            <a:effectLst>
              <a:outerShdw blurRad="50800" dist="38100" dir="2700000" algn="tl" rotWithShape="0">
                <a:prstClr val="black">
                  <a:alpha val="40000"/>
                </a:prstClr>
              </a:outerShdw>
            </a:effectLst>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9" name="Rectangle: Rounded Corners 38"/>
            <p:cNvSpPr/>
            <p:nvPr/>
          </p:nvSpPr>
          <p:spPr>
            <a:xfrm>
              <a:off x="5798115" y="2311600"/>
              <a:ext cx="2173573" cy="692184"/>
            </a:xfrm>
            <a:prstGeom prst="roundRect">
              <a:avLst/>
            </a:prstGeom>
            <a:gradFill flip="none" rotWithShape="1">
              <a:gsLst>
                <a:gs pos="0">
                  <a:srgbClr val="5FC8F1">
                    <a:shade val="30000"/>
                    <a:satMod val="115000"/>
                  </a:srgbClr>
                </a:gs>
                <a:gs pos="50000">
                  <a:srgbClr val="5FC8F1">
                    <a:shade val="67500"/>
                    <a:satMod val="115000"/>
                  </a:srgbClr>
                </a:gs>
                <a:gs pos="100000">
                  <a:srgbClr val="5FC8F1">
                    <a:shade val="100000"/>
                    <a:satMod val="115000"/>
                  </a:srgbClr>
                </a:gs>
              </a:gsLst>
              <a:lin ang="16200000" scaled="1"/>
              <a:tileRect/>
            </a:gradFill>
            <a:effectLst>
              <a:outerShdw blurRad="50800" dist="38100" dir="2700000" algn="tl" rotWithShape="0">
                <a:prstClr val="black">
                  <a:alpha val="40000"/>
                </a:prstClr>
              </a:outerShdw>
            </a:effectLst>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0" name="Arrow: Down 39"/>
            <p:cNvSpPr/>
            <p:nvPr/>
          </p:nvSpPr>
          <p:spPr>
            <a:xfrm>
              <a:off x="6536420" y="1076025"/>
              <a:ext cx="689548" cy="314793"/>
            </a:xfrm>
            <a:prstGeom prst="downArrow">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1" name="Arrow: Down 40"/>
            <p:cNvSpPr/>
            <p:nvPr/>
          </p:nvSpPr>
          <p:spPr>
            <a:xfrm>
              <a:off x="6523930" y="1977931"/>
              <a:ext cx="689548" cy="314793"/>
            </a:xfrm>
            <a:prstGeom prst="downArrow">
              <a:avLst/>
            </a:prstGeom>
            <a:solidFill>
              <a:srgbClr val="003BC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4" name="TextBox 33"/>
            <p:cNvSpPr txBox="1"/>
            <p:nvPr/>
          </p:nvSpPr>
          <p:spPr>
            <a:xfrm>
              <a:off x="5977995" y="684892"/>
              <a:ext cx="1786626" cy="307777"/>
            </a:xfrm>
            <a:prstGeom prst="rect">
              <a:avLst/>
            </a:prstGeom>
            <a:noFill/>
          </p:spPr>
          <p:txBody>
            <a:bodyPr wrap="square" rtlCol="0">
              <a:spAutoFit/>
            </a:bodyPr>
            <a:lstStyle/>
            <a:p>
              <a:pPr algn="ctr"/>
              <a:r>
                <a:rPr lang="en-US" sz="1400" dirty="0">
                  <a:solidFill>
                    <a:srgbClr val="FFFFFF"/>
                  </a:solidFill>
                  <a:latin typeface="IBM Plex Sans Regular" charset="0"/>
                  <a:cs typeface="IBM Plex Sans Regular" charset="0"/>
                </a:rPr>
                <a:t>Business Application</a:t>
              </a:r>
            </a:p>
          </p:txBody>
        </p:sp>
        <p:sp>
          <p:nvSpPr>
            <p:cNvPr id="35" name="TextBox 34"/>
            <p:cNvSpPr txBox="1"/>
            <p:nvPr/>
          </p:nvSpPr>
          <p:spPr>
            <a:xfrm>
              <a:off x="5971085" y="1603292"/>
              <a:ext cx="1786626" cy="523220"/>
            </a:xfrm>
            <a:prstGeom prst="rect">
              <a:avLst/>
            </a:prstGeom>
            <a:noFill/>
          </p:spPr>
          <p:txBody>
            <a:bodyPr wrap="square" rtlCol="0">
              <a:spAutoFit/>
            </a:bodyPr>
            <a:lstStyle/>
            <a:p>
              <a:pPr algn="ctr"/>
              <a:r>
                <a:rPr lang="en-US" sz="1400" dirty="0">
                  <a:solidFill>
                    <a:srgbClr val="FFFFFF"/>
                  </a:solidFill>
                  <a:latin typeface="IBM Plex Sans Regular" charset="0"/>
                  <a:cs typeface="IBM Plex Sans Regular" charset="0"/>
                </a:rPr>
                <a:t>Hyperledger Composer</a:t>
              </a:r>
            </a:p>
          </p:txBody>
        </p:sp>
        <p:sp>
          <p:nvSpPr>
            <p:cNvPr id="36" name="TextBox 35"/>
            <p:cNvSpPr txBox="1"/>
            <p:nvPr/>
          </p:nvSpPr>
          <p:spPr>
            <a:xfrm>
              <a:off x="5982995" y="2398767"/>
              <a:ext cx="1786626" cy="523220"/>
            </a:xfrm>
            <a:prstGeom prst="rect">
              <a:avLst/>
            </a:prstGeom>
            <a:noFill/>
          </p:spPr>
          <p:txBody>
            <a:bodyPr wrap="square" rtlCol="0">
              <a:spAutoFit/>
            </a:bodyPr>
            <a:lstStyle/>
            <a:p>
              <a:pPr algn="ctr"/>
              <a:r>
                <a:rPr lang="en-US" sz="1400" dirty="0">
                  <a:solidFill>
                    <a:srgbClr val="FFFFFF"/>
                  </a:solidFill>
                  <a:latin typeface="IBM Plex Sans Regular" charset="0"/>
                  <a:cs typeface="IBM Plex Sans Regular" charset="0"/>
                </a:rPr>
                <a:t>Blockchain</a:t>
              </a:r>
              <a:br>
                <a:rPr lang="en-US" sz="1400" dirty="0">
                  <a:solidFill>
                    <a:srgbClr val="FFFFFF"/>
                  </a:solidFill>
                  <a:latin typeface="IBM Plex Sans Regular" charset="0"/>
                  <a:cs typeface="IBM Plex Sans Regular" charset="0"/>
                </a:rPr>
              </a:br>
              <a:r>
                <a:rPr lang="en-US" sz="1400" dirty="0">
                  <a:solidFill>
                    <a:srgbClr val="FFFFFF"/>
                  </a:solidFill>
                  <a:latin typeface="IBM Plex Sans Regular" charset="0"/>
                  <a:cs typeface="IBM Plex Sans Regular" charset="0"/>
                </a:rPr>
                <a:t> (Hyperledger Fabric)</a:t>
              </a:r>
            </a:p>
          </p:txBody>
        </p:sp>
      </p:grpSp>
    </p:spTree>
    <p:extLst>
      <p:ext uri="{BB962C8B-B14F-4D97-AF65-F5344CB8AC3E}">
        <p14:creationId xmlns:p14="http://schemas.microsoft.com/office/powerpoint/2010/main" val="81419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8600" y="871870"/>
            <a:ext cx="4609214" cy="3699018"/>
          </a:xfrm>
        </p:spPr>
        <p:txBody>
          <a:bodyPr/>
          <a:lstStyle/>
          <a:p>
            <a:pPr>
              <a:spcBef>
                <a:spcPts val="200"/>
              </a:spcBef>
              <a:spcAft>
                <a:spcPts val="1200"/>
              </a:spcAft>
            </a:pPr>
            <a:r>
              <a:rPr lang="en-US" sz="1600" b="1" dirty="0"/>
              <a:t>The only fully integrated enterprise-ready blockchain platform designed to accelerate the development, governance, and operation of a multi-institution business network</a:t>
            </a:r>
          </a:p>
          <a:p>
            <a:pPr marL="285750" lvl="1" indent="-285750" defTabSz="457189">
              <a:lnSpc>
                <a:spcPct val="90000"/>
              </a:lnSpc>
              <a:spcBef>
                <a:spcPts val="200"/>
              </a:spcBef>
              <a:spcAft>
                <a:spcPts val="1200"/>
              </a:spcAft>
              <a:buFont typeface="Arial" panose="020B0604020202020204" pitchFamily="34" charset="0"/>
              <a:buChar char="•"/>
              <a:defRPr/>
            </a:pPr>
            <a:r>
              <a:rPr lang="en-US" sz="1500" dirty="0"/>
              <a:t>Based on Hyperledger Fabric V1 runtime optimized for enterprise requirements</a:t>
            </a:r>
          </a:p>
          <a:p>
            <a:pPr marL="285750" lvl="1" indent="-285750" defTabSz="457189">
              <a:lnSpc>
                <a:spcPct val="90000"/>
              </a:lnSpc>
              <a:spcBef>
                <a:spcPts val="200"/>
              </a:spcBef>
              <a:spcAft>
                <a:spcPts val="1200"/>
              </a:spcAft>
              <a:buFont typeface="Arial" panose="020B0604020202020204" pitchFamily="34" charset="0"/>
              <a:buChar char="•"/>
              <a:defRPr/>
            </a:pPr>
            <a:r>
              <a:rPr lang="en-US" sz="1500" dirty="0"/>
              <a:t>Specialized compute for security, performance and resilience</a:t>
            </a:r>
          </a:p>
          <a:p>
            <a:pPr marL="285750" lvl="1" indent="-285750" defTabSz="457189">
              <a:lnSpc>
                <a:spcPct val="90000"/>
              </a:lnSpc>
              <a:spcBef>
                <a:spcPts val="200"/>
              </a:spcBef>
              <a:spcAft>
                <a:spcPts val="1200"/>
              </a:spcAft>
              <a:buFont typeface="Arial" panose="020B0604020202020204" pitchFamily="34" charset="0"/>
              <a:buChar char="•"/>
              <a:defRPr/>
            </a:pPr>
            <a:r>
              <a:rPr lang="en-US" sz="1500" dirty="0"/>
              <a:t>Delivered via the IBM Cloud on a global footprint with 24x7 Integrated Support</a:t>
            </a:r>
          </a:p>
          <a:p>
            <a:pPr marL="285750" lvl="1" indent="-285750" defTabSz="457189">
              <a:lnSpc>
                <a:spcPct val="90000"/>
              </a:lnSpc>
              <a:spcBef>
                <a:spcPts val="200"/>
              </a:spcBef>
              <a:spcAft>
                <a:spcPts val="1200"/>
              </a:spcAft>
              <a:buFont typeface="Arial" panose="020B0604020202020204" pitchFamily="34" charset="0"/>
              <a:buChar char="•"/>
              <a:defRPr/>
            </a:pPr>
            <a:r>
              <a:rPr lang="en-US" sz="1500" dirty="0"/>
              <a:t>Full lifecycle tooling to speed activation and management of your network</a:t>
            </a:r>
          </a:p>
          <a:p>
            <a:endParaRPr lang="en-US" dirty="0"/>
          </a:p>
        </p:txBody>
      </p:sp>
      <p:sp>
        <p:nvSpPr>
          <p:cNvPr id="4" name="Text Placeholder 3"/>
          <p:cNvSpPr>
            <a:spLocks noGrp="1"/>
          </p:cNvSpPr>
          <p:nvPr>
            <p:ph type="body" sz="quarter" idx="14"/>
          </p:nvPr>
        </p:nvSpPr>
        <p:spPr/>
        <p:txBody>
          <a:bodyPr/>
          <a:lstStyle/>
          <a:p>
            <a:r>
              <a:rPr lang="en-US" dirty="0">
                <a:latin typeface="+mj-lt"/>
              </a:rPr>
              <a:t>Introducing the IBM Blockchain Platform</a:t>
            </a:r>
            <a:br>
              <a:rPr lang="en-US" dirty="0">
                <a:latin typeface="+mj-lt"/>
              </a:rPr>
            </a:br>
            <a:endParaRPr lang="en-US" dirty="0">
              <a:latin typeface="+mj-lt"/>
            </a:endParaRP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34</a:t>
            </a:fld>
            <a:endParaRPr lang="en-US" dirty="0">
              <a:solidFill>
                <a:srgbClr val="000E5E">
                  <a:lumMod val="50000"/>
                </a:srgbClr>
              </a:solidFill>
            </a:endParaRPr>
          </a:p>
        </p:txBody>
      </p:sp>
      <p:pic>
        <p:nvPicPr>
          <p:cNvPr id="6" name="Picture 5"/>
          <p:cNvPicPr>
            <a:picLocks noChangeAspect="1"/>
          </p:cNvPicPr>
          <p:nvPr/>
        </p:nvPicPr>
        <p:blipFill>
          <a:blip r:embed="rId3"/>
          <a:stretch>
            <a:fillRect/>
          </a:stretch>
        </p:blipFill>
        <p:spPr>
          <a:xfrm>
            <a:off x="5537711" y="2021447"/>
            <a:ext cx="3456432" cy="1234440"/>
          </a:xfrm>
          <a:prstGeom prst="rect">
            <a:avLst/>
          </a:prstGeom>
        </p:spPr>
      </p:pic>
      <p:pic>
        <p:nvPicPr>
          <p:cNvPr id="7" name="Picture 6"/>
          <p:cNvPicPr>
            <a:picLocks noChangeAspect="1"/>
          </p:cNvPicPr>
          <p:nvPr/>
        </p:nvPicPr>
        <p:blipFill>
          <a:blip r:embed="rId4"/>
          <a:stretch>
            <a:fillRect/>
          </a:stretch>
        </p:blipFill>
        <p:spPr>
          <a:xfrm>
            <a:off x="5537711" y="3277600"/>
            <a:ext cx="3456432" cy="1234440"/>
          </a:xfrm>
          <a:prstGeom prst="rect">
            <a:avLst/>
          </a:prstGeom>
        </p:spPr>
      </p:pic>
      <p:pic>
        <p:nvPicPr>
          <p:cNvPr id="8" name="Picture 7"/>
          <p:cNvPicPr>
            <a:picLocks noChangeAspect="1"/>
          </p:cNvPicPr>
          <p:nvPr/>
        </p:nvPicPr>
        <p:blipFill>
          <a:blip r:embed="rId5"/>
          <a:stretch>
            <a:fillRect/>
          </a:stretch>
        </p:blipFill>
        <p:spPr>
          <a:xfrm>
            <a:off x="5534162" y="763676"/>
            <a:ext cx="3456432" cy="1234440"/>
          </a:xfrm>
          <a:prstGeom prst="rect">
            <a:avLst/>
          </a:prstGeom>
        </p:spPr>
      </p:pic>
      <p:graphicFrame>
        <p:nvGraphicFramePr>
          <p:cNvPr id="9" name="Table 8"/>
          <p:cNvGraphicFramePr>
            <a:graphicFrameLocks noGrp="1"/>
          </p:cNvGraphicFramePr>
          <p:nvPr>
            <p:extLst/>
          </p:nvPr>
        </p:nvGraphicFramePr>
        <p:xfrm>
          <a:off x="5534162" y="763676"/>
          <a:ext cx="3459981" cy="3749982"/>
        </p:xfrm>
        <a:graphic>
          <a:graphicData uri="http://schemas.openxmlformats.org/drawingml/2006/table">
            <a:tbl>
              <a:tblPr firstRow="1" bandRow="1">
                <a:tableStyleId>{5C22544A-7EE6-4342-B048-85BDC9FD1C3A}</a:tableStyleId>
              </a:tblPr>
              <a:tblGrid>
                <a:gridCol w="3459981">
                  <a:extLst>
                    <a:ext uri="{9D8B030D-6E8A-4147-A177-3AD203B41FA5}">
                      <a16:colId xmlns="" xmlns:a16="http://schemas.microsoft.com/office/drawing/2014/main" val="3352090704"/>
                    </a:ext>
                  </a:extLst>
                </a:gridCol>
              </a:tblGrid>
              <a:tr h="1249994">
                <a:tc>
                  <a:txBody>
                    <a:bodyPr/>
                    <a:lstStyle/>
                    <a:p>
                      <a:pPr defTabSz="457189">
                        <a:lnSpc>
                          <a:spcPct val="100000"/>
                        </a:lnSpc>
                        <a:spcBef>
                          <a:spcPts val="1100"/>
                        </a:spcBef>
                        <a:defRPr/>
                      </a:pPr>
                      <a:r>
                        <a:rPr lang="en-US" sz="1800" b="0" dirty="0">
                          <a:solidFill>
                            <a:srgbClr val="FFFFFF"/>
                          </a:solidFill>
                          <a:latin typeface="+mn-lt"/>
                          <a:ea typeface="IBM Plex Sans Regular" charset="0"/>
                          <a:cs typeface="IBM Plex Sans Regular" charset="0"/>
                        </a:rPr>
                        <a:t>Develop</a:t>
                      </a:r>
                    </a:p>
                    <a:p>
                      <a:pPr lvl="0" algn="l" defTabSz="457189">
                        <a:spcBef>
                          <a:spcPts val="1100"/>
                        </a:spcBef>
                        <a:buNone/>
                        <a:defRPr/>
                      </a:pPr>
                      <a:r>
                        <a:rPr lang="en-US" sz="1200" b="0" i="0" u="none" strike="noStrike" noProof="0" dirty="0">
                          <a:solidFill>
                            <a:srgbClr val="FFFFFF"/>
                          </a:solidFill>
                          <a:latin typeface="IBM Plex Sans"/>
                        </a:rPr>
                        <a:t>Explore and accelerate development time with tools that ensure close alignment between business leaders and developers</a:t>
                      </a:r>
                      <a:endParaRPr lang="en-US" sz="1200" b="0" i="0" u="none" strike="noStrike" noProof="0" dirty="0">
                        <a:solidFill>
                          <a:srgbClr val="000E5E"/>
                        </a:solidFill>
                        <a:latin typeface="IBM Plex Sans"/>
                      </a:endParaRP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0E5E">
                        <a:alpha val="74902"/>
                      </a:srgbClr>
                    </a:solidFill>
                  </a:tcPr>
                </a:tc>
                <a:extLst>
                  <a:ext uri="{0D108BD9-81ED-4DB2-BD59-A6C34878D82A}">
                    <a16:rowId xmlns="" xmlns:a16="http://schemas.microsoft.com/office/drawing/2014/main" val="587764432"/>
                  </a:ext>
                </a:extLst>
              </a:tr>
              <a:tr h="1249994">
                <a:tc>
                  <a:txBody>
                    <a:bodyPr/>
                    <a:lstStyle/>
                    <a:p>
                      <a:pPr defTabSz="457189">
                        <a:lnSpc>
                          <a:spcPct val="100000"/>
                        </a:lnSpc>
                        <a:spcBef>
                          <a:spcPts val="1100"/>
                        </a:spcBef>
                        <a:defRPr/>
                      </a:pPr>
                      <a:r>
                        <a:rPr lang="en-US" sz="1800" dirty="0">
                          <a:solidFill>
                            <a:srgbClr val="FFFFFF"/>
                          </a:solidFill>
                          <a:latin typeface="+mn-lt"/>
                          <a:ea typeface="IBM Plex Sans Regular" charset="0"/>
                          <a:cs typeface="IBM Plex Sans Regular" charset="0"/>
                        </a:rPr>
                        <a:t>Govern</a:t>
                      </a:r>
                    </a:p>
                    <a:p>
                      <a:pPr lvl="0" algn="l" defTabSz="457189">
                        <a:spcBef>
                          <a:spcPts val="1100"/>
                        </a:spcBef>
                        <a:buNone/>
                        <a:defRPr/>
                      </a:pPr>
                      <a:r>
                        <a:rPr lang="en-US" sz="1200" b="0" i="0" u="none" strike="noStrike" noProof="0" dirty="0">
                          <a:solidFill>
                            <a:srgbClr val="FFFFFF"/>
                          </a:solidFill>
                          <a:latin typeface="IBM Plex Sans"/>
                        </a:rPr>
                        <a:t>Speed activation, customization and management of your business network with democratic, </a:t>
                      </a:r>
                      <a:r>
                        <a:rPr lang="en-US" sz="1200" dirty="0">
                          <a:solidFill>
                            <a:srgbClr val="FFFFFF"/>
                          </a:solidFill>
                          <a:latin typeface="+mn-lt"/>
                          <a:ea typeface="MS PGothic"/>
                          <a:cs typeface="IBM Plex Sans Regular" charset="0"/>
                        </a:rPr>
                        <a:t>multi-party governance tooling</a:t>
                      </a:r>
                      <a:endParaRPr dirty="0">
                        <a:ea typeface="MS PGothic"/>
                      </a:endParaRP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64FF">
                        <a:alpha val="74902"/>
                      </a:srgbClr>
                    </a:solidFill>
                  </a:tcPr>
                </a:tc>
                <a:extLst>
                  <a:ext uri="{0D108BD9-81ED-4DB2-BD59-A6C34878D82A}">
                    <a16:rowId xmlns="" xmlns:a16="http://schemas.microsoft.com/office/drawing/2014/main" val="2523274058"/>
                  </a:ext>
                </a:extLst>
              </a:tr>
              <a:tr h="1249994">
                <a:tc>
                  <a:txBody>
                    <a:bodyPr/>
                    <a:lstStyle/>
                    <a:p>
                      <a:pPr defTabSz="457189">
                        <a:lnSpc>
                          <a:spcPct val="100000"/>
                        </a:lnSpc>
                        <a:spcBef>
                          <a:spcPts val="1100"/>
                        </a:spcBef>
                        <a:defRPr/>
                      </a:pPr>
                      <a:r>
                        <a:rPr lang="en-US" sz="1800" dirty="0">
                          <a:solidFill>
                            <a:srgbClr val="FFFFFF"/>
                          </a:solidFill>
                          <a:latin typeface="+mn-lt"/>
                          <a:ea typeface="IBM Plex Sans Regular" charset="0"/>
                          <a:cs typeface="IBM Plex Sans Regular" charset="0"/>
                        </a:rPr>
                        <a:t>Operate</a:t>
                      </a:r>
                    </a:p>
                    <a:p>
                      <a:pPr defTabSz="457189">
                        <a:lnSpc>
                          <a:spcPct val="100000"/>
                        </a:lnSpc>
                        <a:spcBef>
                          <a:spcPts val="1100"/>
                        </a:spcBef>
                        <a:defRPr/>
                      </a:pPr>
                      <a:r>
                        <a:rPr lang="en-US" sz="1200" dirty="0">
                          <a:solidFill>
                            <a:srgbClr val="FFFFFF"/>
                          </a:solidFill>
                          <a:latin typeface="+mn-lt"/>
                          <a:ea typeface="MS PGothic"/>
                          <a:cs typeface="IBM Plex Sans Regular" charset="0"/>
                        </a:rPr>
                        <a:t>Deploy and operate always-on networks </a:t>
                      </a:r>
                      <a:r>
                        <a:rPr lang="en-US" dirty="0"/>
                        <a:t/>
                      </a:r>
                      <a:br>
                        <a:rPr lang="en-US" dirty="0"/>
                      </a:br>
                      <a:r>
                        <a:rPr lang="en-US" sz="1200" dirty="0">
                          <a:solidFill>
                            <a:srgbClr val="FFFFFF"/>
                          </a:solidFill>
                          <a:latin typeface="+mn-lt"/>
                          <a:ea typeface="MS PGothic"/>
                          <a:cs typeface="IBM Plex Sans Regular" charset="0"/>
                        </a:rPr>
                        <a:t>with production-ready enterprise performance and security for most demanding use cases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579BFF">
                        <a:alpha val="80000"/>
                      </a:srgbClr>
                    </a:solidFill>
                  </a:tcPr>
                </a:tc>
                <a:extLst>
                  <a:ext uri="{0D108BD9-81ED-4DB2-BD59-A6C34878D82A}">
                    <a16:rowId xmlns="" xmlns:a16="http://schemas.microsoft.com/office/drawing/2014/main" val="2149682216"/>
                  </a:ext>
                </a:extLst>
              </a:tr>
            </a:tbl>
          </a:graphicData>
        </a:graphic>
      </p:graphicFrame>
      <p:sp>
        <p:nvSpPr>
          <p:cNvPr id="11" name="Rectangle 10"/>
          <p:cNvSpPr/>
          <p:nvPr/>
        </p:nvSpPr>
        <p:spPr>
          <a:xfrm>
            <a:off x="5651125" y="4572003"/>
            <a:ext cx="3119765" cy="338554"/>
          </a:xfrm>
          <a:prstGeom prst="rect">
            <a:avLst/>
          </a:prstGeom>
        </p:spPr>
        <p:txBody>
          <a:bodyPr wrap="none">
            <a:spAutoFit/>
          </a:bodyPr>
          <a:lstStyle/>
          <a:p>
            <a:pPr algn="ctr"/>
            <a:r>
              <a:rPr lang="en-US" sz="1600" dirty="0">
                <a:solidFill>
                  <a:srgbClr val="2F4EFF"/>
                </a:solidFill>
              </a:rPr>
              <a:t>[</a:t>
            </a:r>
            <a:r>
              <a:rPr lang="en-US" sz="1600" dirty="0">
                <a:solidFill>
                  <a:srgbClr val="2F4EFF"/>
                </a:solidFill>
                <a:hlinkClick r:id="rId6"/>
              </a:rPr>
              <a:t>http://ibm.biz/Platform_Demo</a:t>
            </a:r>
            <a:r>
              <a:rPr lang="en-US" sz="1600" dirty="0">
                <a:solidFill>
                  <a:srgbClr val="2F4EFF"/>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4" name="Footer Placeholder 3"/>
          <p:cNvSpPr txBox="1">
            <a:spLocks/>
          </p:cNvSpPr>
          <p:nvPr/>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000000">
                    <a:lumMod val="50000"/>
                    <a:lumOff val="50000"/>
                  </a:srgbClr>
                </a:solidFill>
                <a:ea typeface="IBM Plex Sans" charset="0"/>
                <a:cs typeface="IBM Plex Sans" charset="0"/>
              </a:rPr>
              <a:t>© 2017 IBM Corporation</a:t>
            </a:r>
            <a:endParaRPr lang="en-US" sz="800" dirty="0">
              <a:solidFill>
                <a:srgbClr val="000000">
                  <a:lumMod val="50000"/>
                  <a:lumOff val="50000"/>
                </a:srgbClr>
              </a:solidFill>
              <a:ea typeface="IBM Plex Sans" charset="0"/>
              <a:cs typeface="IBM Plex Sans" charset="0"/>
            </a:endParaRPr>
          </a:p>
        </p:txBody>
      </p:sp>
    </p:spTree>
    <p:extLst>
      <p:ext uri="{BB962C8B-B14F-4D97-AF65-F5344CB8AC3E}">
        <p14:creationId xmlns:p14="http://schemas.microsoft.com/office/powerpoint/2010/main" val="16988137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7184428" y="3424629"/>
            <a:ext cx="1771650" cy="1616478"/>
            <a:chOff x="7184428" y="3424629"/>
            <a:chExt cx="1771650" cy="1616478"/>
          </a:xfrm>
        </p:grpSpPr>
        <p:sp>
          <p:nvSpPr>
            <p:cNvPr id="45" name="Rectangle 44"/>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6" name="Rectangle 45"/>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47"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pPr/>
              <a:t>35</a:t>
            </a:fld>
            <a:endParaRPr lang="en-US" dirty="0"/>
          </a:p>
        </p:txBody>
      </p:sp>
      <p:sp>
        <p:nvSpPr>
          <p:cNvPr id="4" name="Text Placeholder 3"/>
          <p:cNvSpPr>
            <a:spLocks noGrp="1"/>
          </p:cNvSpPr>
          <p:nvPr>
            <p:ph type="body" sz="quarter" idx="14"/>
          </p:nvPr>
        </p:nvSpPr>
        <p:spPr/>
        <p:txBody>
          <a:bodyPr/>
          <a:lstStyle/>
          <a:p>
            <a:r>
              <a:rPr lang="en-US" dirty="0"/>
              <a:t>Making blockchain real for business with over 400 engagements and multiple active networks</a:t>
            </a:r>
          </a:p>
        </p:txBody>
      </p:sp>
      <p:graphicFrame>
        <p:nvGraphicFramePr>
          <p:cNvPr id="48" name="Table 47"/>
          <p:cNvGraphicFramePr>
            <a:graphicFrameLocks noGrp="1"/>
          </p:cNvGraphicFramePr>
          <p:nvPr>
            <p:extLst>
              <p:ext uri="{D42A27DB-BD31-4B8C-83A1-F6EECF244321}">
                <p14:modId xmlns:p14="http://schemas.microsoft.com/office/powerpoint/2010/main" val="988889620"/>
              </p:ext>
            </p:extLst>
          </p:nvPr>
        </p:nvGraphicFramePr>
        <p:xfrm>
          <a:off x="618009" y="1022484"/>
          <a:ext cx="8207940" cy="3842075"/>
        </p:xfrm>
        <a:graphic>
          <a:graphicData uri="http://schemas.openxmlformats.org/drawingml/2006/table">
            <a:tbl>
              <a:tblPr>
                <a:tableStyleId>{5C22544A-7EE6-4342-B048-85BDC9FD1C3A}</a:tableStyleId>
              </a:tblPr>
              <a:tblGrid>
                <a:gridCol w="2735980"/>
                <a:gridCol w="2735980"/>
                <a:gridCol w="2735980"/>
              </a:tblGrid>
              <a:tr h="0">
                <a:tc>
                  <a:txBody>
                    <a:bodyPr/>
                    <a:lstStyle/>
                    <a:p>
                      <a:pPr algn="ctr"/>
                      <a:r>
                        <a:rPr kumimoji="0" lang="en-US" sz="1050" b="1" i="0" u="none" strike="noStrike" kern="1200" cap="none" spc="0" normalizeH="0" baseline="0" dirty="0" smtClean="0">
                          <a:ln>
                            <a:noFill/>
                          </a:ln>
                          <a:solidFill>
                            <a:schemeClr val="bg2"/>
                          </a:solidFill>
                          <a:effectLst/>
                          <a:uLnTx/>
                          <a:uFillTx/>
                          <a:latin typeface="+mn-lt"/>
                          <a:ea typeface="ＭＳ Ｐゴシック"/>
                          <a:cs typeface="+mn-cs"/>
                        </a:rPr>
                        <a:t>Trade Finance</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c>
                  <a:txBody>
                    <a:bodyPr/>
                    <a:lstStyle/>
                    <a:p>
                      <a:pPr algn="ctr"/>
                      <a:r>
                        <a:rPr kumimoji="0" lang="en-US" sz="1050" b="1" i="0" u="none" strike="noStrike" kern="1200" cap="none" spc="0" normalizeH="0" baseline="0" dirty="0" smtClean="0">
                          <a:ln>
                            <a:noFill/>
                          </a:ln>
                          <a:solidFill>
                            <a:schemeClr val="bg2"/>
                          </a:solidFill>
                          <a:effectLst/>
                          <a:uLnTx/>
                          <a:uFillTx/>
                          <a:latin typeface="+mn-lt"/>
                          <a:ea typeface="ＭＳ Ｐゴシック"/>
                          <a:cs typeface="+mn-cs"/>
                        </a:rPr>
                        <a:t>Pre and Post Trade</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dirty="0" smtClean="0">
                          <a:ln>
                            <a:noFill/>
                          </a:ln>
                          <a:solidFill>
                            <a:schemeClr val="bg2"/>
                          </a:solidFill>
                          <a:effectLst/>
                          <a:uLnTx/>
                          <a:uFillTx/>
                          <a:latin typeface="+mn-lt"/>
                          <a:ea typeface="ＭＳ Ｐゴシック"/>
                          <a:cs typeface="+mn-cs"/>
                        </a:rPr>
                        <a:t>Complex Risk Coverage</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r>
              <a:tr h="0">
                <a:tc>
                  <a:txBody>
                    <a:bodyPr/>
                    <a:lstStyle/>
                    <a:p>
                      <a:pPr marL="0" indent="0" algn="ctr">
                        <a:spcBef>
                          <a:spcPts val="300"/>
                        </a:spcBef>
                        <a:buFontTx/>
                        <a:buNone/>
                      </a:pPr>
                      <a:endParaRPr lang="en-US" sz="900" b="0" baseline="0" dirty="0" smtClean="0">
                        <a:solidFill>
                          <a:schemeClr val="tx1"/>
                        </a:solidFill>
                      </a:endParaRPr>
                    </a:p>
                    <a:p>
                      <a:pPr marL="0" indent="0" algn="ctr">
                        <a:spcBef>
                          <a:spcPts val="300"/>
                        </a:spcBef>
                        <a:buFontTx/>
                        <a:buNone/>
                      </a:pPr>
                      <a:endParaRPr lang="en-US" sz="900" b="0" baseline="0" dirty="0" smtClean="0">
                        <a:solidFill>
                          <a:schemeClr val="tx1"/>
                        </a:solidFill>
                      </a:endParaRPr>
                    </a:p>
                    <a:p>
                      <a:pPr marL="0" indent="0" algn="ctr">
                        <a:spcBef>
                          <a:spcPts val="300"/>
                        </a:spcBef>
                        <a:buFontTx/>
                        <a:buNone/>
                      </a:pPr>
                      <a:endParaRPr lang="en-US" sz="900" b="0" baseline="0" dirty="0" smtClean="0">
                        <a:solidFill>
                          <a:schemeClr val="tx1"/>
                        </a:solidFill>
                      </a:endParaRPr>
                    </a:p>
                    <a:p>
                      <a:pPr marL="0" indent="0" algn="ctr">
                        <a:spcBef>
                          <a:spcPts val="300"/>
                        </a:spcBef>
                        <a:buFontTx/>
                        <a:buNone/>
                      </a:pPr>
                      <a:endParaRPr lang="en-US" sz="900" b="0" baseline="0" dirty="0" smtClean="0">
                        <a:solidFill>
                          <a:schemeClr val="tx1"/>
                        </a:solidFill>
                      </a:endParaRPr>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Tx/>
                        <a:buNone/>
                      </a:pPr>
                      <a:endParaRPr lang="en-US" sz="900" b="0" baseline="0" dirty="0" smtClean="0">
                        <a:solidFill>
                          <a:schemeClr val="tx1"/>
                        </a:solidFill>
                      </a:endParaRPr>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smtClean="0">
                          <a:ln>
                            <a:noFill/>
                          </a:ln>
                          <a:solidFill>
                            <a:schemeClr val="bg2"/>
                          </a:solidFill>
                          <a:effectLst/>
                          <a:uLnTx/>
                          <a:uFillTx/>
                          <a:latin typeface="+mn-lt"/>
                          <a:ea typeface="ＭＳ Ｐゴシック"/>
                          <a:cs typeface="+mn-cs"/>
                        </a:rPr>
                        <a:t>Identity/ Know your customer (KYC)</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smtClean="0">
                          <a:ln>
                            <a:noFill/>
                          </a:ln>
                          <a:solidFill>
                            <a:schemeClr val="bg2"/>
                          </a:solidFill>
                          <a:effectLst/>
                          <a:uLnTx/>
                          <a:uFillTx/>
                          <a:latin typeface="+mn-lt"/>
                          <a:ea typeface="ＭＳ Ｐゴシック"/>
                          <a:cs typeface="+mn-cs"/>
                        </a:rPr>
                        <a:t>Unlisted Securities/ Private Equity Funds</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smtClean="0">
                          <a:ln>
                            <a:noFill/>
                          </a:ln>
                          <a:solidFill>
                            <a:schemeClr val="bg2"/>
                          </a:solidFill>
                          <a:effectLst/>
                          <a:uLnTx/>
                          <a:uFillTx/>
                          <a:latin typeface="+mn-lt"/>
                          <a:ea typeface="ＭＳ Ｐゴシック"/>
                          <a:cs typeface="+mn-cs"/>
                        </a:rPr>
                        <a:t>Loyalty Program</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r>
              <a:tr h="0">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buFontTx/>
                        <a:buNone/>
                      </a:pPr>
                      <a:r>
                        <a:rPr lang="en-US" sz="1050" b="1" dirty="0" smtClean="0">
                          <a:solidFill>
                            <a:schemeClr val="bg2"/>
                          </a:solidFill>
                        </a:rPr>
                        <a:t>Medicated Health</a:t>
                      </a:r>
                      <a:r>
                        <a:rPr lang="en-US" sz="1050" b="1" baseline="0" dirty="0" smtClean="0">
                          <a:solidFill>
                            <a:schemeClr val="bg2"/>
                          </a:solidFill>
                        </a:rPr>
                        <a:t> Data Exchange</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c>
                  <a:txBody>
                    <a:bodyPr/>
                    <a:lstStyle/>
                    <a:p>
                      <a:pPr algn="ctr">
                        <a:buFontTx/>
                        <a:buNone/>
                      </a:pPr>
                      <a:r>
                        <a:rPr lang="en-US" sz="1050" b="1" dirty="0" smtClean="0">
                          <a:solidFill>
                            <a:schemeClr val="bg2"/>
                          </a:solidFill>
                        </a:rPr>
                        <a:t>Fraud/</a:t>
                      </a:r>
                      <a:r>
                        <a:rPr lang="en-US" sz="1050" b="1" baseline="0" dirty="0" smtClean="0">
                          <a:solidFill>
                            <a:schemeClr val="bg2"/>
                          </a:solidFill>
                        </a:rPr>
                        <a:t> </a:t>
                      </a:r>
                      <a:r>
                        <a:rPr lang="en-US" sz="1050" b="1" dirty="0" smtClean="0">
                          <a:solidFill>
                            <a:schemeClr val="bg2"/>
                          </a:solidFill>
                        </a:rPr>
                        <a:t>Compliance </a:t>
                      </a:r>
                      <a:r>
                        <a:rPr lang="en-US" sz="1050" b="1" baseline="0" dirty="0" smtClean="0">
                          <a:solidFill>
                            <a:schemeClr val="bg2"/>
                          </a:solidFill>
                        </a:rPr>
                        <a:t>Registry</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c>
                  <a:txBody>
                    <a:bodyPr/>
                    <a:lstStyle/>
                    <a:p>
                      <a:pPr algn="ctr">
                        <a:buFontTx/>
                        <a:buNone/>
                      </a:pPr>
                      <a:r>
                        <a:rPr lang="en-US" sz="1050" b="1" dirty="0" smtClean="0">
                          <a:solidFill>
                            <a:schemeClr val="bg2"/>
                          </a:solidFill>
                        </a:rPr>
                        <a:t>Distributed Energy/ Carbon Credit</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r>
              <a:tr h="629689">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Bef>
                          <a:spcPts val="300"/>
                        </a:spcBef>
                        <a:buFontTx/>
                        <a:buNone/>
                      </a:pPr>
                      <a:endParaRPr lang="en-US" sz="900" b="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050" b="1" baseline="0" dirty="0" smtClean="0">
                          <a:solidFill>
                            <a:schemeClr val="bg2"/>
                          </a:solidFill>
                        </a:rPr>
                        <a:t>Supply Chain</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050" b="1" baseline="0" dirty="0" smtClean="0">
                          <a:solidFill>
                            <a:schemeClr val="bg2"/>
                          </a:solidFill>
                        </a:rPr>
                        <a:t>Food Safety</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050" b="1" baseline="0" dirty="0" smtClean="0">
                          <a:solidFill>
                            <a:schemeClr val="bg2"/>
                          </a:solidFill>
                        </a:rPr>
                        <a:t>Provenance/ Traceability</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schemeClr>
                    </a:solidFill>
                  </a:tcPr>
                </a:tc>
              </a:tr>
              <a:tr h="0">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9" name="Picture 4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27123" y="2356573"/>
            <a:ext cx="1070484" cy="306401"/>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99225" y="2363978"/>
            <a:ext cx="901606" cy="232330"/>
          </a:xfrm>
          <a:prstGeom prst="rect">
            <a:avLst/>
          </a:prstGeom>
        </p:spPr>
      </p:pic>
      <p:pic>
        <p:nvPicPr>
          <p:cNvPr id="51" name="Picture 5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78887" y="2757341"/>
            <a:ext cx="787227" cy="152016"/>
          </a:xfrm>
          <a:prstGeom prst="rect">
            <a:avLst/>
          </a:prstGeom>
        </p:spPr>
      </p:pic>
      <p:pic>
        <p:nvPicPr>
          <p:cNvPr id="52" name="Picture 5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80512" y="4309750"/>
            <a:ext cx="427023" cy="385261"/>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045633" y="2419286"/>
            <a:ext cx="689029" cy="442127"/>
          </a:xfrm>
          <a:prstGeom prst="rect">
            <a:avLst/>
          </a:prstGeom>
        </p:spPr>
      </p:pic>
      <p:pic>
        <p:nvPicPr>
          <p:cNvPr id="54" name="Picture 5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17026" y="1464687"/>
            <a:ext cx="520817" cy="281241"/>
          </a:xfrm>
          <a:prstGeom prst="rect">
            <a:avLst/>
          </a:prstGeom>
        </p:spPr>
      </p:pic>
      <p:pic>
        <p:nvPicPr>
          <p:cNvPr id="55" name="Picture 5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390148" y="1375900"/>
            <a:ext cx="458814" cy="458814"/>
          </a:xfrm>
          <a:prstGeom prst="rect">
            <a:avLst/>
          </a:prstGeom>
        </p:spPr>
      </p:pic>
      <p:pic>
        <p:nvPicPr>
          <p:cNvPr id="56" name="Picture 55">
            <a:extLst/>
          </p:cNvPr>
          <p:cNvPicPr>
            <a:picLocks noChangeAspect="1"/>
          </p:cNvPicPr>
          <p:nvPr/>
        </p:nvPicPr>
        <p:blipFill>
          <a:blip r:embed="rId10"/>
          <a:stretch>
            <a:fillRect/>
          </a:stretch>
        </p:blipFill>
        <p:spPr>
          <a:xfrm>
            <a:off x="3649232" y="1385970"/>
            <a:ext cx="564795" cy="150901"/>
          </a:xfrm>
          <a:prstGeom prst="rect">
            <a:avLst/>
          </a:prstGeom>
          <a:solidFill>
            <a:srgbClr val="FFFFFF"/>
          </a:solidFill>
        </p:spPr>
      </p:pic>
      <p:pic>
        <p:nvPicPr>
          <p:cNvPr id="57" name="Picture 163" descr="jpx">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260224" y="1423557"/>
            <a:ext cx="379060" cy="449263"/>
          </a:xfrm>
          <a:prstGeom prst="rect">
            <a:avLst/>
          </a:prstGeom>
          <a:solidFill>
            <a:srgbClr val="FFFFFF"/>
          </a:solidFill>
          <a:effectLst/>
        </p:spPr>
      </p:pic>
      <p:pic>
        <p:nvPicPr>
          <p:cNvPr id="58" name="Picture 155" descr="CLS">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4493302" y="1327910"/>
            <a:ext cx="563901" cy="270025"/>
          </a:xfrm>
          <a:prstGeom prst="rect">
            <a:avLst/>
          </a:prstGeom>
          <a:solidFill>
            <a:srgbClr val="FFFFFF"/>
          </a:solidFill>
          <a:effectLst/>
        </p:spPr>
      </p:pic>
      <p:pic>
        <p:nvPicPr>
          <p:cNvPr id="59" name="Picture 58"/>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893791" y="1567086"/>
            <a:ext cx="905434" cy="327401"/>
          </a:xfrm>
          <a:prstGeom prst="rect">
            <a:avLst/>
          </a:prstGeom>
        </p:spPr>
      </p:pic>
      <p:pic>
        <p:nvPicPr>
          <p:cNvPr id="60" name="Picture 59"/>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026639" y="4353656"/>
            <a:ext cx="531964" cy="256810"/>
          </a:xfrm>
          <a:prstGeom prst="rect">
            <a:avLst/>
          </a:prstGeom>
        </p:spPr>
      </p:pic>
      <p:pic>
        <p:nvPicPr>
          <p:cNvPr id="61" name="Picture 156" descr="walmart">
            <a:extLst/>
          </p:cNvPr>
          <p:cNvPicPr>
            <a:picLocks noChangeAspect="1" noChangeArrowheads="1"/>
          </p:cNvPicPr>
          <p:nvPr/>
        </p:nvPicPr>
        <p:blipFill>
          <a:blip r:embed="rId15"/>
          <a:srcRect/>
          <a:stretch>
            <a:fillRect/>
          </a:stretch>
        </p:blipFill>
        <p:spPr bwMode="auto">
          <a:xfrm>
            <a:off x="3253729" y="4325294"/>
            <a:ext cx="833477" cy="234415"/>
          </a:xfrm>
          <a:prstGeom prst="rect">
            <a:avLst/>
          </a:prstGeom>
          <a:solidFill>
            <a:srgbClr val="FFFFFF"/>
          </a:solidFill>
          <a:effectLst/>
        </p:spPr>
      </p:pic>
      <p:pic>
        <p:nvPicPr>
          <p:cNvPr id="62" name="Picture 2" descr="https://c1.staticflickr.com/9/8823/27680419843_935989fd13_b.jpg">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703743" y="4357463"/>
            <a:ext cx="1351460" cy="265831"/>
          </a:xfrm>
          <a:prstGeom prst="rect">
            <a:avLst/>
          </a:prstGeom>
          <a:noFill/>
        </p:spPr>
      </p:pic>
      <p:pic>
        <p:nvPicPr>
          <p:cNvPr id="63" name="Picture 6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029264" y="3354848"/>
            <a:ext cx="1027939" cy="288464"/>
          </a:xfrm>
          <a:prstGeom prst="rect">
            <a:avLst/>
          </a:prstGeom>
        </p:spPr>
      </p:pic>
      <p:pic>
        <p:nvPicPr>
          <p:cNvPr id="64" name="Picture 6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267248" y="3350264"/>
            <a:ext cx="927192" cy="253696"/>
          </a:xfrm>
          <a:prstGeom prst="rect">
            <a:avLst/>
          </a:prstGeom>
        </p:spPr>
      </p:pic>
      <p:pic>
        <p:nvPicPr>
          <p:cNvPr id="65" name="Picture 64"/>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342693" y="3327405"/>
            <a:ext cx="838712" cy="394893"/>
          </a:xfrm>
          <a:prstGeom prst="rect">
            <a:avLst/>
          </a:prstGeom>
        </p:spPr>
      </p:pic>
      <p:pic>
        <p:nvPicPr>
          <p:cNvPr id="66" name="Picture 65"/>
          <p:cNvPicPr>
            <a:picLocks noChangeAspect="1"/>
          </p:cNvPicPr>
          <p:nvPr/>
        </p:nvPicPr>
        <p:blipFill>
          <a:blip r:embed="rId20"/>
          <a:stretch>
            <a:fillRect/>
          </a:stretch>
        </p:blipFill>
        <p:spPr>
          <a:xfrm>
            <a:off x="7568980" y="3350264"/>
            <a:ext cx="835505" cy="321650"/>
          </a:xfrm>
          <a:prstGeom prst="rect">
            <a:avLst/>
          </a:prstGeom>
        </p:spPr>
      </p:pic>
      <p:pic>
        <p:nvPicPr>
          <p:cNvPr id="67" name="Picture 37" descr="Logo_Credit_mutuel_ARKEA">
            <a:extLst/>
          </p:cNvPr>
          <p:cNvPicPr>
            <a:picLocks noChangeAspect="1" noChangeArrowheads="1"/>
          </p:cNvPicPr>
          <p:nvPr/>
        </p:nvPicPr>
        <p:blipFill>
          <a:blip r:embed="rId21" cstate="print"/>
          <a:srcRect/>
          <a:stretch>
            <a:fillRect/>
          </a:stretch>
        </p:blipFill>
        <p:spPr bwMode="auto">
          <a:xfrm>
            <a:off x="2170139" y="2437102"/>
            <a:ext cx="783428" cy="225872"/>
          </a:xfrm>
          <a:prstGeom prst="rect">
            <a:avLst/>
          </a:prstGeom>
          <a:solidFill>
            <a:srgbClr val="FFFFFF"/>
          </a:solidFill>
          <a:effectLst/>
        </p:spPr>
      </p:pic>
      <p:pic>
        <p:nvPicPr>
          <p:cNvPr id="68" name="Picture 67"/>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444416" y="2694436"/>
            <a:ext cx="654952" cy="240655"/>
          </a:xfrm>
          <a:prstGeom prst="rect">
            <a:avLst/>
          </a:prstGeom>
        </p:spPr>
      </p:pic>
      <p:pic>
        <p:nvPicPr>
          <p:cNvPr id="69" name="Picture 68"/>
          <p:cNvPicPr>
            <a:picLocks noChangeAspect="1"/>
          </p:cNvPicPr>
          <p:nvPr/>
        </p:nvPicPr>
        <p:blipFill>
          <a:blip r:embed="rId23"/>
          <a:stretch>
            <a:fillRect/>
          </a:stretch>
        </p:blipFill>
        <p:spPr>
          <a:xfrm>
            <a:off x="998771" y="2362247"/>
            <a:ext cx="697812" cy="282896"/>
          </a:xfrm>
          <a:prstGeom prst="rect">
            <a:avLst/>
          </a:prstGeom>
        </p:spPr>
      </p:pic>
      <p:pic>
        <p:nvPicPr>
          <p:cNvPr id="70" name="Picture 69"/>
          <p:cNvPicPr>
            <a:picLocks noChangeAspect="1"/>
          </p:cNvPicPr>
          <p:nvPr/>
        </p:nvPicPr>
        <p:blipFill>
          <a:blip r:embed="rId24"/>
          <a:stretch>
            <a:fillRect/>
          </a:stretch>
        </p:blipFill>
        <p:spPr>
          <a:xfrm>
            <a:off x="893665" y="1386059"/>
            <a:ext cx="1280307" cy="149248"/>
          </a:xfrm>
          <a:prstGeom prst="rect">
            <a:avLst/>
          </a:prstGeom>
        </p:spPr>
      </p:pic>
      <p:pic>
        <p:nvPicPr>
          <p:cNvPr id="71" name="Picture 36" descr="Mizuho Financial">
            <a:extLst/>
          </p:cNvPr>
          <p:cNvPicPr>
            <a:picLocks noChangeAspect="1" noChangeArrowheads="1"/>
          </p:cNvPicPr>
          <p:nvPr/>
        </p:nvPicPr>
        <p:blipFill>
          <a:blip r:embed="rId25" cstate="print"/>
          <a:srcRect/>
          <a:stretch>
            <a:fillRect/>
          </a:stretch>
        </p:blipFill>
        <p:spPr bwMode="auto">
          <a:xfrm>
            <a:off x="2528001" y="1437346"/>
            <a:ext cx="425565" cy="228275"/>
          </a:xfrm>
          <a:prstGeom prst="rect">
            <a:avLst/>
          </a:prstGeom>
          <a:solidFill>
            <a:schemeClr val="bg1"/>
          </a:solidFill>
          <a:effectLst/>
        </p:spPr>
      </p:pic>
      <p:pic>
        <p:nvPicPr>
          <p:cNvPr id="72" name="Picture 71"/>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1089206" y="1665110"/>
            <a:ext cx="721696" cy="123843"/>
          </a:xfrm>
          <a:prstGeom prst="rect">
            <a:avLst/>
          </a:prstGeom>
        </p:spPr>
      </p:pic>
      <p:pic>
        <p:nvPicPr>
          <p:cNvPr id="73" name="Picture 7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1870776" y="1575093"/>
            <a:ext cx="564294" cy="235296"/>
          </a:xfrm>
          <a:prstGeom prst="rect">
            <a:avLst/>
          </a:prstGeom>
        </p:spPr>
      </p:pic>
      <p:pic>
        <p:nvPicPr>
          <p:cNvPr id="74" name="Picture 73"/>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3371502" y="4602280"/>
            <a:ext cx="371351" cy="188151"/>
          </a:xfrm>
          <a:prstGeom prst="rect">
            <a:avLst/>
          </a:prstGeom>
        </p:spPr>
      </p:pic>
      <p:pic>
        <p:nvPicPr>
          <p:cNvPr id="75" name="Picture 74"/>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3827754" y="4576205"/>
            <a:ext cx="321159" cy="264635"/>
          </a:xfrm>
          <a:prstGeom prst="rect">
            <a:avLst/>
          </a:prstGeom>
        </p:spPr>
      </p:pic>
      <p:pic>
        <p:nvPicPr>
          <p:cNvPr id="76" name="Picture 75"/>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4267423" y="4567919"/>
            <a:ext cx="293953" cy="292974"/>
          </a:xfrm>
          <a:prstGeom prst="rect">
            <a:avLst/>
          </a:prstGeom>
        </p:spPr>
      </p:pic>
      <p:pic>
        <p:nvPicPr>
          <p:cNvPr id="77" name="Picture 76"/>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4639412" y="4568387"/>
            <a:ext cx="400318" cy="300810"/>
          </a:xfrm>
          <a:prstGeom prst="rect">
            <a:avLst/>
          </a:prstGeom>
        </p:spPr>
      </p:pic>
      <p:pic>
        <p:nvPicPr>
          <p:cNvPr id="78" name="Picture 7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5079673" y="4556392"/>
            <a:ext cx="428670" cy="306432"/>
          </a:xfrm>
          <a:prstGeom prst="rect">
            <a:avLst/>
          </a:prstGeom>
        </p:spPr>
      </p:pic>
      <p:pic>
        <p:nvPicPr>
          <p:cNvPr id="79" name="Picture 78"/>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5597033" y="4603566"/>
            <a:ext cx="216033" cy="185578"/>
          </a:xfrm>
          <a:prstGeom prst="rect">
            <a:avLst/>
          </a:prstGeom>
        </p:spPr>
      </p:pic>
      <p:pic>
        <p:nvPicPr>
          <p:cNvPr id="80" name="Picture 79"/>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4162940" y="4349566"/>
            <a:ext cx="545725" cy="162626"/>
          </a:xfrm>
          <a:prstGeom prst="rect">
            <a:avLst/>
          </a:prstGeom>
        </p:spPr>
      </p:pic>
      <p:pic>
        <p:nvPicPr>
          <p:cNvPr id="81" name="Picture 80"/>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4722962" y="4232709"/>
            <a:ext cx="709947" cy="357643"/>
          </a:xfrm>
          <a:prstGeom prst="rect">
            <a:avLst/>
          </a:prstGeom>
        </p:spPr>
      </p:pic>
      <p:pic>
        <p:nvPicPr>
          <p:cNvPr id="82" name="Picture 81"/>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5418439" y="4304962"/>
            <a:ext cx="491884" cy="185417"/>
          </a:xfrm>
          <a:prstGeom prst="rect">
            <a:avLst/>
          </a:prstGeom>
        </p:spPr>
      </p:pic>
    </p:spTree>
    <p:extLst>
      <p:ext uri="{BB962C8B-B14F-4D97-AF65-F5344CB8AC3E}">
        <p14:creationId xmlns:p14="http://schemas.microsoft.com/office/powerpoint/2010/main" val="34519288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7184428" y="3424629"/>
            <a:ext cx="1771650" cy="1616478"/>
            <a:chOff x="7184428" y="3424629"/>
            <a:chExt cx="1771650" cy="1616478"/>
          </a:xfrm>
        </p:grpSpPr>
        <p:sp>
          <p:nvSpPr>
            <p:cNvPr id="53" name="Rectangle 52"/>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4" name="Rectangle 53"/>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55"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pPr/>
              <a:t>36</a:t>
            </a:fld>
            <a:endParaRPr lang="en-US" dirty="0"/>
          </a:p>
        </p:txBody>
      </p:sp>
      <p:sp>
        <p:nvSpPr>
          <p:cNvPr id="4" name="Text Placeholder 3"/>
          <p:cNvSpPr>
            <a:spLocks noGrp="1"/>
          </p:cNvSpPr>
          <p:nvPr>
            <p:ph type="body" sz="quarter" idx="14"/>
          </p:nvPr>
        </p:nvSpPr>
        <p:spPr/>
        <p:txBody>
          <a:bodyPr/>
          <a:lstStyle/>
          <a:p>
            <a:r>
              <a:rPr lang="en-US" dirty="0"/>
              <a:t>IBM Engagement Model overview</a:t>
            </a:r>
          </a:p>
        </p:txBody>
      </p:sp>
      <p:graphicFrame>
        <p:nvGraphicFramePr>
          <p:cNvPr id="6" name="Group 188"/>
          <p:cNvGraphicFramePr>
            <a:graphicFrameLocks noGrp="1"/>
          </p:cNvGraphicFramePr>
          <p:nvPr>
            <p:extLst>
              <p:ext uri="{D42A27DB-BD31-4B8C-83A1-F6EECF244321}">
                <p14:modId xmlns:p14="http://schemas.microsoft.com/office/powerpoint/2010/main" val="371498161"/>
              </p:ext>
            </p:extLst>
          </p:nvPr>
        </p:nvGraphicFramePr>
        <p:xfrm>
          <a:off x="428625" y="2555903"/>
          <a:ext cx="8297863" cy="2183783"/>
        </p:xfrm>
        <a:graphic>
          <a:graphicData uri="http://schemas.openxmlformats.org/drawingml/2006/table">
            <a:tbl>
              <a:tblPr/>
              <a:tblGrid>
                <a:gridCol w="2055813">
                  <a:extLst>
                    <a:ext uri="{9D8B030D-6E8A-4147-A177-3AD203B41FA5}">
                      <a16:colId xmlns:a16="http://schemas.microsoft.com/office/drawing/2014/main" xmlns="" val="20000"/>
                    </a:ext>
                  </a:extLst>
                </a:gridCol>
                <a:gridCol w="2151062">
                  <a:extLst>
                    <a:ext uri="{9D8B030D-6E8A-4147-A177-3AD203B41FA5}">
                      <a16:colId xmlns:a16="http://schemas.microsoft.com/office/drawing/2014/main" xmlns="" val="20001"/>
                    </a:ext>
                  </a:extLst>
                </a:gridCol>
                <a:gridCol w="2117725">
                  <a:extLst>
                    <a:ext uri="{9D8B030D-6E8A-4147-A177-3AD203B41FA5}">
                      <a16:colId xmlns:a16="http://schemas.microsoft.com/office/drawing/2014/main" xmlns="" val="20002"/>
                    </a:ext>
                  </a:extLst>
                </a:gridCol>
                <a:gridCol w="1973263">
                  <a:extLst>
                    <a:ext uri="{9D8B030D-6E8A-4147-A177-3AD203B41FA5}">
                      <a16:colId xmlns:a16="http://schemas.microsoft.com/office/drawing/2014/main" xmlns="" val="20003"/>
                    </a:ext>
                  </a:extLst>
                </a:gridCol>
              </a:tblGrid>
              <a:tr h="1655879">
                <a:tc>
                  <a:txBody>
                    <a:bodyPr/>
                    <a:lstStyle/>
                    <a:p>
                      <a:pPr marL="223838" marR="0" lvl="0" indent="-223838" algn="l" defTabSz="914400" rtl="0" eaLnBrk="1" fontAlgn="base" latinLnBrk="0" hangingPunct="1">
                        <a:lnSpc>
                          <a:spcPct val="95000"/>
                        </a:lnSpc>
                        <a:spcBef>
                          <a:spcPts val="200"/>
                        </a:spcBef>
                        <a:spcAft>
                          <a:spcPts val="500"/>
                        </a:spcAft>
                        <a:buClrTx/>
                        <a:buSzTx/>
                        <a:buFont typeface="Arial" pitchFamily="34" charset="0"/>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Discuss Blockchain technology</a:t>
                      </a:r>
                    </a:p>
                    <a:p>
                      <a:pPr marL="223838" marR="0" lvl="0" indent="-223838" algn="l" defTabSz="914400" rtl="0" eaLnBrk="1" fontAlgn="base" latinLnBrk="0" hangingPunct="1">
                        <a:lnSpc>
                          <a:spcPct val="95000"/>
                        </a:lnSpc>
                        <a:spcBef>
                          <a:spcPts val="200"/>
                        </a:spcBef>
                        <a:spcAft>
                          <a:spcPts val="500"/>
                        </a:spcAft>
                        <a:buClrTx/>
                        <a:buSzTx/>
                        <a:buFont typeface="Arial" pitchFamily="34" charset="0"/>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Explore customer </a:t>
                      </a:r>
                      <a:b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business model</a:t>
                      </a:r>
                    </a:p>
                    <a:p>
                      <a:pPr marL="223838" marR="0" lvl="0" indent="-223838" algn="l" defTabSz="914400" rtl="0" eaLnBrk="1" fontAlgn="base" latinLnBrk="0" hangingPunct="1">
                        <a:lnSpc>
                          <a:spcPct val="95000"/>
                        </a:lnSpc>
                        <a:spcBef>
                          <a:spcPts val="200"/>
                        </a:spcBef>
                        <a:spcAft>
                          <a:spcPts val="500"/>
                        </a:spcAft>
                        <a:buClrTx/>
                        <a:buSzTx/>
                        <a:buFont typeface="Arial" pitchFamily="34" charset="0"/>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Show Blockchain Application demo</a:t>
                      </a:r>
                    </a:p>
                  </a:txBody>
                  <a:tcPr horzOverflow="overflow">
                    <a:lnL cap="flat">
                      <a:noFill/>
                    </a:lnL>
                    <a:lnR w="28575" cap="flat" cmpd="sng" algn="ctr">
                      <a:solidFill>
                        <a:srgbClr val="FFFFFF"/>
                      </a:solidFill>
                      <a:prstDash val="solid"/>
                      <a:round/>
                      <a:headEnd type="none" w="med" len="med"/>
                      <a:tailEnd type="none" w="med" len="med"/>
                    </a:lnR>
                    <a:lnT cap="flat">
                      <a:noFill/>
                    </a:lnT>
                    <a:lnB cap="flat">
                      <a:noFill/>
                    </a:lnB>
                    <a:lnTlToBr>
                      <a:noFill/>
                    </a:lnTlToBr>
                    <a:lnBlToTr>
                      <a:noFill/>
                    </a:lnBlToTr>
                    <a:noFill/>
                  </a:tcPr>
                </a:tc>
                <a:tc>
                  <a:txBody>
                    <a:bodyPr/>
                    <a:lstStyle/>
                    <a:p>
                      <a:pPr marL="223838" marR="0" lvl="0" indent="-223838" algn="l" defTabSz="914400" rtl="0" eaLnBrk="1" fontAlgn="base" latinLnBrk="0" hangingPunct="1">
                        <a:lnSpc>
                          <a:spcPct val="95000"/>
                        </a:lnSpc>
                        <a:spcBef>
                          <a:spcPts val="200"/>
                        </a:spcBef>
                        <a:spcAft>
                          <a:spcPts val="500"/>
                        </a:spcAft>
                        <a:buClrTx/>
                        <a:buSzTx/>
                        <a:buFont typeface="Arial" pitchFamily="34" charset="0"/>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Understand Blockchain concepts &amp; elements</a:t>
                      </a:r>
                    </a:p>
                    <a:p>
                      <a:pPr marL="223838" marR="0" lvl="0" indent="-223838" algn="l" defTabSz="914400" rtl="0" eaLnBrk="1" fontAlgn="base" latinLnBrk="0" hangingPunct="1">
                        <a:lnSpc>
                          <a:spcPct val="95000"/>
                        </a:lnSpc>
                        <a:spcBef>
                          <a:spcPts val="200"/>
                        </a:spcBef>
                        <a:spcAft>
                          <a:spcPts val="500"/>
                        </a:spcAft>
                        <a:buClrTx/>
                        <a:buSzTx/>
                        <a:buFont typeface="Arial" pitchFamily="34" charset="0"/>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Hands on with </a:t>
                      </a:r>
                      <a:b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200" b="0" i="0" u="none" strike="noStrike" cap="none" normalizeH="0" baseline="0" dirty="0" err="1" smtClean="0">
                          <a:ln>
                            <a:noFill/>
                          </a:ln>
                          <a:solidFill>
                            <a:schemeClr val="tx1"/>
                          </a:solidFill>
                          <a:effectLst/>
                          <a:latin typeface="IBM Plex Sans Regular" charset="0"/>
                          <a:ea typeface="MS PGothic" pitchFamily="34" charset="-128"/>
                          <a:cs typeface="IBM Plex Sans Regular" charset="0"/>
                        </a:rPr>
                        <a:t>Blockchain</a:t>
                      </a:r>
                      <a:endPar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endParaRPr>
                    </a:p>
                    <a:p>
                      <a:pPr marL="223838" marR="0" lvl="0" indent="-223838" algn="l" defTabSz="914400" rtl="0" eaLnBrk="1" fontAlgn="base" latinLnBrk="0" hangingPunct="1">
                        <a:lnSpc>
                          <a:spcPct val="95000"/>
                        </a:lnSpc>
                        <a:spcBef>
                          <a:spcPts val="200"/>
                        </a:spcBef>
                        <a:spcAft>
                          <a:spcPts val="500"/>
                        </a:spcAft>
                        <a:buClrTx/>
                        <a:buSzTx/>
                        <a:buFont typeface="Arial" pitchFamily="34" charset="0"/>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Standard demo customization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cap="flat">
                      <a:noFill/>
                    </a:lnT>
                    <a:lnB cap="flat">
                      <a:noFill/>
                    </a:lnB>
                    <a:lnTlToBr>
                      <a:noFill/>
                    </a:lnTlToBr>
                    <a:lnBlToTr>
                      <a:noFill/>
                    </a:lnBlToTr>
                    <a:noFill/>
                  </a:tcPr>
                </a:tc>
                <a:tc>
                  <a:txBody>
                    <a:bodyPr/>
                    <a:lstStyle/>
                    <a:p>
                      <a:pPr marL="223838" marR="0" lvl="0" indent="-223838" algn="l" defTabSz="914400" rtl="0" eaLnBrk="1" fontAlgn="base" latinLnBrk="0" hangingPunct="1">
                        <a:lnSpc>
                          <a:spcPct val="95000"/>
                        </a:lnSpc>
                        <a:spcBef>
                          <a:spcPts val="200"/>
                        </a:spcBef>
                        <a:spcAft>
                          <a:spcPts val="500"/>
                        </a:spcAft>
                        <a:buClrTx/>
                        <a:buSzTx/>
                        <a:buFont typeface="Arial" pitchFamily="34" charset="0"/>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Design Thinking </a:t>
                      </a:r>
                      <a:b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workshop to </a:t>
                      </a:r>
                      <a:r>
                        <a:rPr kumimoji="0" lang="en-US" sz="1200" b="0" i="0" u="none" strike="noStrike" cap="none" normalizeH="0" baseline="0" dirty="0" smtClean="0">
                          <a:ln>
                            <a:noFill/>
                          </a:ln>
                          <a:solidFill>
                            <a:schemeClr val="tx1"/>
                          </a:solidFill>
                          <a:effectLst/>
                          <a:latin typeface="IBM Plex Sans Regular" charset="0"/>
                          <a:ea typeface="MS PGothic" pitchFamily="34" charset="-128"/>
                          <a:cs typeface="IBM Plex Sans Regular" charset="0"/>
                        </a:rPr>
                        <a:t>define/refine </a:t>
                      </a: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business challenge</a:t>
                      </a:r>
                    </a:p>
                    <a:p>
                      <a:pPr marL="223838" marR="0" lvl="0" indent="-223838" algn="l" defTabSz="914400" rtl="0" eaLnBrk="1" fontAlgn="base" latinLnBrk="0" hangingPunct="1">
                        <a:lnSpc>
                          <a:spcPct val="95000"/>
                        </a:lnSpc>
                        <a:spcBef>
                          <a:spcPts val="200"/>
                        </a:spcBef>
                        <a:spcAft>
                          <a:spcPts val="500"/>
                        </a:spcAft>
                        <a:buClrTx/>
                        <a:buSzTx/>
                        <a:buFont typeface="Arial" pitchFamily="34" charset="0"/>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Agile iterations incrementally build </a:t>
                      </a:r>
                      <a:b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project functionality</a:t>
                      </a:r>
                    </a:p>
                    <a:p>
                      <a:pPr marL="223838" marR="0" lvl="0" indent="-223838" algn="l" defTabSz="914400" rtl="0" eaLnBrk="1" fontAlgn="base" latinLnBrk="0" hangingPunct="1">
                        <a:lnSpc>
                          <a:spcPct val="95000"/>
                        </a:lnSpc>
                        <a:spcBef>
                          <a:spcPts val="200"/>
                        </a:spcBef>
                        <a:spcAft>
                          <a:spcPts val="500"/>
                        </a:spcAft>
                        <a:buClrTx/>
                        <a:buSzTx/>
                        <a:buFont typeface="Arial" pitchFamily="34" charset="0"/>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Enterprise integration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cap="flat">
                      <a:noFill/>
                    </a:lnT>
                    <a:lnB cap="flat">
                      <a:noFill/>
                    </a:lnB>
                    <a:lnTlToBr>
                      <a:noFill/>
                    </a:lnTlToBr>
                    <a:lnBlToTr>
                      <a:noFill/>
                    </a:lnBlToTr>
                    <a:noFill/>
                  </a:tcPr>
                </a:tc>
                <a:tc>
                  <a:txBody>
                    <a:bodyPr/>
                    <a:lstStyle/>
                    <a:p>
                      <a:pPr marL="223838" marR="0" lvl="0" indent="-223838" algn="l" defTabSz="1282700" rtl="0" eaLnBrk="1" fontAlgn="base" latinLnBrk="0" hangingPunct="1">
                        <a:lnSpc>
                          <a:spcPct val="95000"/>
                        </a:lnSpc>
                        <a:spcBef>
                          <a:spcPts val="200"/>
                        </a:spcBef>
                        <a:spcAft>
                          <a:spcPts val="500"/>
                        </a:spcAft>
                        <a:buClrTx/>
                        <a:buSzTx/>
                        <a:buFontTx/>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Scale up pilot or Scale out to new projects</a:t>
                      </a:r>
                    </a:p>
                    <a:p>
                      <a:pPr marL="223838" marR="0" lvl="0" indent="-223838" algn="l" defTabSz="1282700" rtl="0" eaLnBrk="1" fontAlgn="base" latinLnBrk="0" hangingPunct="1">
                        <a:lnSpc>
                          <a:spcPct val="95000"/>
                        </a:lnSpc>
                        <a:spcBef>
                          <a:spcPts val="200"/>
                        </a:spcBef>
                        <a:spcAft>
                          <a:spcPts val="500"/>
                        </a:spcAft>
                        <a:buClrTx/>
                        <a:buSzTx/>
                        <a:buFontTx/>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Business Process </a:t>
                      </a:r>
                      <a:b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b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Re-engineering</a:t>
                      </a:r>
                    </a:p>
                    <a:p>
                      <a:pPr marL="223838" marR="0" lvl="0" indent="-223838" algn="l" defTabSz="1282700" rtl="0" eaLnBrk="1" fontAlgn="base" latinLnBrk="0" hangingPunct="1">
                        <a:lnSpc>
                          <a:spcPct val="95000"/>
                        </a:lnSpc>
                        <a:spcBef>
                          <a:spcPts val="200"/>
                        </a:spcBef>
                        <a:spcAft>
                          <a:spcPts val="500"/>
                        </a:spcAft>
                        <a:buClrTx/>
                        <a:buSzTx/>
                        <a:buFontTx/>
                        <a:buAutoNum type="arabicPeriod"/>
                        <a:tabLst/>
                      </a:pPr>
                      <a:r>
                        <a:rPr kumimoji="0" lang="en-US" sz="1200" b="0" i="0" u="none" strike="noStrike" cap="none" normalizeH="0" baseline="0" dirty="0">
                          <a:ln>
                            <a:noFill/>
                          </a:ln>
                          <a:solidFill>
                            <a:schemeClr val="tx1"/>
                          </a:solidFill>
                          <a:effectLst/>
                          <a:latin typeface="IBM Plex Sans Regular" charset="0"/>
                          <a:ea typeface="MS PGothic" pitchFamily="34" charset="-128"/>
                          <a:cs typeface="IBM Plex Sans Regular" charset="0"/>
                        </a:rPr>
                        <a:t>Systems Integration </a:t>
                      </a:r>
                    </a:p>
                  </a:txBody>
                  <a:tcPr horzOverflow="overflow">
                    <a:lnL w="28575"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52465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Remote</a:t>
                      </a:r>
                    </a:p>
                  </a:txBody>
                  <a:tcPr anchor="ctr" horzOverflow="overflow">
                    <a:lnL cap="flat">
                      <a:noFill/>
                    </a:lnL>
                    <a:lnR w="28575" cap="flat" cmpd="sng" algn="ctr">
                      <a:solidFill>
                        <a:srgbClr val="FFFFFF"/>
                      </a:solidFill>
                      <a:prstDash val="solid"/>
                      <a:round/>
                      <a:headEnd type="none" w="med" len="med"/>
                      <a:tailEnd type="none" w="med" len="med"/>
                    </a:lnR>
                    <a:lnT cap="flat">
                      <a:noFill/>
                    </a:lnT>
                    <a:lnB w="28575" cap="flat" cmpd="sng" algn="ctr">
                      <a:solidFill>
                        <a:srgbClr val="FFFFFF"/>
                      </a:solidFill>
                      <a:prstDash val="solid"/>
                      <a:round/>
                      <a:headEnd type="none" w="med" len="med"/>
                      <a:tailEnd type="none" w="med" len="med"/>
                    </a:lnB>
                    <a:lnTlToBr>
                      <a:noFill/>
                    </a:lnTlToBr>
                    <a:lnBlToTr>
                      <a:noFill/>
                    </a:lnBlToTr>
                    <a:solidFill>
                      <a:schemeClr val="tx1">
                        <a:alpha val="12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Digital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cap="flat">
                      <a:noFill/>
                    </a:lnT>
                    <a:lnB w="28575" cap="flat" cmpd="sng" algn="ctr">
                      <a:solidFill>
                        <a:srgbClr val="FFFFFF"/>
                      </a:solidFill>
                      <a:prstDash val="solid"/>
                      <a:round/>
                      <a:headEnd type="none" w="med" len="med"/>
                      <a:tailEnd type="none" w="med" len="med"/>
                    </a:lnB>
                    <a:lnTlToBr>
                      <a:noFill/>
                    </a:lnTlToBr>
                    <a:lnBlToTr>
                      <a:noFill/>
                    </a:lnBlToTr>
                    <a:solidFill>
                      <a:srgbClr val="000E5E">
                        <a:alpha val="21961"/>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Face to face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cap="flat">
                      <a:noFill/>
                    </a:lnT>
                    <a:lnB w="28575" cap="flat" cmpd="sng" algn="ctr">
                      <a:solidFill>
                        <a:srgbClr val="FFFFFF"/>
                      </a:solidFill>
                      <a:prstDash val="solid"/>
                      <a:round/>
                      <a:headEnd type="none" w="med" len="med"/>
                      <a:tailEnd type="none" w="med" len="med"/>
                    </a:lnB>
                    <a:lnTlToBr>
                      <a:noFill/>
                    </a:lnTlToBr>
                    <a:lnBlToTr>
                      <a:noFill/>
                    </a:lnBlToTr>
                    <a:solidFill>
                      <a:srgbClr val="0164FF">
                        <a:alpha val="21961"/>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IBM Plex Sans Regular" charset="0"/>
                          <a:ea typeface="MS PGothic" pitchFamily="34" charset="-128"/>
                          <a:cs typeface="IBM Plex Sans Regular" charset="0"/>
                        </a:rPr>
                        <a:t>Face to face</a:t>
                      </a:r>
                    </a:p>
                  </a:txBody>
                  <a:tcPr anchor="ctr" horzOverflow="overflow">
                    <a:lnL w="28575" cap="flat" cmpd="sng" algn="ctr">
                      <a:solidFill>
                        <a:srgbClr val="FFFFFF"/>
                      </a:solidFill>
                      <a:prstDash val="solid"/>
                      <a:round/>
                      <a:headEnd type="none" w="med" len="med"/>
                      <a:tailEnd type="none" w="med" len="med"/>
                    </a:lnL>
                    <a:lnR cap="flat">
                      <a:noFill/>
                    </a:lnR>
                    <a:lnT cap="flat">
                      <a:noFill/>
                    </a:lnT>
                    <a:lnB w="28575" cap="flat" cmpd="sng" algn="ctr">
                      <a:solidFill>
                        <a:srgbClr val="FFFFFF"/>
                      </a:solidFill>
                      <a:prstDash val="solid"/>
                      <a:round/>
                      <a:headEnd type="none" w="med" len="med"/>
                      <a:tailEnd type="none" w="med" len="med"/>
                    </a:lnB>
                    <a:lnTlToBr>
                      <a:noFill/>
                    </a:lnTlToBr>
                    <a:lnBlToTr>
                      <a:noFill/>
                    </a:lnBlToTr>
                    <a:solidFill>
                      <a:srgbClr val="757575">
                        <a:alpha val="21961"/>
                      </a:srgbClr>
                    </a:solidFill>
                  </a:tcPr>
                </a:tc>
                <a:extLst>
                  <a:ext uri="{0D108BD9-81ED-4DB2-BD59-A6C34878D82A}">
                    <a16:rowId xmlns:a16="http://schemas.microsoft.com/office/drawing/2014/main" xmlns="" val="10001"/>
                  </a:ext>
                </a:extLst>
              </a:tr>
            </a:tbl>
          </a:graphicData>
        </a:graphic>
      </p:graphicFrame>
      <p:grpSp>
        <p:nvGrpSpPr>
          <p:cNvPr id="7" name="Group 35"/>
          <p:cNvGrpSpPr>
            <a:grpSpLocks/>
          </p:cNvGrpSpPr>
          <p:nvPr/>
        </p:nvGrpSpPr>
        <p:grpSpPr bwMode="auto">
          <a:xfrm>
            <a:off x="539750" y="962600"/>
            <a:ext cx="1839913" cy="1444625"/>
            <a:chOff x="645" y="630"/>
            <a:chExt cx="1009" cy="1356"/>
          </a:xfrm>
        </p:grpSpPr>
        <p:sp>
          <p:nvSpPr>
            <p:cNvPr id="8" name="Freeform 36"/>
            <p:cNvSpPr>
              <a:spLocks/>
            </p:cNvSpPr>
            <p:nvPr/>
          </p:nvSpPr>
          <p:spPr bwMode="auto">
            <a:xfrm>
              <a:off x="799" y="630"/>
              <a:ext cx="855" cy="666"/>
            </a:xfrm>
            <a:custGeom>
              <a:avLst/>
              <a:gdLst>
                <a:gd name="T0" fmla="*/ 855 w 855"/>
                <a:gd name="T1" fmla="*/ 666 h 666"/>
                <a:gd name="T2" fmla="*/ 660 w 855"/>
                <a:gd name="T3" fmla="*/ 0 h 666"/>
                <a:gd name="T4" fmla="*/ 0 w 855"/>
                <a:gd name="T5" fmla="*/ 0 h 666"/>
                <a:gd name="T6" fmla="*/ 203 w 855"/>
                <a:gd name="T7" fmla="*/ 666 h 666"/>
                <a:gd name="T8" fmla="*/ 855 w 855"/>
                <a:gd name="T9" fmla="*/ 666 h 666"/>
                <a:gd name="T10" fmla="*/ 0 60000 65536"/>
                <a:gd name="T11" fmla="*/ 0 60000 65536"/>
                <a:gd name="T12" fmla="*/ 0 60000 65536"/>
                <a:gd name="T13" fmla="*/ 0 60000 65536"/>
                <a:gd name="T14" fmla="*/ 0 60000 65536"/>
                <a:gd name="T15" fmla="*/ 0 w 855"/>
                <a:gd name="T16" fmla="*/ 0 h 666"/>
                <a:gd name="T17" fmla="*/ 855 w 855"/>
                <a:gd name="T18" fmla="*/ 666 h 666"/>
              </a:gdLst>
              <a:ahLst/>
              <a:cxnLst>
                <a:cxn ang="T10">
                  <a:pos x="T0" y="T1"/>
                </a:cxn>
                <a:cxn ang="T11">
                  <a:pos x="T2" y="T3"/>
                </a:cxn>
                <a:cxn ang="T12">
                  <a:pos x="T4" y="T5"/>
                </a:cxn>
                <a:cxn ang="T13">
                  <a:pos x="T6" y="T7"/>
                </a:cxn>
                <a:cxn ang="T14">
                  <a:pos x="T8" y="T9"/>
                </a:cxn>
              </a:cxnLst>
              <a:rect l="T15" t="T16" r="T17" b="T18"/>
              <a:pathLst>
                <a:path w="855" h="666">
                  <a:moveTo>
                    <a:pt x="855" y="666"/>
                  </a:moveTo>
                  <a:lnTo>
                    <a:pt x="660" y="0"/>
                  </a:lnTo>
                  <a:lnTo>
                    <a:pt x="0" y="0"/>
                  </a:lnTo>
                  <a:lnTo>
                    <a:pt x="203" y="666"/>
                  </a:lnTo>
                  <a:lnTo>
                    <a:pt x="855" y="666"/>
                  </a:lnTo>
                  <a:close/>
                </a:path>
              </a:pathLst>
            </a:custGeom>
            <a:solidFill>
              <a:schemeClr val="tx1">
                <a:alpha val="12157"/>
              </a:schemeClr>
            </a:solidFill>
            <a:ln w="9525">
              <a:noFill/>
              <a:round/>
              <a:headEnd/>
              <a:tailEnd/>
            </a:ln>
          </p:spPr>
          <p:txBody>
            <a:bodyPr/>
            <a:lstStyle/>
            <a:p>
              <a:endParaRPr lang="en-US" b="0" dirty="0">
                <a:latin typeface="IBM Plex Sans Regular" charset="0"/>
                <a:cs typeface="IBM Plex Sans Regular" charset="0"/>
              </a:endParaRPr>
            </a:p>
          </p:txBody>
        </p:sp>
        <p:sp>
          <p:nvSpPr>
            <p:cNvPr id="9" name="Freeform 37"/>
            <p:cNvSpPr>
              <a:spLocks/>
            </p:cNvSpPr>
            <p:nvPr/>
          </p:nvSpPr>
          <p:spPr bwMode="auto">
            <a:xfrm flipH="1">
              <a:off x="799" y="1320"/>
              <a:ext cx="855" cy="666"/>
            </a:xfrm>
            <a:custGeom>
              <a:avLst/>
              <a:gdLst>
                <a:gd name="T0" fmla="*/ 855 w 855"/>
                <a:gd name="T1" fmla="*/ 666 h 666"/>
                <a:gd name="T2" fmla="*/ 660 w 855"/>
                <a:gd name="T3" fmla="*/ 0 h 666"/>
                <a:gd name="T4" fmla="*/ 0 w 855"/>
                <a:gd name="T5" fmla="*/ 0 h 666"/>
                <a:gd name="T6" fmla="*/ 203 w 855"/>
                <a:gd name="T7" fmla="*/ 666 h 666"/>
                <a:gd name="T8" fmla="*/ 855 w 855"/>
                <a:gd name="T9" fmla="*/ 666 h 666"/>
                <a:gd name="T10" fmla="*/ 0 60000 65536"/>
                <a:gd name="T11" fmla="*/ 0 60000 65536"/>
                <a:gd name="T12" fmla="*/ 0 60000 65536"/>
                <a:gd name="T13" fmla="*/ 0 60000 65536"/>
                <a:gd name="T14" fmla="*/ 0 60000 65536"/>
                <a:gd name="T15" fmla="*/ 0 w 855"/>
                <a:gd name="T16" fmla="*/ 0 h 666"/>
                <a:gd name="T17" fmla="*/ 855 w 855"/>
                <a:gd name="T18" fmla="*/ 666 h 666"/>
              </a:gdLst>
              <a:ahLst/>
              <a:cxnLst>
                <a:cxn ang="T10">
                  <a:pos x="T0" y="T1"/>
                </a:cxn>
                <a:cxn ang="T11">
                  <a:pos x="T2" y="T3"/>
                </a:cxn>
                <a:cxn ang="T12">
                  <a:pos x="T4" y="T5"/>
                </a:cxn>
                <a:cxn ang="T13">
                  <a:pos x="T6" y="T7"/>
                </a:cxn>
                <a:cxn ang="T14">
                  <a:pos x="T8" y="T9"/>
                </a:cxn>
              </a:cxnLst>
              <a:rect l="T15" t="T16" r="T17" b="T18"/>
              <a:pathLst>
                <a:path w="855" h="666">
                  <a:moveTo>
                    <a:pt x="855" y="666"/>
                  </a:moveTo>
                  <a:lnTo>
                    <a:pt x="660" y="0"/>
                  </a:lnTo>
                  <a:lnTo>
                    <a:pt x="0" y="0"/>
                  </a:lnTo>
                  <a:lnTo>
                    <a:pt x="203" y="666"/>
                  </a:lnTo>
                  <a:lnTo>
                    <a:pt x="855" y="666"/>
                  </a:lnTo>
                  <a:close/>
                </a:path>
              </a:pathLst>
            </a:custGeom>
            <a:solidFill>
              <a:schemeClr val="tx1"/>
            </a:solidFill>
            <a:ln w="9525">
              <a:noFill/>
              <a:round/>
              <a:headEnd/>
              <a:tailEnd/>
            </a:ln>
          </p:spPr>
          <p:txBody>
            <a:bodyPr/>
            <a:lstStyle/>
            <a:p>
              <a:endParaRPr lang="en-US" b="0" dirty="0">
                <a:latin typeface="IBM Plex Sans Regular" charset="0"/>
                <a:cs typeface="IBM Plex Sans Regular" charset="0"/>
              </a:endParaRPr>
            </a:p>
          </p:txBody>
        </p:sp>
        <p:sp>
          <p:nvSpPr>
            <p:cNvPr id="10" name="Freeform 38"/>
            <p:cNvSpPr>
              <a:spLocks/>
            </p:cNvSpPr>
            <p:nvPr/>
          </p:nvSpPr>
          <p:spPr bwMode="auto">
            <a:xfrm>
              <a:off x="645" y="630"/>
              <a:ext cx="318" cy="1350"/>
            </a:xfrm>
            <a:custGeom>
              <a:avLst/>
              <a:gdLst>
                <a:gd name="T0" fmla="*/ 0 w 318"/>
                <a:gd name="T1" fmla="*/ 0 h 1350"/>
                <a:gd name="T2" fmla="*/ 108 w 318"/>
                <a:gd name="T3" fmla="*/ 0 h 1350"/>
                <a:gd name="T4" fmla="*/ 318 w 318"/>
                <a:gd name="T5" fmla="*/ 678 h 1350"/>
                <a:gd name="T6" fmla="*/ 120 w 318"/>
                <a:gd name="T7" fmla="*/ 1350 h 1350"/>
                <a:gd name="T8" fmla="*/ 12 w 318"/>
                <a:gd name="T9" fmla="*/ 1350 h 1350"/>
                <a:gd name="T10" fmla="*/ 198 w 318"/>
                <a:gd name="T11" fmla="*/ 684 h 1350"/>
                <a:gd name="T12" fmla="*/ 0 w 318"/>
                <a:gd name="T13" fmla="*/ 0 h 1350"/>
                <a:gd name="T14" fmla="*/ 0 60000 65536"/>
                <a:gd name="T15" fmla="*/ 0 60000 65536"/>
                <a:gd name="T16" fmla="*/ 0 60000 65536"/>
                <a:gd name="T17" fmla="*/ 0 60000 65536"/>
                <a:gd name="T18" fmla="*/ 0 60000 65536"/>
                <a:gd name="T19" fmla="*/ 0 60000 65536"/>
                <a:gd name="T20" fmla="*/ 0 60000 65536"/>
                <a:gd name="T21" fmla="*/ 0 w 318"/>
                <a:gd name="T22" fmla="*/ 0 h 1350"/>
                <a:gd name="T23" fmla="*/ 318 w 318"/>
                <a:gd name="T24" fmla="*/ 1350 h 1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1350">
                  <a:moveTo>
                    <a:pt x="0" y="0"/>
                  </a:moveTo>
                  <a:lnTo>
                    <a:pt x="108" y="0"/>
                  </a:lnTo>
                  <a:lnTo>
                    <a:pt x="318" y="678"/>
                  </a:lnTo>
                  <a:lnTo>
                    <a:pt x="120" y="1350"/>
                  </a:lnTo>
                  <a:lnTo>
                    <a:pt x="12" y="1350"/>
                  </a:lnTo>
                  <a:lnTo>
                    <a:pt x="198" y="684"/>
                  </a:lnTo>
                  <a:lnTo>
                    <a:pt x="0" y="0"/>
                  </a:lnTo>
                  <a:close/>
                </a:path>
              </a:pathLst>
            </a:custGeom>
            <a:solidFill>
              <a:schemeClr val="tx1"/>
            </a:solidFill>
            <a:ln w="9525">
              <a:noFill/>
              <a:round/>
              <a:headEnd/>
              <a:tailEnd/>
            </a:ln>
          </p:spPr>
          <p:txBody>
            <a:bodyPr/>
            <a:lstStyle/>
            <a:p>
              <a:endParaRPr lang="en-US" b="0" dirty="0">
                <a:latin typeface="IBM Plex Sans Regular" charset="0"/>
                <a:cs typeface="IBM Plex Sans Regular" charset="0"/>
              </a:endParaRPr>
            </a:p>
          </p:txBody>
        </p:sp>
      </p:grpSp>
      <p:grpSp>
        <p:nvGrpSpPr>
          <p:cNvPr id="11" name="Group 39"/>
          <p:cNvGrpSpPr>
            <a:grpSpLocks/>
          </p:cNvGrpSpPr>
          <p:nvPr/>
        </p:nvGrpSpPr>
        <p:grpSpPr bwMode="auto">
          <a:xfrm>
            <a:off x="2636838" y="962600"/>
            <a:ext cx="1839912" cy="1444625"/>
            <a:chOff x="645" y="630"/>
            <a:chExt cx="1009" cy="1356"/>
          </a:xfrm>
        </p:grpSpPr>
        <p:sp>
          <p:nvSpPr>
            <p:cNvPr id="12" name="Freeform 40"/>
            <p:cNvSpPr>
              <a:spLocks/>
            </p:cNvSpPr>
            <p:nvPr/>
          </p:nvSpPr>
          <p:spPr bwMode="auto">
            <a:xfrm>
              <a:off x="799" y="630"/>
              <a:ext cx="855" cy="666"/>
            </a:xfrm>
            <a:custGeom>
              <a:avLst/>
              <a:gdLst>
                <a:gd name="T0" fmla="*/ 855 w 855"/>
                <a:gd name="T1" fmla="*/ 666 h 666"/>
                <a:gd name="T2" fmla="*/ 660 w 855"/>
                <a:gd name="T3" fmla="*/ 0 h 666"/>
                <a:gd name="T4" fmla="*/ 0 w 855"/>
                <a:gd name="T5" fmla="*/ 0 h 666"/>
                <a:gd name="T6" fmla="*/ 203 w 855"/>
                <a:gd name="T7" fmla="*/ 666 h 666"/>
                <a:gd name="T8" fmla="*/ 855 w 855"/>
                <a:gd name="T9" fmla="*/ 666 h 666"/>
                <a:gd name="T10" fmla="*/ 0 60000 65536"/>
                <a:gd name="T11" fmla="*/ 0 60000 65536"/>
                <a:gd name="T12" fmla="*/ 0 60000 65536"/>
                <a:gd name="T13" fmla="*/ 0 60000 65536"/>
                <a:gd name="T14" fmla="*/ 0 60000 65536"/>
                <a:gd name="T15" fmla="*/ 0 w 855"/>
                <a:gd name="T16" fmla="*/ 0 h 666"/>
                <a:gd name="T17" fmla="*/ 855 w 855"/>
                <a:gd name="T18" fmla="*/ 666 h 666"/>
              </a:gdLst>
              <a:ahLst/>
              <a:cxnLst>
                <a:cxn ang="T10">
                  <a:pos x="T0" y="T1"/>
                </a:cxn>
                <a:cxn ang="T11">
                  <a:pos x="T2" y="T3"/>
                </a:cxn>
                <a:cxn ang="T12">
                  <a:pos x="T4" y="T5"/>
                </a:cxn>
                <a:cxn ang="T13">
                  <a:pos x="T6" y="T7"/>
                </a:cxn>
                <a:cxn ang="T14">
                  <a:pos x="T8" y="T9"/>
                </a:cxn>
              </a:cxnLst>
              <a:rect l="T15" t="T16" r="T17" b="T18"/>
              <a:pathLst>
                <a:path w="855" h="666">
                  <a:moveTo>
                    <a:pt x="855" y="666"/>
                  </a:moveTo>
                  <a:lnTo>
                    <a:pt x="660" y="0"/>
                  </a:lnTo>
                  <a:lnTo>
                    <a:pt x="0" y="0"/>
                  </a:lnTo>
                  <a:lnTo>
                    <a:pt x="203" y="666"/>
                  </a:lnTo>
                  <a:lnTo>
                    <a:pt x="855" y="666"/>
                  </a:lnTo>
                  <a:close/>
                </a:path>
              </a:pathLst>
            </a:custGeom>
            <a:solidFill>
              <a:schemeClr val="bg1">
                <a:alpha val="12157"/>
              </a:schemeClr>
            </a:solidFill>
            <a:ln w="9525">
              <a:noFill/>
              <a:round/>
              <a:headEnd/>
              <a:tailEnd/>
            </a:ln>
          </p:spPr>
          <p:txBody>
            <a:bodyPr/>
            <a:lstStyle/>
            <a:p>
              <a:endParaRPr lang="en-US" b="0" dirty="0">
                <a:latin typeface="IBM Plex Sans Regular" charset="0"/>
                <a:cs typeface="IBM Plex Sans Regular" charset="0"/>
              </a:endParaRPr>
            </a:p>
          </p:txBody>
        </p:sp>
        <p:sp>
          <p:nvSpPr>
            <p:cNvPr id="13" name="Freeform 41"/>
            <p:cNvSpPr>
              <a:spLocks/>
            </p:cNvSpPr>
            <p:nvPr/>
          </p:nvSpPr>
          <p:spPr bwMode="auto">
            <a:xfrm flipH="1">
              <a:off x="799" y="1320"/>
              <a:ext cx="855" cy="666"/>
            </a:xfrm>
            <a:custGeom>
              <a:avLst/>
              <a:gdLst>
                <a:gd name="T0" fmla="*/ 855 w 855"/>
                <a:gd name="T1" fmla="*/ 666 h 666"/>
                <a:gd name="T2" fmla="*/ 660 w 855"/>
                <a:gd name="T3" fmla="*/ 0 h 666"/>
                <a:gd name="T4" fmla="*/ 0 w 855"/>
                <a:gd name="T5" fmla="*/ 0 h 666"/>
                <a:gd name="T6" fmla="*/ 203 w 855"/>
                <a:gd name="T7" fmla="*/ 666 h 666"/>
                <a:gd name="T8" fmla="*/ 855 w 855"/>
                <a:gd name="T9" fmla="*/ 666 h 666"/>
                <a:gd name="T10" fmla="*/ 0 60000 65536"/>
                <a:gd name="T11" fmla="*/ 0 60000 65536"/>
                <a:gd name="T12" fmla="*/ 0 60000 65536"/>
                <a:gd name="T13" fmla="*/ 0 60000 65536"/>
                <a:gd name="T14" fmla="*/ 0 60000 65536"/>
                <a:gd name="T15" fmla="*/ 0 w 855"/>
                <a:gd name="T16" fmla="*/ 0 h 666"/>
                <a:gd name="T17" fmla="*/ 855 w 855"/>
                <a:gd name="T18" fmla="*/ 666 h 666"/>
              </a:gdLst>
              <a:ahLst/>
              <a:cxnLst>
                <a:cxn ang="T10">
                  <a:pos x="T0" y="T1"/>
                </a:cxn>
                <a:cxn ang="T11">
                  <a:pos x="T2" y="T3"/>
                </a:cxn>
                <a:cxn ang="T12">
                  <a:pos x="T4" y="T5"/>
                </a:cxn>
                <a:cxn ang="T13">
                  <a:pos x="T6" y="T7"/>
                </a:cxn>
                <a:cxn ang="T14">
                  <a:pos x="T8" y="T9"/>
                </a:cxn>
              </a:cxnLst>
              <a:rect l="T15" t="T16" r="T17" b="T18"/>
              <a:pathLst>
                <a:path w="855" h="666">
                  <a:moveTo>
                    <a:pt x="855" y="666"/>
                  </a:moveTo>
                  <a:lnTo>
                    <a:pt x="660" y="0"/>
                  </a:lnTo>
                  <a:lnTo>
                    <a:pt x="0" y="0"/>
                  </a:lnTo>
                  <a:lnTo>
                    <a:pt x="203" y="666"/>
                  </a:lnTo>
                  <a:lnTo>
                    <a:pt x="855" y="666"/>
                  </a:lnTo>
                  <a:close/>
                </a:path>
              </a:pathLst>
            </a:custGeom>
            <a:solidFill>
              <a:schemeClr val="bg1"/>
            </a:solidFill>
            <a:ln w="9525">
              <a:noFill/>
              <a:round/>
              <a:headEnd/>
              <a:tailEnd/>
            </a:ln>
          </p:spPr>
          <p:txBody>
            <a:bodyPr/>
            <a:lstStyle/>
            <a:p>
              <a:endParaRPr lang="en-US" b="0" dirty="0">
                <a:latin typeface="IBM Plex Sans Regular" charset="0"/>
                <a:cs typeface="IBM Plex Sans Regular" charset="0"/>
              </a:endParaRPr>
            </a:p>
          </p:txBody>
        </p:sp>
        <p:sp>
          <p:nvSpPr>
            <p:cNvPr id="14" name="Freeform 42"/>
            <p:cNvSpPr>
              <a:spLocks/>
            </p:cNvSpPr>
            <p:nvPr/>
          </p:nvSpPr>
          <p:spPr bwMode="auto">
            <a:xfrm>
              <a:off x="645" y="630"/>
              <a:ext cx="318" cy="1350"/>
            </a:xfrm>
            <a:custGeom>
              <a:avLst/>
              <a:gdLst>
                <a:gd name="T0" fmla="*/ 0 w 318"/>
                <a:gd name="T1" fmla="*/ 0 h 1350"/>
                <a:gd name="T2" fmla="*/ 108 w 318"/>
                <a:gd name="T3" fmla="*/ 0 h 1350"/>
                <a:gd name="T4" fmla="*/ 318 w 318"/>
                <a:gd name="T5" fmla="*/ 678 h 1350"/>
                <a:gd name="T6" fmla="*/ 120 w 318"/>
                <a:gd name="T7" fmla="*/ 1350 h 1350"/>
                <a:gd name="T8" fmla="*/ 12 w 318"/>
                <a:gd name="T9" fmla="*/ 1350 h 1350"/>
                <a:gd name="T10" fmla="*/ 198 w 318"/>
                <a:gd name="T11" fmla="*/ 684 h 1350"/>
                <a:gd name="T12" fmla="*/ 0 w 318"/>
                <a:gd name="T13" fmla="*/ 0 h 1350"/>
                <a:gd name="T14" fmla="*/ 0 60000 65536"/>
                <a:gd name="T15" fmla="*/ 0 60000 65536"/>
                <a:gd name="T16" fmla="*/ 0 60000 65536"/>
                <a:gd name="T17" fmla="*/ 0 60000 65536"/>
                <a:gd name="T18" fmla="*/ 0 60000 65536"/>
                <a:gd name="T19" fmla="*/ 0 60000 65536"/>
                <a:gd name="T20" fmla="*/ 0 60000 65536"/>
                <a:gd name="T21" fmla="*/ 0 w 318"/>
                <a:gd name="T22" fmla="*/ 0 h 1350"/>
                <a:gd name="T23" fmla="*/ 318 w 318"/>
                <a:gd name="T24" fmla="*/ 1350 h 1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1350">
                  <a:moveTo>
                    <a:pt x="0" y="0"/>
                  </a:moveTo>
                  <a:lnTo>
                    <a:pt x="108" y="0"/>
                  </a:lnTo>
                  <a:lnTo>
                    <a:pt x="318" y="678"/>
                  </a:lnTo>
                  <a:lnTo>
                    <a:pt x="120" y="1350"/>
                  </a:lnTo>
                  <a:lnTo>
                    <a:pt x="12" y="1350"/>
                  </a:lnTo>
                  <a:lnTo>
                    <a:pt x="198" y="684"/>
                  </a:lnTo>
                  <a:lnTo>
                    <a:pt x="0" y="0"/>
                  </a:lnTo>
                  <a:close/>
                </a:path>
              </a:pathLst>
            </a:custGeom>
            <a:solidFill>
              <a:schemeClr val="bg1"/>
            </a:solidFill>
            <a:ln w="9525">
              <a:noFill/>
              <a:round/>
              <a:headEnd/>
              <a:tailEnd/>
            </a:ln>
          </p:spPr>
          <p:txBody>
            <a:bodyPr/>
            <a:lstStyle/>
            <a:p>
              <a:endParaRPr lang="en-US" b="0" dirty="0">
                <a:latin typeface="IBM Plex Sans Regular" charset="0"/>
                <a:cs typeface="IBM Plex Sans Regular" charset="0"/>
              </a:endParaRPr>
            </a:p>
          </p:txBody>
        </p:sp>
      </p:grpSp>
      <p:grpSp>
        <p:nvGrpSpPr>
          <p:cNvPr id="15" name="Group 43"/>
          <p:cNvGrpSpPr>
            <a:grpSpLocks/>
          </p:cNvGrpSpPr>
          <p:nvPr/>
        </p:nvGrpSpPr>
        <p:grpSpPr bwMode="auto">
          <a:xfrm>
            <a:off x="4789488" y="962600"/>
            <a:ext cx="1839912" cy="1444625"/>
            <a:chOff x="645" y="630"/>
            <a:chExt cx="1009" cy="1356"/>
          </a:xfrm>
        </p:grpSpPr>
        <p:sp>
          <p:nvSpPr>
            <p:cNvPr id="16" name="Freeform 44"/>
            <p:cNvSpPr>
              <a:spLocks/>
            </p:cNvSpPr>
            <p:nvPr/>
          </p:nvSpPr>
          <p:spPr bwMode="auto">
            <a:xfrm>
              <a:off x="799" y="630"/>
              <a:ext cx="855" cy="666"/>
            </a:xfrm>
            <a:custGeom>
              <a:avLst/>
              <a:gdLst>
                <a:gd name="T0" fmla="*/ 855 w 855"/>
                <a:gd name="T1" fmla="*/ 666 h 666"/>
                <a:gd name="T2" fmla="*/ 660 w 855"/>
                <a:gd name="T3" fmla="*/ 0 h 666"/>
                <a:gd name="T4" fmla="*/ 0 w 855"/>
                <a:gd name="T5" fmla="*/ 0 h 666"/>
                <a:gd name="T6" fmla="*/ 203 w 855"/>
                <a:gd name="T7" fmla="*/ 666 h 666"/>
                <a:gd name="T8" fmla="*/ 855 w 855"/>
                <a:gd name="T9" fmla="*/ 666 h 666"/>
                <a:gd name="T10" fmla="*/ 0 60000 65536"/>
                <a:gd name="T11" fmla="*/ 0 60000 65536"/>
                <a:gd name="T12" fmla="*/ 0 60000 65536"/>
                <a:gd name="T13" fmla="*/ 0 60000 65536"/>
                <a:gd name="T14" fmla="*/ 0 60000 65536"/>
                <a:gd name="T15" fmla="*/ 0 w 855"/>
                <a:gd name="T16" fmla="*/ 0 h 666"/>
                <a:gd name="T17" fmla="*/ 855 w 855"/>
                <a:gd name="T18" fmla="*/ 666 h 666"/>
              </a:gdLst>
              <a:ahLst/>
              <a:cxnLst>
                <a:cxn ang="T10">
                  <a:pos x="T0" y="T1"/>
                </a:cxn>
                <a:cxn ang="T11">
                  <a:pos x="T2" y="T3"/>
                </a:cxn>
                <a:cxn ang="T12">
                  <a:pos x="T4" y="T5"/>
                </a:cxn>
                <a:cxn ang="T13">
                  <a:pos x="T6" y="T7"/>
                </a:cxn>
                <a:cxn ang="T14">
                  <a:pos x="T8" y="T9"/>
                </a:cxn>
              </a:cxnLst>
              <a:rect l="T15" t="T16" r="T17" b="T18"/>
              <a:pathLst>
                <a:path w="855" h="666">
                  <a:moveTo>
                    <a:pt x="855" y="666"/>
                  </a:moveTo>
                  <a:lnTo>
                    <a:pt x="660" y="0"/>
                  </a:lnTo>
                  <a:lnTo>
                    <a:pt x="0" y="0"/>
                  </a:lnTo>
                  <a:lnTo>
                    <a:pt x="203" y="666"/>
                  </a:lnTo>
                  <a:lnTo>
                    <a:pt x="855" y="666"/>
                  </a:lnTo>
                  <a:close/>
                </a:path>
              </a:pathLst>
            </a:custGeom>
            <a:solidFill>
              <a:srgbClr val="0164FF">
                <a:alpha val="12157"/>
              </a:srgbClr>
            </a:solidFill>
            <a:ln w="9525">
              <a:noFill/>
              <a:round/>
              <a:headEnd/>
              <a:tailEnd/>
            </a:ln>
          </p:spPr>
          <p:txBody>
            <a:bodyPr/>
            <a:lstStyle/>
            <a:p>
              <a:endParaRPr lang="en-US" b="0" dirty="0">
                <a:latin typeface="IBM Plex Sans Regular" charset="0"/>
                <a:cs typeface="IBM Plex Sans Regular" charset="0"/>
              </a:endParaRPr>
            </a:p>
          </p:txBody>
        </p:sp>
        <p:sp>
          <p:nvSpPr>
            <p:cNvPr id="17" name="Freeform 45"/>
            <p:cNvSpPr>
              <a:spLocks/>
            </p:cNvSpPr>
            <p:nvPr/>
          </p:nvSpPr>
          <p:spPr bwMode="auto">
            <a:xfrm flipH="1">
              <a:off x="799" y="1320"/>
              <a:ext cx="855" cy="666"/>
            </a:xfrm>
            <a:custGeom>
              <a:avLst/>
              <a:gdLst>
                <a:gd name="T0" fmla="*/ 855 w 855"/>
                <a:gd name="T1" fmla="*/ 666 h 666"/>
                <a:gd name="T2" fmla="*/ 660 w 855"/>
                <a:gd name="T3" fmla="*/ 0 h 666"/>
                <a:gd name="T4" fmla="*/ 0 w 855"/>
                <a:gd name="T5" fmla="*/ 0 h 666"/>
                <a:gd name="T6" fmla="*/ 203 w 855"/>
                <a:gd name="T7" fmla="*/ 666 h 666"/>
                <a:gd name="T8" fmla="*/ 855 w 855"/>
                <a:gd name="T9" fmla="*/ 666 h 666"/>
                <a:gd name="T10" fmla="*/ 0 60000 65536"/>
                <a:gd name="T11" fmla="*/ 0 60000 65536"/>
                <a:gd name="T12" fmla="*/ 0 60000 65536"/>
                <a:gd name="T13" fmla="*/ 0 60000 65536"/>
                <a:gd name="T14" fmla="*/ 0 60000 65536"/>
                <a:gd name="T15" fmla="*/ 0 w 855"/>
                <a:gd name="T16" fmla="*/ 0 h 666"/>
                <a:gd name="T17" fmla="*/ 855 w 855"/>
                <a:gd name="T18" fmla="*/ 666 h 666"/>
              </a:gdLst>
              <a:ahLst/>
              <a:cxnLst>
                <a:cxn ang="T10">
                  <a:pos x="T0" y="T1"/>
                </a:cxn>
                <a:cxn ang="T11">
                  <a:pos x="T2" y="T3"/>
                </a:cxn>
                <a:cxn ang="T12">
                  <a:pos x="T4" y="T5"/>
                </a:cxn>
                <a:cxn ang="T13">
                  <a:pos x="T6" y="T7"/>
                </a:cxn>
                <a:cxn ang="T14">
                  <a:pos x="T8" y="T9"/>
                </a:cxn>
              </a:cxnLst>
              <a:rect l="T15" t="T16" r="T17" b="T18"/>
              <a:pathLst>
                <a:path w="855" h="666">
                  <a:moveTo>
                    <a:pt x="855" y="666"/>
                  </a:moveTo>
                  <a:lnTo>
                    <a:pt x="660" y="0"/>
                  </a:lnTo>
                  <a:lnTo>
                    <a:pt x="0" y="0"/>
                  </a:lnTo>
                  <a:lnTo>
                    <a:pt x="203" y="666"/>
                  </a:lnTo>
                  <a:lnTo>
                    <a:pt x="855" y="666"/>
                  </a:lnTo>
                  <a:close/>
                </a:path>
              </a:pathLst>
            </a:custGeom>
            <a:solidFill>
              <a:srgbClr val="0164FF"/>
            </a:solidFill>
            <a:ln w="9525">
              <a:noFill/>
              <a:round/>
              <a:headEnd/>
              <a:tailEnd/>
            </a:ln>
          </p:spPr>
          <p:txBody>
            <a:bodyPr/>
            <a:lstStyle/>
            <a:p>
              <a:endParaRPr lang="en-US" b="0" dirty="0">
                <a:latin typeface="IBM Plex Sans Regular" charset="0"/>
                <a:cs typeface="IBM Plex Sans Regular" charset="0"/>
              </a:endParaRPr>
            </a:p>
          </p:txBody>
        </p:sp>
        <p:sp>
          <p:nvSpPr>
            <p:cNvPr id="18" name="Freeform 46"/>
            <p:cNvSpPr>
              <a:spLocks/>
            </p:cNvSpPr>
            <p:nvPr/>
          </p:nvSpPr>
          <p:spPr bwMode="auto">
            <a:xfrm>
              <a:off x="645" y="630"/>
              <a:ext cx="318" cy="1350"/>
            </a:xfrm>
            <a:custGeom>
              <a:avLst/>
              <a:gdLst>
                <a:gd name="T0" fmla="*/ 0 w 318"/>
                <a:gd name="T1" fmla="*/ 0 h 1350"/>
                <a:gd name="T2" fmla="*/ 108 w 318"/>
                <a:gd name="T3" fmla="*/ 0 h 1350"/>
                <a:gd name="T4" fmla="*/ 318 w 318"/>
                <a:gd name="T5" fmla="*/ 678 h 1350"/>
                <a:gd name="T6" fmla="*/ 120 w 318"/>
                <a:gd name="T7" fmla="*/ 1350 h 1350"/>
                <a:gd name="T8" fmla="*/ 12 w 318"/>
                <a:gd name="T9" fmla="*/ 1350 h 1350"/>
                <a:gd name="T10" fmla="*/ 198 w 318"/>
                <a:gd name="T11" fmla="*/ 684 h 1350"/>
                <a:gd name="T12" fmla="*/ 0 w 318"/>
                <a:gd name="T13" fmla="*/ 0 h 1350"/>
                <a:gd name="T14" fmla="*/ 0 60000 65536"/>
                <a:gd name="T15" fmla="*/ 0 60000 65536"/>
                <a:gd name="T16" fmla="*/ 0 60000 65536"/>
                <a:gd name="T17" fmla="*/ 0 60000 65536"/>
                <a:gd name="T18" fmla="*/ 0 60000 65536"/>
                <a:gd name="T19" fmla="*/ 0 60000 65536"/>
                <a:gd name="T20" fmla="*/ 0 60000 65536"/>
                <a:gd name="T21" fmla="*/ 0 w 318"/>
                <a:gd name="T22" fmla="*/ 0 h 1350"/>
                <a:gd name="T23" fmla="*/ 318 w 318"/>
                <a:gd name="T24" fmla="*/ 1350 h 1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1350">
                  <a:moveTo>
                    <a:pt x="0" y="0"/>
                  </a:moveTo>
                  <a:lnTo>
                    <a:pt x="108" y="0"/>
                  </a:lnTo>
                  <a:lnTo>
                    <a:pt x="318" y="678"/>
                  </a:lnTo>
                  <a:lnTo>
                    <a:pt x="120" y="1350"/>
                  </a:lnTo>
                  <a:lnTo>
                    <a:pt x="12" y="1350"/>
                  </a:lnTo>
                  <a:lnTo>
                    <a:pt x="198" y="684"/>
                  </a:lnTo>
                  <a:lnTo>
                    <a:pt x="0" y="0"/>
                  </a:lnTo>
                  <a:close/>
                </a:path>
              </a:pathLst>
            </a:custGeom>
            <a:solidFill>
              <a:srgbClr val="0164FF"/>
            </a:solidFill>
            <a:ln w="9525">
              <a:noFill/>
              <a:round/>
              <a:headEnd/>
              <a:tailEnd/>
            </a:ln>
          </p:spPr>
          <p:txBody>
            <a:bodyPr/>
            <a:lstStyle/>
            <a:p>
              <a:endParaRPr lang="en-US" b="0" dirty="0">
                <a:latin typeface="IBM Plex Sans Regular" charset="0"/>
                <a:cs typeface="IBM Plex Sans Regular" charset="0"/>
              </a:endParaRPr>
            </a:p>
          </p:txBody>
        </p:sp>
      </p:grpSp>
      <p:grpSp>
        <p:nvGrpSpPr>
          <p:cNvPr id="19" name="Group 47"/>
          <p:cNvGrpSpPr>
            <a:grpSpLocks/>
          </p:cNvGrpSpPr>
          <p:nvPr/>
        </p:nvGrpSpPr>
        <p:grpSpPr bwMode="auto">
          <a:xfrm>
            <a:off x="6867525" y="962600"/>
            <a:ext cx="1839913" cy="1444625"/>
            <a:chOff x="645" y="630"/>
            <a:chExt cx="1009" cy="1356"/>
          </a:xfrm>
        </p:grpSpPr>
        <p:sp>
          <p:nvSpPr>
            <p:cNvPr id="20" name="Freeform 48"/>
            <p:cNvSpPr>
              <a:spLocks/>
            </p:cNvSpPr>
            <p:nvPr/>
          </p:nvSpPr>
          <p:spPr bwMode="auto">
            <a:xfrm>
              <a:off x="799" y="630"/>
              <a:ext cx="855" cy="666"/>
            </a:xfrm>
            <a:custGeom>
              <a:avLst/>
              <a:gdLst>
                <a:gd name="T0" fmla="*/ 855 w 855"/>
                <a:gd name="T1" fmla="*/ 666 h 666"/>
                <a:gd name="T2" fmla="*/ 660 w 855"/>
                <a:gd name="T3" fmla="*/ 0 h 666"/>
                <a:gd name="T4" fmla="*/ 0 w 855"/>
                <a:gd name="T5" fmla="*/ 0 h 666"/>
                <a:gd name="T6" fmla="*/ 203 w 855"/>
                <a:gd name="T7" fmla="*/ 666 h 666"/>
                <a:gd name="T8" fmla="*/ 855 w 855"/>
                <a:gd name="T9" fmla="*/ 666 h 666"/>
                <a:gd name="T10" fmla="*/ 0 60000 65536"/>
                <a:gd name="T11" fmla="*/ 0 60000 65536"/>
                <a:gd name="T12" fmla="*/ 0 60000 65536"/>
                <a:gd name="T13" fmla="*/ 0 60000 65536"/>
                <a:gd name="T14" fmla="*/ 0 60000 65536"/>
                <a:gd name="T15" fmla="*/ 0 w 855"/>
                <a:gd name="T16" fmla="*/ 0 h 666"/>
                <a:gd name="T17" fmla="*/ 855 w 855"/>
                <a:gd name="T18" fmla="*/ 666 h 666"/>
              </a:gdLst>
              <a:ahLst/>
              <a:cxnLst>
                <a:cxn ang="T10">
                  <a:pos x="T0" y="T1"/>
                </a:cxn>
                <a:cxn ang="T11">
                  <a:pos x="T2" y="T3"/>
                </a:cxn>
                <a:cxn ang="T12">
                  <a:pos x="T4" y="T5"/>
                </a:cxn>
                <a:cxn ang="T13">
                  <a:pos x="T6" y="T7"/>
                </a:cxn>
                <a:cxn ang="T14">
                  <a:pos x="T8" y="T9"/>
                </a:cxn>
              </a:cxnLst>
              <a:rect l="T15" t="T16" r="T17" b="T18"/>
              <a:pathLst>
                <a:path w="855" h="666">
                  <a:moveTo>
                    <a:pt x="855" y="666"/>
                  </a:moveTo>
                  <a:lnTo>
                    <a:pt x="660" y="0"/>
                  </a:lnTo>
                  <a:lnTo>
                    <a:pt x="0" y="0"/>
                  </a:lnTo>
                  <a:lnTo>
                    <a:pt x="203" y="666"/>
                  </a:lnTo>
                  <a:lnTo>
                    <a:pt x="855" y="666"/>
                  </a:lnTo>
                  <a:close/>
                </a:path>
              </a:pathLst>
            </a:custGeom>
            <a:solidFill>
              <a:schemeClr val="tx2">
                <a:lumMod val="50000"/>
                <a:alpha val="12157"/>
              </a:schemeClr>
            </a:solidFill>
            <a:ln w="9525">
              <a:noFill/>
              <a:round/>
              <a:headEnd/>
              <a:tailEnd/>
            </a:ln>
          </p:spPr>
          <p:txBody>
            <a:bodyPr/>
            <a:lstStyle/>
            <a:p>
              <a:endParaRPr lang="en-US" b="0" dirty="0">
                <a:latin typeface="IBM Plex Sans Regular" charset="0"/>
                <a:cs typeface="IBM Plex Sans Regular" charset="0"/>
              </a:endParaRPr>
            </a:p>
          </p:txBody>
        </p:sp>
        <p:sp>
          <p:nvSpPr>
            <p:cNvPr id="21" name="Freeform 49"/>
            <p:cNvSpPr>
              <a:spLocks/>
            </p:cNvSpPr>
            <p:nvPr/>
          </p:nvSpPr>
          <p:spPr bwMode="auto">
            <a:xfrm flipH="1">
              <a:off x="799" y="1320"/>
              <a:ext cx="855" cy="666"/>
            </a:xfrm>
            <a:custGeom>
              <a:avLst/>
              <a:gdLst>
                <a:gd name="T0" fmla="*/ 855 w 855"/>
                <a:gd name="T1" fmla="*/ 666 h 666"/>
                <a:gd name="T2" fmla="*/ 660 w 855"/>
                <a:gd name="T3" fmla="*/ 0 h 666"/>
                <a:gd name="T4" fmla="*/ 0 w 855"/>
                <a:gd name="T5" fmla="*/ 0 h 666"/>
                <a:gd name="T6" fmla="*/ 203 w 855"/>
                <a:gd name="T7" fmla="*/ 666 h 666"/>
                <a:gd name="T8" fmla="*/ 855 w 855"/>
                <a:gd name="T9" fmla="*/ 666 h 666"/>
                <a:gd name="T10" fmla="*/ 0 60000 65536"/>
                <a:gd name="T11" fmla="*/ 0 60000 65536"/>
                <a:gd name="T12" fmla="*/ 0 60000 65536"/>
                <a:gd name="T13" fmla="*/ 0 60000 65536"/>
                <a:gd name="T14" fmla="*/ 0 60000 65536"/>
                <a:gd name="T15" fmla="*/ 0 w 855"/>
                <a:gd name="T16" fmla="*/ 0 h 666"/>
                <a:gd name="T17" fmla="*/ 855 w 855"/>
                <a:gd name="T18" fmla="*/ 666 h 666"/>
              </a:gdLst>
              <a:ahLst/>
              <a:cxnLst>
                <a:cxn ang="T10">
                  <a:pos x="T0" y="T1"/>
                </a:cxn>
                <a:cxn ang="T11">
                  <a:pos x="T2" y="T3"/>
                </a:cxn>
                <a:cxn ang="T12">
                  <a:pos x="T4" y="T5"/>
                </a:cxn>
                <a:cxn ang="T13">
                  <a:pos x="T6" y="T7"/>
                </a:cxn>
                <a:cxn ang="T14">
                  <a:pos x="T8" y="T9"/>
                </a:cxn>
              </a:cxnLst>
              <a:rect l="T15" t="T16" r="T17" b="T18"/>
              <a:pathLst>
                <a:path w="855" h="666">
                  <a:moveTo>
                    <a:pt x="855" y="666"/>
                  </a:moveTo>
                  <a:lnTo>
                    <a:pt x="660" y="0"/>
                  </a:lnTo>
                  <a:lnTo>
                    <a:pt x="0" y="0"/>
                  </a:lnTo>
                  <a:lnTo>
                    <a:pt x="203" y="666"/>
                  </a:lnTo>
                  <a:lnTo>
                    <a:pt x="855" y="666"/>
                  </a:lnTo>
                  <a:close/>
                </a:path>
              </a:pathLst>
            </a:custGeom>
            <a:solidFill>
              <a:schemeClr val="tx2">
                <a:lumMod val="50000"/>
              </a:schemeClr>
            </a:solidFill>
            <a:ln w="9525">
              <a:noFill/>
              <a:round/>
              <a:headEnd/>
              <a:tailEnd/>
            </a:ln>
          </p:spPr>
          <p:txBody>
            <a:bodyPr/>
            <a:lstStyle/>
            <a:p>
              <a:endParaRPr lang="en-US" b="0" dirty="0">
                <a:latin typeface="IBM Plex Sans Regular" charset="0"/>
                <a:cs typeface="IBM Plex Sans Regular" charset="0"/>
              </a:endParaRPr>
            </a:p>
          </p:txBody>
        </p:sp>
        <p:sp>
          <p:nvSpPr>
            <p:cNvPr id="22" name="Freeform 50"/>
            <p:cNvSpPr>
              <a:spLocks/>
            </p:cNvSpPr>
            <p:nvPr/>
          </p:nvSpPr>
          <p:spPr bwMode="auto">
            <a:xfrm>
              <a:off x="645" y="630"/>
              <a:ext cx="318" cy="1350"/>
            </a:xfrm>
            <a:custGeom>
              <a:avLst/>
              <a:gdLst>
                <a:gd name="T0" fmla="*/ 0 w 318"/>
                <a:gd name="T1" fmla="*/ 0 h 1350"/>
                <a:gd name="T2" fmla="*/ 108 w 318"/>
                <a:gd name="T3" fmla="*/ 0 h 1350"/>
                <a:gd name="T4" fmla="*/ 318 w 318"/>
                <a:gd name="T5" fmla="*/ 678 h 1350"/>
                <a:gd name="T6" fmla="*/ 120 w 318"/>
                <a:gd name="T7" fmla="*/ 1350 h 1350"/>
                <a:gd name="T8" fmla="*/ 12 w 318"/>
                <a:gd name="T9" fmla="*/ 1350 h 1350"/>
                <a:gd name="T10" fmla="*/ 198 w 318"/>
                <a:gd name="T11" fmla="*/ 684 h 1350"/>
                <a:gd name="T12" fmla="*/ 0 w 318"/>
                <a:gd name="T13" fmla="*/ 0 h 1350"/>
                <a:gd name="T14" fmla="*/ 0 60000 65536"/>
                <a:gd name="T15" fmla="*/ 0 60000 65536"/>
                <a:gd name="T16" fmla="*/ 0 60000 65536"/>
                <a:gd name="T17" fmla="*/ 0 60000 65536"/>
                <a:gd name="T18" fmla="*/ 0 60000 65536"/>
                <a:gd name="T19" fmla="*/ 0 60000 65536"/>
                <a:gd name="T20" fmla="*/ 0 60000 65536"/>
                <a:gd name="T21" fmla="*/ 0 w 318"/>
                <a:gd name="T22" fmla="*/ 0 h 1350"/>
                <a:gd name="T23" fmla="*/ 318 w 318"/>
                <a:gd name="T24" fmla="*/ 1350 h 1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1350">
                  <a:moveTo>
                    <a:pt x="0" y="0"/>
                  </a:moveTo>
                  <a:lnTo>
                    <a:pt x="108" y="0"/>
                  </a:lnTo>
                  <a:lnTo>
                    <a:pt x="318" y="678"/>
                  </a:lnTo>
                  <a:lnTo>
                    <a:pt x="120" y="1350"/>
                  </a:lnTo>
                  <a:lnTo>
                    <a:pt x="12" y="1350"/>
                  </a:lnTo>
                  <a:lnTo>
                    <a:pt x="198" y="684"/>
                  </a:lnTo>
                  <a:lnTo>
                    <a:pt x="0" y="0"/>
                  </a:lnTo>
                  <a:close/>
                </a:path>
              </a:pathLst>
            </a:custGeom>
            <a:solidFill>
              <a:schemeClr val="tx2">
                <a:lumMod val="50000"/>
              </a:schemeClr>
            </a:solidFill>
            <a:ln w="9525">
              <a:noFill/>
              <a:round/>
              <a:headEnd/>
              <a:tailEnd/>
            </a:ln>
          </p:spPr>
          <p:txBody>
            <a:bodyPr/>
            <a:lstStyle/>
            <a:p>
              <a:endParaRPr lang="en-US" b="0" dirty="0">
                <a:latin typeface="IBM Plex Sans Regular" charset="0"/>
                <a:cs typeface="IBM Plex Sans Regular" charset="0"/>
              </a:endParaRPr>
            </a:p>
          </p:txBody>
        </p:sp>
      </p:grpSp>
      <p:sp>
        <p:nvSpPr>
          <p:cNvPr id="23" name="Text Box 51"/>
          <p:cNvSpPr txBox="1">
            <a:spLocks noChangeArrowheads="1"/>
          </p:cNvSpPr>
          <p:nvPr/>
        </p:nvSpPr>
        <p:spPr bwMode="auto">
          <a:xfrm>
            <a:off x="1274763" y="1760390"/>
            <a:ext cx="701675" cy="584775"/>
          </a:xfrm>
          <a:prstGeom prst="rect">
            <a:avLst/>
          </a:prstGeom>
          <a:noFill/>
          <a:ln w="9525">
            <a:noFill/>
            <a:miter lim="800000"/>
            <a:headEnd/>
            <a:tailEnd/>
          </a:ln>
        </p:spPr>
        <p:txBody>
          <a:bodyPr>
            <a:spAutoFit/>
          </a:bodyPr>
          <a:lstStyle/>
          <a:p>
            <a:r>
              <a:rPr lang="en-GB" sz="1600" b="0" dirty="0">
                <a:solidFill>
                  <a:srgbClr val="FFFFFF"/>
                </a:solidFill>
                <a:latin typeface="IBM Plex Sans Regular" charset="0"/>
                <a:cs typeface="IBM Plex Sans Regular" charset="0"/>
              </a:rPr>
              <a:t>Let’s Talk</a:t>
            </a:r>
            <a:endParaRPr lang="en-US" sz="1600" b="0" dirty="0">
              <a:solidFill>
                <a:srgbClr val="FFFFFF"/>
              </a:solidFill>
              <a:latin typeface="IBM Plex Sans Regular" charset="0"/>
              <a:cs typeface="IBM Plex Sans Regular" charset="0"/>
            </a:endParaRPr>
          </a:p>
        </p:txBody>
      </p:sp>
      <p:sp>
        <p:nvSpPr>
          <p:cNvPr id="24" name="Text Box 52"/>
          <p:cNvSpPr txBox="1">
            <a:spLocks noChangeArrowheads="1"/>
          </p:cNvSpPr>
          <p:nvPr/>
        </p:nvSpPr>
        <p:spPr bwMode="auto">
          <a:xfrm>
            <a:off x="3145826" y="1750531"/>
            <a:ext cx="1243012" cy="584775"/>
          </a:xfrm>
          <a:prstGeom prst="rect">
            <a:avLst/>
          </a:prstGeom>
          <a:noFill/>
          <a:ln w="9525">
            <a:noFill/>
            <a:miter lim="800000"/>
            <a:headEnd/>
            <a:tailEnd/>
          </a:ln>
        </p:spPr>
        <p:txBody>
          <a:bodyPr>
            <a:spAutoFit/>
          </a:bodyPr>
          <a:lstStyle/>
          <a:p>
            <a:r>
              <a:rPr lang="en-GB" sz="1600" b="0" dirty="0">
                <a:solidFill>
                  <a:srgbClr val="FFFFFF"/>
                </a:solidFill>
                <a:latin typeface="IBM Plex Sans Regular" charset="0"/>
                <a:cs typeface="IBM Plex Sans Regular" charset="0"/>
              </a:rPr>
              <a:t>Blockchain</a:t>
            </a:r>
          </a:p>
          <a:p>
            <a:r>
              <a:rPr lang="en-GB" sz="1600" b="0" dirty="0">
                <a:solidFill>
                  <a:srgbClr val="FFFFFF"/>
                </a:solidFill>
                <a:latin typeface="IBM Plex Sans Regular" charset="0"/>
                <a:cs typeface="IBM Plex Sans Regular" charset="0"/>
              </a:rPr>
              <a:t>Hands-on</a:t>
            </a:r>
            <a:endParaRPr lang="en-US" sz="1600" b="0" dirty="0">
              <a:solidFill>
                <a:srgbClr val="FFFFFF"/>
              </a:solidFill>
              <a:latin typeface="IBM Plex Sans Regular" charset="0"/>
              <a:cs typeface="IBM Plex Sans Regular" charset="0"/>
            </a:endParaRPr>
          </a:p>
        </p:txBody>
      </p:sp>
      <p:sp>
        <p:nvSpPr>
          <p:cNvPr id="25" name="Text Box 53"/>
          <p:cNvSpPr txBox="1">
            <a:spLocks noChangeArrowheads="1"/>
          </p:cNvSpPr>
          <p:nvPr/>
        </p:nvSpPr>
        <p:spPr bwMode="auto">
          <a:xfrm>
            <a:off x="5386388" y="1751785"/>
            <a:ext cx="973137" cy="584775"/>
          </a:xfrm>
          <a:prstGeom prst="rect">
            <a:avLst/>
          </a:prstGeom>
          <a:noFill/>
          <a:ln w="9525">
            <a:noFill/>
            <a:miter lim="800000"/>
            <a:headEnd/>
            <a:tailEnd/>
          </a:ln>
        </p:spPr>
        <p:txBody>
          <a:bodyPr>
            <a:spAutoFit/>
          </a:bodyPr>
          <a:lstStyle/>
          <a:p>
            <a:r>
              <a:rPr lang="en-GB" sz="1600" b="0" dirty="0">
                <a:solidFill>
                  <a:srgbClr val="FFFFFF"/>
                </a:solidFill>
                <a:latin typeface="IBM Plex Sans Regular" charset="0"/>
                <a:cs typeface="IBM Plex Sans Regular" charset="0"/>
              </a:rPr>
              <a:t>First Project</a:t>
            </a:r>
            <a:endParaRPr lang="en-US" sz="1600" b="0" dirty="0">
              <a:solidFill>
                <a:srgbClr val="FFFFFF"/>
              </a:solidFill>
              <a:latin typeface="IBM Plex Sans Regular" charset="0"/>
              <a:cs typeface="IBM Plex Sans Regular" charset="0"/>
            </a:endParaRPr>
          </a:p>
        </p:txBody>
      </p:sp>
      <p:sp>
        <p:nvSpPr>
          <p:cNvPr id="26" name="Text Box 54"/>
          <p:cNvSpPr txBox="1">
            <a:spLocks noChangeArrowheads="1"/>
          </p:cNvSpPr>
          <p:nvPr/>
        </p:nvSpPr>
        <p:spPr bwMode="auto">
          <a:xfrm>
            <a:off x="7570788" y="1890565"/>
            <a:ext cx="610936" cy="338554"/>
          </a:xfrm>
          <a:prstGeom prst="rect">
            <a:avLst/>
          </a:prstGeom>
          <a:noFill/>
          <a:ln w="9525">
            <a:noFill/>
            <a:miter lim="800000"/>
            <a:headEnd/>
            <a:tailEnd/>
          </a:ln>
        </p:spPr>
        <p:txBody>
          <a:bodyPr wrap="none">
            <a:spAutoFit/>
          </a:bodyPr>
          <a:lstStyle/>
          <a:p>
            <a:r>
              <a:rPr lang="en-GB" sz="1600" b="0" dirty="0">
                <a:solidFill>
                  <a:srgbClr val="FFFFFF"/>
                </a:solidFill>
                <a:latin typeface="IBM Plex Sans Regular" charset="0"/>
                <a:cs typeface="IBM Plex Sans Regular" charset="0"/>
              </a:rPr>
              <a:t>Scale</a:t>
            </a:r>
            <a:endParaRPr lang="en-US" sz="1600" b="0" dirty="0">
              <a:solidFill>
                <a:srgbClr val="FFFFFF"/>
              </a:solidFill>
              <a:latin typeface="IBM Plex Sans Regular" charset="0"/>
              <a:cs typeface="IBM Plex Sans Regular" charset="0"/>
            </a:endParaRPr>
          </a:p>
        </p:txBody>
      </p:sp>
      <p:grpSp>
        <p:nvGrpSpPr>
          <p:cNvPr id="27" name="Group 55"/>
          <p:cNvGrpSpPr>
            <a:grpSpLocks/>
          </p:cNvGrpSpPr>
          <p:nvPr/>
        </p:nvGrpSpPr>
        <p:grpSpPr bwMode="auto">
          <a:xfrm>
            <a:off x="7607300" y="1032450"/>
            <a:ext cx="541338" cy="544513"/>
            <a:chOff x="2381" y="3652"/>
            <a:chExt cx="611" cy="613"/>
          </a:xfrm>
          <a:solidFill>
            <a:schemeClr val="tx2">
              <a:lumMod val="50000"/>
            </a:schemeClr>
          </a:solidFill>
        </p:grpSpPr>
        <p:sp>
          <p:nvSpPr>
            <p:cNvPr id="28" name="Freeform 56"/>
            <p:cNvSpPr>
              <a:spLocks/>
            </p:cNvSpPr>
            <p:nvPr/>
          </p:nvSpPr>
          <p:spPr bwMode="auto">
            <a:xfrm>
              <a:off x="2381" y="3652"/>
              <a:ext cx="25" cy="613"/>
            </a:xfrm>
            <a:custGeom>
              <a:avLst/>
              <a:gdLst>
                <a:gd name="T0" fmla="*/ 1 w 98"/>
                <a:gd name="T1" fmla="*/ 38 h 2452"/>
                <a:gd name="T2" fmla="*/ 1 w 98"/>
                <a:gd name="T3" fmla="*/ 38 h 2452"/>
                <a:gd name="T4" fmla="*/ 1 w 98"/>
                <a:gd name="T5" fmla="*/ 38 h 2452"/>
                <a:gd name="T6" fmla="*/ 1 w 98"/>
                <a:gd name="T7" fmla="*/ 38 h 2452"/>
                <a:gd name="T8" fmla="*/ 0 w 98"/>
                <a:gd name="T9" fmla="*/ 38 h 2452"/>
                <a:gd name="T10" fmla="*/ 0 w 98"/>
                <a:gd name="T11" fmla="*/ 38 h 2452"/>
                <a:gd name="T12" fmla="*/ 0 w 98"/>
                <a:gd name="T13" fmla="*/ 38 h 2452"/>
                <a:gd name="T14" fmla="*/ 0 w 98"/>
                <a:gd name="T15" fmla="*/ 38 h 2452"/>
                <a:gd name="T16" fmla="*/ 0 w 98"/>
                <a:gd name="T17" fmla="*/ 38 h 2452"/>
                <a:gd name="T18" fmla="*/ 0 w 98"/>
                <a:gd name="T19" fmla="*/ 1 h 2452"/>
                <a:gd name="T20" fmla="*/ 0 w 98"/>
                <a:gd name="T21" fmla="*/ 1 h 2452"/>
                <a:gd name="T22" fmla="*/ 0 w 98"/>
                <a:gd name="T23" fmla="*/ 1 h 2452"/>
                <a:gd name="T24" fmla="*/ 0 w 98"/>
                <a:gd name="T25" fmla="*/ 0 h 2452"/>
                <a:gd name="T26" fmla="*/ 0 w 98"/>
                <a:gd name="T27" fmla="*/ 0 h 2452"/>
                <a:gd name="T28" fmla="*/ 0 w 98"/>
                <a:gd name="T29" fmla="*/ 0 h 2452"/>
                <a:gd name="T30" fmla="*/ 1 w 98"/>
                <a:gd name="T31" fmla="*/ 0 h 2452"/>
                <a:gd name="T32" fmla="*/ 1 w 98"/>
                <a:gd name="T33" fmla="*/ 0 h 2452"/>
                <a:gd name="T34" fmla="*/ 1 w 98"/>
                <a:gd name="T35" fmla="*/ 0 h 2452"/>
                <a:gd name="T36" fmla="*/ 1 w 98"/>
                <a:gd name="T37" fmla="*/ 0 h 2452"/>
                <a:gd name="T38" fmla="*/ 1 w 98"/>
                <a:gd name="T39" fmla="*/ 0 h 2452"/>
                <a:gd name="T40" fmla="*/ 1 w 98"/>
                <a:gd name="T41" fmla="*/ 0 h 2452"/>
                <a:gd name="T42" fmla="*/ 1 w 98"/>
                <a:gd name="T43" fmla="*/ 0 h 2452"/>
                <a:gd name="T44" fmla="*/ 1 w 98"/>
                <a:gd name="T45" fmla="*/ 0 h 2452"/>
                <a:gd name="T46" fmla="*/ 2 w 98"/>
                <a:gd name="T47" fmla="*/ 0 h 2452"/>
                <a:gd name="T48" fmla="*/ 2 w 98"/>
                <a:gd name="T49" fmla="*/ 1 h 2452"/>
                <a:gd name="T50" fmla="*/ 2 w 98"/>
                <a:gd name="T51" fmla="*/ 1 h 2452"/>
                <a:gd name="T52" fmla="*/ 2 w 98"/>
                <a:gd name="T53" fmla="*/ 1 h 2452"/>
                <a:gd name="T54" fmla="*/ 2 w 98"/>
                <a:gd name="T55" fmla="*/ 38 h 2452"/>
                <a:gd name="T56" fmla="*/ 2 w 98"/>
                <a:gd name="T57" fmla="*/ 38 h 2452"/>
                <a:gd name="T58" fmla="*/ 2 w 98"/>
                <a:gd name="T59" fmla="*/ 38 h 2452"/>
                <a:gd name="T60" fmla="*/ 2 w 98"/>
                <a:gd name="T61" fmla="*/ 38 h 2452"/>
                <a:gd name="T62" fmla="*/ 1 w 98"/>
                <a:gd name="T63" fmla="*/ 38 h 2452"/>
                <a:gd name="T64" fmla="*/ 1 w 98"/>
                <a:gd name="T65" fmla="*/ 38 h 2452"/>
                <a:gd name="T66" fmla="*/ 1 w 98"/>
                <a:gd name="T67" fmla="*/ 38 h 2452"/>
                <a:gd name="T68" fmla="*/ 1 w 98"/>
                <a:gd name="T69" fmla="*/ 38 h 2452"/>
                <a:gd name="T70" fmla="*/ 1 w 98"/>
                <a:gd name="T71" fmla="*/ 38 h 2452"/>
                <a:gd name="T72" fmla="*/ 1 w 98"/>
                <a:gd name="T73" fmla="*/ 38 h 2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2452"/>
                <a:gd name="T113" fmla="*/ 98 w 98"/>
                <a:gd name="T114" fmla="*/ 2452 h 24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2452">
                  <a:moveTo>
                    <a:pt x="50" y="2452"/>
                  </a:moveTo>
                  <a:lnTo>
                    <a:pt x="40" y="2451"/>
                  </a:lnTo>
                  <a:lnTo>
                    <a:pt x="31" y="2448"/>
                  </a:lnTo>
                  <a:lnTo>
                    <a:pt x="23" y="2444"/>
                  </a:lnTo>
                  <a:lnTo>
                    <a:pt x="16" y="2438"/>
                  </a:lnTo>
                  <a:lnTo>
                    <a:pt x="10" y="2431"/>
                  </a:lnTo>
                  <a:lnTo>
                    <a:pt x="6" y="2423"/>
                  </a:lnTo>
                  <a:lnTo>
                    <a:pt x="3" y="2414"/>
                  </a:lnTo>
                  <a:lnTo>
                    <a:pt x="2" y="2404"/>
                  </a:lnTo>
                  <a:lnTo>
                    <a:pt x="0" y="48"/>
                  </a:lnTo>
                  <a:lnTo>
                    <a:pt x="1" y="39"/>
                  </a:lnTo>
                  <a:lnTo>
                    <a:pt x="4" y="30"/>
                  </a:lnTo>
                  <a:lnTo>
                    <a:pt x="8" y="21"/>
                  </a:lnTo>
                  <a:lnTo>
                    <a:pt x="14" y="14"/>
                  </a:lnTo>
                  <a:lnTo>
                    <a:pt x="21" y="9"/>
                  </a:lnTo>
                  <a:lnTo>
                    <a:pt x="29" y="4"/>
                  </a:lnTo>
                  <a:lnTo>
                    <a:pt x="38" y="1"/>
                  </a:lnTo>
                  <a:lnTo>
                    <a:pt x="48" y="0"/>
                  </a:lnTo>
                  <a:lnTo>
                    <a:pt x="58" y="1"/>
                  </a:lnTo>
                  <a:lnTo>
                    <a:pt x="67" y="4"/>
                  </a:lnTo>
                  <a:lnTo>
                    <a:pt x="75" y="9"/>
                  </a:lnTo>
                  <a:lnTo>
                    <a:pt x="82" y="14"/>
                  </a:lnTo>
                  <a:lnTo>
                    <a:pt x="88" y="21"/>
                  </a:lnTo>
                  <a:lnTo>
                    <a:pt x="92" y="30"/>
                  </a:lnTo>
                  <a:lnTo>
                    <a:pt x="95" y="38"/>
                  </a:lnTo>
                  <a:lnTo>
                    <a:pt x="96" y="48"/>
                  </a:lnTo>
                  <a:lnTo>
                    <a:pt x="98" y="2404"/>
                  </a:lnTo>
                  <a:lnTo>
                    <a:pt x="97" y="2414"/>
                  </a:lnTo>
                  <a:lnTo>
                    <a:pt x="94" y="2423"/>
                  </a:lnTo>
                  <a:lnTo>
                    <a:pt x="90" y="2431"/>
                  </a:lnTo>
                  <a:lnTo>
                    <a:pt x="84" y="2438"/>
                  </a:lnTo>
                  <a:lnTo>
                    <a:pt x="77" y="2444"/>
                  </a:lnTo>
                  <a:lnTo>
                    <a:pt x="69" y="2448"/>
                  </a:lnTo>
                  <a:lnTo>
                    <a:pt x="60" y="2451"/>
                  </a:lnTo>
                  <a:lnTo>
                    <a:pt x="50" y="2452"/>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29" name="Freeform 57"/>
            <p:cNvSpPr>
              <a:spLocks/>
            </p:cNvSpPr>
            <p:nvPr/>
          </p:nvSpPr>
          <p:spPr bwMode="auto">
            <a:xfrm>
              <a:off x="2382" y="3799"/>
              <a:ext cx="610" cy="466"/>
            </a:xfrm>
            <a:custGeom>
              <a:avLst/>
              <a:gdLst>
                <a:gd name="T0" fmla="*/ 1 w 2441"/>
                <a:gd name="T1" fmla="*/ 29 h 1865"/>
                <a:gd name="T2" fmla="*/ 0 w 2441"/>
                <a:gd name="T3" fmla="*/ 29 h 1865"/>
                <a:gd name="T4" fmla="*/ 0 w 2441"/>
                <a:gd name="T5" fmla="*/ 29 h 1865"/>
                <a:gd name="T6" fmla="*/ 0 w 2441"/>
                <a:gd name="T7" fmla="*/ 29 h 1865"/>
                <a:gd name="T8" fmla="*/ 0 w 2441"/>
                <a:gd name="T9" fmla="*/ 29 h 1865"/>
                <a:gd name="T10" fmla="*/ 0 w 2441"/>
                <a:gd name="T11" fmla="*/ 28 h 1865"/>
                <a:gd name="T12" fmla="*/ 0 w 2441"/>
                <a:gd name="T13" fmla="*/ 28 h 1865"/>
                <a:gd name="T14" fmla="*/ 0 w 2441"/>
                <a:gd name="T15" fmla="*/ 28 h 1865"/>
                <a:gd name="T16" fmla="*/ 0 w 2441"/>
                <a:gd name="T17" fmla="*/ 28 h 1865"/>
                <a:gd name="T18" fmla="*/ 8 w 2441"/>
                <a:gd name="T19" fmla="*/ 9 h 1865"/>
                <a:gd name="T20" fmla="*/ 8 w 2441"/>
                <a:gd name="T21" fmla="*/ 9 h 1865"/>
                <a:gd name="T22" fmla="*/ 8 w 2441"/>
                <a:gd name="T23" fmla="*/ 9 h 1865"/>
                <a:gd name="T24" fmla="*/ 8 w 2441"/>
                <a:gd name="T25" fmla="*/ 9 h 1865"/>
                <a:gd name="T26" fmla="*/ 8 w 2441"/>
                <a:gd name="T27" fmla="*/ 9 h 1865"/>
                <a:gd name="T28" fmla="*/ 9 w 2441"/>
                <a:gd name="T29" fmla="*/ 9 h 1865"/>
                <a:gd name="T30" fmla="*/ 9 w 2441"/>
                <a:gd name="T31" fmla="*/ 9 h 1865"/>
                <a:gd name="T32" fmla="*/ 9 w 2441"/>
                <a:gd name="T33" fmla="*/ 9 h 1865"/>
                <a:gd name="T34" fmla="*/ 13 w 2441"/>
                <a:gd name="T35" fmla="*/ 17 h 1865"/>
                <a:gd name="T36" fmla="*/ 18 w 2441"/>
                <a:gd name="T37" fmla="*/ 0 h 1865"/>
                <a:gd name="T38" fmla="*/ 18 w 2441"/>
                <a:gd name="T39" fmla="*/ 0 h 1865"/>
                <a:gd name="T40" fmla="*/ 19 w 2441"/>
                <a:gd name="T41" fmla="*/ 0 h 1865"/>
                <a:gd name="T42" fmla="*/ 19 w 2441"/>
                <a:gd name="T43" fmla="*/ 0 h 1865"/>
                <a:gd name="T44" fmla="*/ 19 w 2441"/>
                <a:gd name="T45" fmla="*/ 0 h 1865"/>
                <a:gd name="T46" fmla="*/ 19 w 2441"/>
                <a:gd name="T47" fmla="*/ 0 h 1865"/>
                <a:gd name="T48" fmla="*/ 19 w 2441"/>
                <a:gd name="T49" fmla="*/ 0 h 1865"/>
                <a:gd name="T50" fmla="*/ 19 w 2441"/>
                <a:gd name="T51" fmla="*/ 0 h 1865"/>
                <a:gd name="T52" fmla="*/ 27 w 2441"/>
                <a:gd name="T53" fmla="*/ 13 h 1865"/>
                <a:gd name="T54" fmla="*/ 34 w 2441"/>
                <a:gd name="T55" fmla="*/ 0 h 1865"/>
                <a:gd name="T56" fmla="*/ 34 w 2441"/>
                <a:gd name="T57" fmla="*/ 0 h 1865"/>
                <a:gd name="T58" fmla="*/ 35 w 2441"/>
                <a:gd name="T59" fmla="*/ 0 h 1865"/>
                <a:gd name="T60" fmla="*/ 35 w 2441"/>
                <a:gd name="T61" fmla="*/ 0 h 1865"/>
                <a:gd name="T62" fmla="*/ 35 w 2441"/>
                <a:gd name="T63" fmla="*/ 0 h 1865"/>
                <a:gd name="T64" fmla="*/ 35 w 2441"/>
                <a:gd name="T65" fmla="*/ 0 h 1865"/>
                <a:gd name="T66" fmla="*/ 35 w 2441"/>
                <a:gd name="T67" fmla="*/ 1 h 1865"/>
                <a:gd name="T68" fmla="*/ 35 w 2441"/>
                <a:gd name="T69" fmla="*/ 1 h 1865"/>
                <a:gd name="T70" fmla="*/ 27 w 2441"/>
                <a:gd name="T71" fmla="*/ 15 h 1865"/>
                <a:gd name="T72" fmla="*/ 27 w 2441"/>
                <a:gd name="T73" fmla="*/ 15 h 1865"/>
                <a:gd name="T74" fmla="*/ 27 w 2441"/>
                <a:gd name="T75" fmla="*/ 15 h 1865"/>
                <a:gd name="T76" fmla="*/ 27 w 2441"/>
                <a:gd name="T77" fmla="*/ 15 h 1865"/>
                <a:gd name="T78" fmla="*/ 27 w 2441"/>
                <a:gd name="T79" fmla="*/ 15 h 1865"/>
                <a:gd name="T80" fmla="*/ 27 w 2441"/>
                <a:gd name="T81" fmla="*/ 15 h 1865"/>
                <a:gd name="T82" fmla="*/ 27 w 2441"/>
                <a:gd name="T83" fmla="*/ 15 h 1865"/>
                <a:gd name="T84" fmla="*/ 26 w 2441"/>
                <a:gd name="T85" fmla="*/ 15 h 1865"/>
                <a:gd name="T86" fmla="*/ 26 w 2441"/>
                <a:gd name="T87" fmla="*/ 15 h 1865"/>
                <a:gd name="T88" fmla="*/ 19 w 2441"/>
                <a:gd name="T89" fmla="*/ 2 h 1865"/>
                <a:gd name="T90" fmla="*/ 14 w 2441"/>
                <a:gd name="T91" fmla="*/ 19 h 1865"/>
                <a:gd name="T92" fmla="*/ 14 w 2441"/>
                <a:gd name="T93" fmla="*/ 20 h 1865"/>
                <a:gd name="T94" fmla="*/ 14 w 2441"/>
                <a:gd name="T95" fmla="*/ 20 h 1865"/>
                <a:gd name="T96" fmla="*/ 14 w 2441"/>
                <a:gd name="T97" fmla="*/ 20 h 1865"/>
                <a:gd name="T98" fmla="*/ 14 w 2441"/>
                <a:gd name="T99" fmla="*/ 20 h 1865"/>
                <a:gd name="T100" fmla="*/ 13 w 2441"/>
                <a:gd name="T101" fmla="*/ 20 h 1865"/>
                <a:gd name="T102" fmla="*/ 13 w 2441"/>
                <a:gd name="T103" fmla="*/ 20 h 1865"/>
                <a:gd name="T104" fmla="*/ 13 w 2441"/>
                <a:gd name="T105" fmla="*/ 20 h 1865"/>
                <a:gd name="T106" fmla="*/ 8 w 2441"/>
                <a:gd name="T107" fmla="*/ 12 h 1865"/>
                <a:gd name="T108" fmla="*/ 37 w 2441"/>
                <a:gd name="T109" fmla="*/ 27 h 1865"/>
                <a:gd name="T110" fmla="*/ 38 w 2441"/>
                <a:gd name="T111" fmla="*/ 28 h 1865"/>
                <a:gd name="T112" fmla="*/ 38 w 2441"/>
                <a:gd name="T113" fmla="*/ 28 h 1865"/>
                <a:gd name="T114" fmla="*/ 38 w 2441"/>
                <a:gd name="T115" fmla="*/ 28 h 1865"/>
                <a:gd name="T116" fmla="*/ 38 w 2441"/>
                <a:gd name="T117" fmla="*/ 28 h 1865"/>
                <a:gd name="T118" fmla="*/ 38 w 2441"/>
                <a:gd name="T119" fmla="*/ 29 h 1865"/>
                <a:gd name="T120" fmla="*/ 38 w 2441"/>
                <a:gd name="T121" fmla="*/ 29 h 1865"/>
                <a:gd name="T122" fmla="*/ 38 w 2441"/>
                <a:gd name="T123" fmla="*/ 29 h 1865"/>
                <a:gd name="T124" fmla="*/ 37 w 2441"/>
                <a:gd name="T125" fmla="*/ 29 h 186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41"/>
                <a:gd name="T190" fmla="*/ 0 h 1865"/>
                <a:gd name="T191" fmla="*/ 2441 w 2441"/>
                <a:gd name="T192" fmla="*/ 1865 h 186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41" h="1865">
                  <a:moveTo>
                    <a:pt x="2393" y="1865"/>
                  </a:moveTo>
                  <a:lnTo>
                    <a:pt x="48" y="1865"/>
                  </a:lnTo>
                  <a:lnTo>
                    <a:pt x="42" y="1865"/>
                  </a:lnTo>
                  <a:lnTo>
                    <a:pt x="36" y="1864"/>
                  </a:lnTo>
                  <a:lnTo>
                    <a:pt x="31" y="1862"/>
                  </a:lnTo>
                  <a:lnTo>
                    <a:pt x="25" y="1859"/>
                  </a:lnTo>
                  <a:lnTo>
                    <a:pt x="20" y="1856"/>
                  </a:lnTo>
                  <a:lnTo>
                    <a:pt x="16" y="1853"/>
                  </a:lnTo>
                  <a:lnTo>
                    <a:pt x="12" y="1848"/>
                  </a:lnTo>
                  <a:lnTo>
                    <a:pt x="8" y="1844"/>
                  </a:lnTo>
                  <a:lnTo>
                    <a:pt x="5" y="1838"/>
                  </a:lnTo>
                  <a:lnTo>
                    <a:pt x="3" y="1833"/>
                  </a:lnTo>
                  <a:lnTo>
                    <a:pt x="1" y="1827"/>
                  </a:lnTo>
                  <a:lnTo>
                    <a:pt x="0" y="1822"/>
                  </a:lnTo>
                  <a:lnTo>
                    <a:pt x="0" y="1816"/>
                  </a:lnTo>
                  <a:lnTo>
                    <a:pt x="1" y="1810"/>
                  </a:lnTo>
                  <a:lnTo>
                    <a:pt x="2" y="1804"/>
                  </a:lnTo>
                  <a:lnTo>
                    <a:pt x="4" y="1799"/>
                  </a:lnTo>
                  <a:lnTo>
                    <a:pt x="501" y="620"/>
                  </a:lnTo>
                  <a:lnTo>
                    <a:pt x="504" y="614"/>
                  </a:lnTo>
                  <a:lnTo>
                    <a:pt x="508" y="609"/>
                  </a:lnTo>
                  <a:lnTo>
                    <a:pt x="512" y="604"/>
                  </a:lnTo>
                  <a:lnTo>
                    <a:pt x="517" y="600"/>
                  </a:lnTo>
                  <a:lnTo>
                    <a:pt x="523" y="596"/>
                  </a:lnTo>
                  <a:lnTo>
                    <a:pt x="529" y="594"/>
                  </a:lnTo>
                  <a:lnTo>
                    <a:pt x="536" y="592"/>
                  </a:lnTo>
                  <a:lnTo>
                    <a:pt x="542" y="591"/>
                  </a:lnTo>
                  <a:lnTo>
                    <a:pt x="549" y="591"/>
                  </a:lnTo>
                  <a:lnTo>
                    <a:pt x="556" y="592"/>
                  </a:lnTo>
                  <a:lnTo>
                    <a:pt x="562" y="594"/>
                  </a:lnTo>
                  <a:lnTo>
                    <a:pt x="568" y="597"/>
                  </a:lnTo>
                  <a:lnTo>
                    <a:pt x="573" y="600"/>
                  </a:lnTo>
                  <a:lnTo>
                    <a:pt x="578" y="605"/>
                  </a:lnTo>
                  <a:lnTo>
                    <a:pt x="583" y="610"/>
                  </a:lnTo>
                  <a:lnTo>
                    <a:pt x="587" y="615"/>
                  </a:lnTo>
                  <a:lnTo>
                    <a:pt x="867" y="1108"/>
                  </a:lnTo>
                  <a:lnTo>
                    <a:pt x="1175" y="35"/>
                  </a:lnTo>
                  <a:lnTo>
                    <a:pt x="1177" y="28"/>
                  </a:lnTo>
                  <a:lnTo>
                    <a:pt x="1181" y="22"/>
                  </a:lnTo>
                  <a:lnTo>
                    <a:pt x="1185" y="16"/>
                  </a:lnTo>
                  <a:lnTo>
                    <a:pt x="1190" y="12"/>
                  </a:lnTo>
                  <a:lnTo>
                    <a:pt x="1195" y="8"/>
                  </a:lnTo>
                  <a:lnTo>
                    <a:pt x="1201" y="4"/>
                  </a:lnTo>
                  <a:lnTo>
                    <a:pt x="1208" y="2"/>
                  </a:lnTo>
                  <a:lnTo>
                    <a:pt x="1215" y="1"/>
                  </a:lnTo>
                  <a:lnTo>
                    <a:pt x="1222" y="0"/>
                  </a:lnTo>
                  <a:lnTo>
                    <a:pt x="1229" y="1"/>
                  </a:lnTo>
                  <a:lnTo>
                    <a:pt x="1236" y="3"/>
                  </a:lnTo>
                  <a:lnTo>
                    <a:pt x="1242" y="5"/>
                  </a:lnTo>
                  <a:lnTo>
                    <a:pt x="1248" y="9"/>
                  </a:lnTo>
                  <a:lnTo>
                    <a:pt x="1254" y="13"/>
                  </a:lnTo>
                  <a:lnTo>
                    <a:pt x="1258" y="18"/>
                  </a:lnTo>
                  <a:lnTo>
                    <a:pt x="1262" y="24"/>
                  </a:lnTo>
                  <a:lnTo>
                    <a:pt x="1727" y="840"/>
                  </a:lnTo>
                  <a:lnTo>
                    <a:pt x="2193" y="34"/>
                  </a:lnTo>
                  <a:lnTo>
                    <a:pt x="2199" y="26"/>
                  </a:lnTo>
                  <a:lnTo>
                    <a:pt x="2206" y="19"/>
                  </a:lnTo>
                  <a:lnTo>
                    <a:pt x="2214" y="15"/>
                  </a:lnTo>
                  <a:lnTo>
                    <a:pt x="2222" y="11"/>
                  </a:lnTo>
                  <a:lnTo>
                    <a:pt x="2231" y="10"/>
                  </a:lnTo>
                  <a:lnTo>
                    <a:pt x="2241" y="10"/>
                  </a:lnTo>
                  <a:lnTo>
                    <a:pt x="2250" y="12"/>
                  </a:lnTo>
                  <a:lnTo>
                    <a:pt x="2259" y="16"/>
                  </a:lnTo>
                  <a:lnTo>
                    <a:pt x="2266" y="22"/>
                  </a:lnTo>
                  <a:lnTo>
                    <a:pt x="2273" y="29"/>
                  </a:lnTo>
                  <a:lnTo>
                    <a:pt x="2278" y="37"/>
                  </a:lnTo>
                  <a:lnTo>
                    <a:pt x="2281" y="45"/>
                  </a:lnTo>
                  <a:lnTo>
                    <a:pt x="2282" y="54"/>
                  </a:lnTo>
                  <a:lnTo>
                    <a:pt x="2282" y="63"/>
                  </a:lnTo>
                  <a:lnTo>
                    <a:pt x="2280" y="73"/>
                  </a:lnTo>
                  <a:lnTo>
                    <a:pt x="2276" y="81"/>
                  </a:lnTo>
                  <a:lnTo>
                    <a:pt x="1768" y="961"/>
                  </a:lnTo>
                  <a:lnTo>
                    <a:pt x="1765" y="967"/>
                  </a:lnTo>
                  <a:lnTo>
                    <a:pt x="1761" y="971"/>
                  </a:lnTo>
                  <a:lnTo>
                    <a:pt x="1756" y="975"/>
                  </a:lnTo>
                  <a:lnTo>
                    <a:pt x="1751" y="979"/>
                  </a:lnTo>
                  <a:lnTo>
                    <a:pt x="1745" y="982"/>
                  </a:lnTo>
                  <a:lnTo>
                    <a:pt x="1740" y="984"/>
                  </a:lnTo>
                  <a:lnTo>
                    <a:pt x="1733" y="985"/>
                  </a:lnTo>
                  <a:lnTo>
                    <a:pt x="1727" y="985"/>
                  </a:lnTo>
                  <a:lnTo>
                    <a:pt x="1721" y="985"/>
                  </a:lnTo>
                  <a:lnTo>
                    <a:pt x="1714" y="984"/>
                  </a:lnTo>
                  <a:lnTo>
                    <a:pt x="1709" y="981"/>
                  </a:lnTo>
                  <a:lnTo>
                    <a:pt x="1703" y="979"/>
                  </a:lnTo>
                  <a:lnTo>
                    <a:pt x="1698" y="975"/>
                  </a:lnTo>
                  <a:lnTo>
                    <a:pt x="1693" y="971"/>
                  </a:lnTo>
                  <a:lnTo>
                    <a:pt x="1689" y="966"/>
                  </a:lnTo>
                  <a:lnTo>
                    <a:pt x="1686" y="961"/>
                  </a:lnTo>
                  <a:lnTo>
                    <a:pt x="1235" y="170"/>
                  </a:lnTo>
                  <a:lnTo>
                    <a:pt x="927" y="1244"/>
                  </a:lnTo>
                  <a:lnTo>
                    <a:pt x="925" y="1250"/>
                  </a:lnTo>
                  <a:lnTo>
                    <a:pt x="921" y="1256"/>
                  </a:lnTo>
                  <a:lnTo>
                    <a:pt x="917" y="1262"/>
                  </a:lnTo>
                  <a:lnTo>
                    <a:pt x="912" y="1267"/>
                  </a:lnTo>
                  <a:lnTo>
                    <a:pt x="907" y="1271"/>
                  </a:lnTo>
                  <a:lnTo>
                    <a:pt x="901" y="1274"/>
                  </a:lnTo>
                  <a:lnTo>
                    <a:pt x="894" y="1276"/>
                  </a:lnTo>
                  <a:lnTo>
                    <a:pt x="887" y="1278"/>
                  </a:lnTo>
                  <a:lnTo>
                    <a:pt x="880" y="1278"/>
                  </a:lnTo>
                  <a:lnTo>
                    <a:pt x="873" y="1277"/>
                  </a:lnTo>
                  <a:lnTo>
                    <a:pt x="866" y="1276"/>
                  </a:lnTo>
                  <a:lnTo>
                    <a:pt x="860" y="1273"/>
                  </a:lnTo>
                  <a:lnTo>
                    <a:pt x="854" y="1269"/>
                  </a:lnTo>
                  <a:lnTo>
                    <a:pt x="847" y="1265"/>
                  </a:lnTo>
                  <a:lnTo>
                    <a:pt x="843" y="1260"/>
                  </a:lnTo>
                  <a:lnTo>
                    <a:pt x="839" y="1254"/>
                  </a:lnTo>
                  <a:lnTo>
                    <a:pt x="551" y="748"/>
                  </a:lnTo>
                  <a:lnTo>
                    <a:pt x="121" y="1769"/>
                  </a:lnTo>
                  <a:lnTo>
                    <a:pt x="2393" y="1769"/>
                  </a:lnTo>
                  <a:lnTo>
                    <a:pt x="2403" y="1770"/>
                  </a:lnTo>
                  <a:lnTo>
                    <a:pt x="2412" y="1773"/>
                  </a:lnTo>
                  <a:lnTo>
                    <a:pt x="2420" y="1778"/>
                  </a:lnTo>
                  <a:lnTo>
                    <a:pt x="2427" y="1783"/>
                  </a:lnTo>
                  <a:lnTo>
                    <a:pt x="2433" y="1791"/>
                  </a:lnTo>
                  <a:lnTo>
                    <a:pt x="2438" y="1799"/>
                  </a:lnTo>
                  <a:lnTo>
                    <a:pt x="2440" y="1808"/>
                  </a:lnTo>
                  <a:lnTo>
                    <a:pt x="2441" y="1817"/>
                  </a:lnTo>
                  <a:lnTo>
                    <a:pt x="2440" y="1827"/>
                  </a:lnTo>
                  <a:lnTo>
                    <a:pt x="2438" y="1836"/>
                  </a:lnTo>
                  <a:lnTo>
                    <a:pt x="2433" y="1844"/>
                  </a:lnTo>
                  <a:lnTo>
                    <a:pt x="2427" y="1851"/>
                  </a:lnTo>
                  <a:lnTo>
                    <a:pt x="2420" y="1857"/>
                  </a:lnTo>
                  <a:lnTo>
                    <a:pt x="2412" y="1861"/>
                  </a:lnTo>
                  <a:lnTo>
                    <a:pt x="2403" y="1864"/>
                  </a:lnTo>
                  <a:lnTo>
                    <a:pt x="2393" y="1865"/>
                  </a:lnTo>
                  <a:close/>
                </a:path>
              </a:pathLst>
            </a:custGeom>
            <a:grpFill/>
            <a:ln w="9525">
              <a:noFill/>
              <a:round/>
              <a:headEnd/>
              <a:tailEnd/>
            </a:ln>
          </p:spPr>
          <p:txBody>
            <a:bodyPr/>
            <a:lstStyle/>
            <a:p>
              <a:endParaRPr lang="en-US" b="0" dirty="0">
                <a:latin typeface="IBM Plex Sans Regular" charset="0"/>
                <a:cs typeface="IBM Plex Sans Regular" charset="0"/>
              </a:endParaRPr>
            </a:p>
          </p:txBody>
        </p:sp>
      </p:grpSp>
      <p:grpSp>
        <p:nvGrpSpPr>
          <p:cNvPr id="30" name="Group 58"/>
          <p:cNvGrpSpPr>
            <a:grpSpLocks/>
          </p:cNvGrpSpPr>
          <p:nvPr/>
        </p:nvGrpSpPr>
        <p:grpSpPr bwMode="auto">
          <a:xfrm>
            <a:off x="3433763" y="1062613"/>
            <a:ext cx="433387" cy="541337"/>
            <a:chOff x="2317" y="1731"/>
            <a:chExt cx="488" cy="610"/>
          </a:xfrm>
          <a:solidFill>
            <a:schemeClr val="bg1"/>
          </a:solidFill>
        </p:grpSpPr>
        <p:sp>
          <p:nvSpPr>
            <p:cNvPr id="31" name="Freeform 59"/>
            <p:cNvSpPr>
              <a:spLocks noEditPoints="1"/>
            </p:cNvSpPr>
            <p:nvPr/>
          </p:nvSpPr>
          <p:spPr bwMode="auto">
            <a:xfrm>
              <a:off x="2317" y="1801"/>
              <a:ext cx="488" cy="540"/>
            </a:xfrm>
            <a:custGeom>
              <a:avLst/>
              <a:gdLst>
                <a:gd name="T0" fmla="*/ 3 w 1955"/>
                <a:gd name="T1" fmla="*/ 21 h 2162"/>
                <a:gd name="T2" fmla="*/ 9 w 1955"/>
                <a:gd name="T3" fmla="*/ 28 h 2162"/>
                <a:gd name="T4" fmla="*/ 12 w 1955"/>
                <a:gd name="T5" fmla="*/ 30 h 2162"/>
                <a:gd name="T6" fmla="*/ 14 w 1955"/>
                <a:gd name="T7" fmla="*/ 31 h 2162"/>
                <a:gd name="T8" fmla="*/ 17 w 1955"/>
                <a:gd name="T9" fmla="*/ 32 h 2162"/>
                <a:gd name="T10" fmla="*/ 20 w 1955"/>
                <a:gd name="T11" fmla="*/ 32 h 2162"/>
                <a:gd name="T12" fmla="*/ 24 w 1955"/>
                <a:gd name="T13" fmla="*/ 31 h 2162"/>
                <a:gd name="T14" fmla="*/ 26 w 1955"/>
                <a:gd name="T15" fmla="*/ 30 h 2162"/>
                <a:gd name="T16" fmla="*/ 28 w 1955"/>
                <a:gd name="T17" fmla="*/ 28 h 2162"/>
                <a:gd name="T18" fmla="*/ 29 w 1955"/>
                <a:gd name="T19" fmla="*/ 25 h 2162"/>
                <a:gd name="T20" fmla="*/ 29 w 1955"/>
                <a:gd name="T21" fmla="*/ 17 h 2162"/>
                <a:gd name="T22" fmla="*/ 28 w 1955"/>
                <a:gd name="T23" fmla="*/ 16 h 2162"/>
                <a:gd name="T24" fmla="*/ 27 w 1955"/>
                <a:gd name="T25" fmla="*/ 15 h 2162"/>
                <a:gd name="T26" fmla="*/ 26 w 1955"/>
                <a:gd name="T27" fmla="*/ 14 h 2162"/>
                <a:gd name="T28" fmla="*/ 25 w 1955"/>
                <a:gd name="T29" fmla="*/ 14 h 2162"/>
                <a:gd name="T30" fmla="*/ 15 w 1955"/>
                <a:gd name="T31" fmla="*/ 14 h 2162"/>
                <a:gd name="T32" fmla="*/ 15 w 1955"/>
                <a:gd name="T33" fmla="*/ 2 h 2162"/>
                <a:gd name="T34" fmla="*/ 15 w 1955"/>
                <a:gd name="T35" fmla="*/ 2 h 2162"/>
                <a:gd name="T36" fmla="*/ 13 w 1955"/>
                <a:gd name="T37" fmla="*/ 1 h 2162"/>
                <a:gd name="T38" fmla="*/ 12 w 1955"/>
                <a:gd name="T39" fmla="*/ 2 h 2162"/>
                <a:gd name="T40" fmla="*/ 12 w 1955"/>
                <a:gd name="T41" fmla="*/ 3 h 2162"/>
                <a:gd name="T42" fmla="*/ 12 w 1955"/>
                <a:gd name="T43" fmla="*/ 23 h 2162"/>
                <a:gd name="T44" fmla="*/ 11 w 1955"/>
                <a:gd name="T45" fmla="*/ 23 h 2162"/>
                <a:gd name="T46" fmla="*/ 5 w 1955"/>
                <a:gd name="T47" fmla="*/ 19 h 2162"/>
                <a:gd name="T48" fmla="*/ 3 w 1955"/>
                <a:gd name="T49" fmla="*/ 19 h 2162"/>
                <a:gd name="T50" fmla="*/ 2 w 1955"/>
                <a:gd name="T51" fmla="*/ 19 h 2162"/>
                <a:gd name="T52" fmla="*/ 18 w 1955"/>
                <a:gd name="T53" fmla="*/ 34 h 2162"/>
                <a:gd name="T54" fmla="*/ 15 w 1955"/>
                <a:gd name="T55" fmla="*/ 33 h 2162"/>
                <a:gd name="T56" fmla="*/ 12 w 1955"/>
                <a:gd name="T57" fmla="*/ 32 h 2162"/>
                <a:gd name="T58" fmla="*/ 10 w 1955"/>
                <a:gd name="T59" fmla="*/ 31 h 2162"/>
                <a:gd name="T60" fmla="*/ 7 w 1955"/>
                <a:gd name="T61" fmla="*/ 28 h 2162"/>
                <a:gd name="T62" fmla="*/ 1 w 1955"/>
                <a:gd name="T63" fmla="*/ 22 h 2162"/>
                <a:gd name="T64" fmla="*/ 0 w 1955"/>
                <a:gd name="T65" fmla="*/ 20 h 2162"/>
                <a:gd name="T66" fmla="*/ 0 w 1955"/>
                <a:gd name="T67" fmla="*/ 19 h 2162"/>
                <a:gd name="T68" fmla="*/ 0 w 1955"/>
                <a:gd name="T69" fmla="*/ 18 h 2162"/>
                <a:gd name="T70" fmla="*/ 2 w 1955"/>
                <a:gd name="T71" fmla="*/ 17 h 2162"/>
                <a:gd name="T72" fmla="*/ 4 w 1955"/>
                <a:gd name="T73" fmla="*/ 17 h 2162"/>
                <a:gd name="T74" fmla="*/ 7 w 1955"/>
                <a:gd name="T75" fmla="*/ 18 h 2162"/>
                <a:gd name="T76" fmla="*/ 11 w 1955"/>
                <a:gd name="T77" fmla="*/ 2 h 2162"/>
                <a:gd name="T78" fmla="*/ 11 w 1955"/>
                <a:gd name="T79" fmla="*/ 1 h 2162"/>
                <a:gd name="T80" fmla="*/ 13 w 1955"/>
                <a:gd name="T81" fmla="*/ 0 h 2162"/>
                <a:gd name="T82" fmla="*/ 14 w 1955"/>
                <a:gd name="T83" fmla="*/ 0 h 2162"/>
                <a:gd name="T84" fmla="*/ 15 w 1955"/>
                <a:gd name="T85" fmla="*/ 0 h 2162"/>
                <a:gd name="T86" fmla="*/ 17 w 1955"/>
                <a:gd name="T87" fmla="*/ 2 h 2162"/>
                <a:gd name="T88" fmla="*/ 17 w 1955"/>
                <a:gd name="T89" fmla="*/ 3 h 2162"/>
                <a:gd name="T90" fmla="*/ 26 w 1955"/>
                <a:gd name="T91" fmla="*/ 13 h 2162"/>
                <a:gd name="T92" fmla="*/ 28 w 1955"/>
                <a:gd name="T93" fmla="*/ 13 h 2162"/>
                <a:gd name="T94" fmla="*/ 29 w 1955"/>
                <a:gd name="T95" fmla="*/ 14 h 2162"/>
                <a:gd name="T96" fmla="*/ 30 w 1955"/>
                <a:gd name="T97" fmla="*/ 16 h 2162"/>
                <a:gd name="T98" fmla="*/ 30 w 1955"/>
                <a:gd name="T99" fmla="*/ 18 h 2162"/>
                <a:gd name="T100" fmla="*/ 30 w 1955"/>
                <a:gd name="T101" fmla="*/ 27 h 2162"/>
                <a:gd name="T102" fmla="*/ 29 w 1955"/>
                <a:gd name="T103" fmla="*/ 30 h 2162"/>
                <a:gd name="T104" fmla="*/ 26 w 1955"/>
                <a:gd name="T105" fmla="*/ 32 h 2162"/>
                <a:gd name="T106" fmla="*/ 23 w 1955"/>
                <a:gd name="T107" fmla="*/ 33 h 21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55"/>
                <a:gd name="T163" fmla="*/ 0 h 2162"/>
                <a:gd name="T164" fmla="*/ 1955 w 1955"/>
                <a:gd name="T165" fmla="*/ 2162 h 21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55" h="2162">
                  <a:moveTo>
                    <a:pt x="96" y="1242"/>
                  </a:moveTo>
                  <a:lnTo>
                    <a:pt x="103" y="1254"/>
                  </a:lnTo>
                  <a:lnTo>
                    <a:pt x="114" y="1270"/>
                  </a:lnTo>
                  <a:lnTo>
                    <a:pt x="128" y="1287"/>
                  </a:lnTo>
                  <a:lnTo>
                    <a:pt x="145" y="1306"/>
                  </a:lnTo>
                  <a:lnTo>
                    <a:pt x="179" y="1344"/>
                  </a:lnTo>
                  <a:lnTo>
                    <a:pt x="210" y="1378"/>
                  </a:lnTo>
                  <a:lnTo>
                    <a:pt x="219" y="1388"/>
                  </a:lnTo>
                  <a:lnTo>
                    <a:pt x="229" y="1399"/>
                  </a:lnTo>
                  <a:lnTo>
                    <a:pt x="238" y="1409"/>
                  </a:lnTo>
                  <a:lnTo>
                    <a:pt x="247" y="1419"/>
                  </a:lnTo>
                  <a:lnTo>
                    <a:pt x="502" y="1697"/>
                  </a:lnTo>
                  <a:lnTo>
                    <a:pt x="542" y="1743"/>
                  </a:lnTo>
                  <a:lnTo>
                    <a:pt x="581" y="1785"/>
                  </a:lnTo>
                  <a:lnTo>
                    <a:pt x="619" y="1824"/>
                  </a:lnTo>
                  <a:lnTo>
                    <a:pt x="658" y="1860"/>
                  </a:lnTo>
                  <a:lnTo>
                    <a:pt x="677" y="1877"/>
                  </a:lnTo>
                  <a:lnTo>
                    <a:pt x="696" y="1893"/>
                  </a:lnTo>
                  <a:lnTo>
                    <a:pt x="715" y="1909"/>
                  </a:lnTo>
                  <a:lnTo>
                    <a:pt x="735" y="1923"/>
                  </a:lnTo>
                  <a:lnTo>
                    <a:pt x="754" y="1938"/>
                  </a:lnTo>
                  <a:lnTo>
                    <a:pt x="774" y="1952"/>
                  </a:lnTo>
                  <a:lnTo>
                    <a:pt x="794" y="1964"/>
                  </a:lnTo>
                  <a:lnTo>
                    <a:pt x="814" y="1976"/>
                  </a:lnTo>
                  <a:lnTo>
                    <a:pt x="835" y="1987"/>
                  </a:lnTo>
                  <a:lnTo>
                    <a:pt x="856" y="1997"/>
                  </a:lnTo>
                  <a:lnTo>
                    <a:pt x="879" y="2007"/>
                  </a:lnTo>
                  <a:lnTo>
                    <a:pt x="901" y="2015"/>
                  </a:lnTo>
                  <a:lnTo>
                    <a:pt x="924" y="2024"/>
                  </a:lnTo>
                  <a:lnTo>
                    <a:pt x="947" y="2031"/>
                  </a:lnTo>
                  <a:lnTo>
                    <a:pt x="971" y="2038"/>
                  </a:lnTo>
                  <a:lnTo>
                    <a:pt x="995" y="2044"/>
                  </a:lnTo>
                  <a:lnTo>
                    <a:pt x="1020" y="2049"/>
                  </a:lnTo>
                  <a:lnTo>
                    <a:pt x="1046" y="2053"/>
                  </a:lnTo>
                  <a:lnTo>
                    <a:pt x="1073" y="2057"/>
                  </a:lnTo>
                  <a:lnTo>
                    <a:pt x="1100" y="2060"/>
                  </a:lnTo>
                  <a:lnTo>
                    <a:pt x="1130" y="2063"/>
                  </a:lnTo>
                  <a:lnTo>
                    <a:pt x="1159" y="2064"/>
                  </a:lnTo>
                  <a:lnTo>
                    <a:pt x="1189" y="2066"/>
                  </a:lnTo>
                  <a:lnTo>
                    <a:pt x="1221" y="2066"/>
                  </a:lnTo>
                  <a:lnTo>
                    <a:pt x="1261" y="2065"/>
                  </a:lnTo>
                  <a:lnTo>
                    <a:pt x="1299" y="2064"/>
                  </a:lnTo>
                  <a:lnTo>
                    <a:pt x="1337" y="2061"/>
                  </a:lnTo>
                  <a:lnTo>
                    <a:pt x="1373" y="2058"/>
                  </a:lnTo>
                  <a:lnTo>
                    <a:pt x="1408" y="2053"/>
                  </a:lnTo>
                  <a:lnTo>
                    <a:pt x="1441" y="2048"/>
                  </a:lnTo>
                  <a:lnTo>
                    <a:pt x="1473" y="2041"/>
                  </a:lnTo>
                  <a:lnTo>
                    <a:pt x="1504" y="2034"/>
                  </a:lnTo>
                  <a:lnTo>
                    <a:pt x="1533" y="2025"/>
                  </a:lnTo>
                  <a:lnTo>
                    <a:pt x="1561" y="2015"/>
                  </a:lnTo>
                  <a:lnTo>
                    <a:pt x="1588" y="2004"/>
                  </a:lnTo>
                  <a:lnTo>
                    <a:pt x="1614" y="1993"/>
                  </a:lnTo>
                  <a:lnTo>
                    <a:pt x="1638" y="1980"/>
                  </a:lnTo>
                  <a:lnTo>
                    <a:pt x="1661" y="1966"/>
                  </a:lnTo>
                  <a:lnTo>
                    <a:pt x="1683" y="1951"/>
                  </a:lnTo>
                  <a:lnTo>
                    <a:pt x="1703" y="1935"/>
                  </a:lnTo>
                  <a:lnTo>
                    <a:pt x="1722" y="1917"/>
                  </a:lnTo>
                  <a:lnTo>
                    <a:pt x="1740" y="1899"/>
                  </a:lnTo>
                  <a:lnTo>
                    <a:pt x="1756" y="1879"/>
                  </a:lnTo>
                  <a:lnTo>
                    <a:pt x="1772" y="1859"/>
                  </a:lnTo>
                  <a:lnTo>
                    <a:pt x="1785" y="1838"/>
                  </a:lnTo>
                  <a:lnTo>
                    <a:pt x="1798" y="1815"/>
                  </a:lnTo>
                  <a:lnTo>
                    <a:pt x="1810" y="1792"/>
                  </a:lnTo>
                  <a:lnTo>
                    <a:pt x="1820" y="1767"/>
                  </a:lnTo>
                  <a:lnTo>
                    <a:pt x="1829" y="1741"/>
                  </a:lnTo>
                  <a:lnTo>
                    <a:pt x="1837" y="1714"/>
                  </a:lnTo>
                  <a:lnTo>
                    <a:pt x="1844" y="1685"/>
                  </a:lnTo>
                  <a:lnTo>
                    <a:pt x="1850" y="1656"/>
                  </a:lnTo>
                  <a:lnTo>
                    <a:pt x="1854" y="1626"/>
                  </a:lnTo>
                  <a:lnTo>
                    <a:pt x="1857" y="1594"/>
                  </a:lnTo>
                  <a:lnTo>
                    <a:pt x="1859" y="1561"/>
                  </a:lnTo>
                  <a:lnTo>
                    <a:pt x="1859" y="1528"/>
                  </a:lnTo>
                  <a:lnTo>
                    <a:pt x="1859" y="1157"/>
                  </a:lnTo>
                  <a:lnTo>
                    <a:pt x="1859" y="1145"/>
                  </a:lnTo>
                  <a:lnTo>
                    <a:pt x="1858" y="1132"/>
                  </a:lnTo>
                  <a:lnTo>
                    <a:pt x="1856" y="1121"/>
                  </a:lnTo>
                  <a:lnTo>
                    <a:pt x="1854" y="1109"/>
                  </a:lnTo>
                  <a:lnTo>
                    <a:pt x="1852" y="1098"/>
                  </a:lnTo>
                  <a:lnTo>
                    <a:pt x="1848" y="1087"/>
                  </a:lnTo>
                  <a:lnTo>
                    <a:pt x="1844" y="1076"/>
                  </a:lnTo>
                  <a:lnTo>
                    <a:pt x="1840" y="1065"/>
                  </a:lnTo>
                  <a:lnTo>
                    <a:pt x="1834" y="1055"/>
                  </a:lnTo>
                  <a:lnTo>
                    <a:pt x="1828" y="1045"/>
                  </a:lnTo>
                  <a:lnTo>
                    <a:pt x="1822" y="1034"/>
                  </a:lnTo>
                  <a:lnTo>
                    <a:pt x="1816" y="1025"/>
                  </a:lnTo>
                  <a:lnTo>
                    <a:pt x="1809" y="1016"/>
                  </a:lnTo>
                  <a:lnTo>
                    <a:pt x="1802" y="1007"/>
                  </a:lnTo>
                  <a:lnTo>
                    <a:pt x="1794" y="999"/>
                  </a:lnTo>
                  <a:lnTo>
                    <a:pt x="1785" y="991"/>
                  </a:lnTo>
                  <a:lnTo>
                    <a:pt x="1777" y="983"/>
                  </a:lnTo>
                  <a:lnTo>
                    <a:pt x="1767" y="976"/>
                  </a:lnTo>
                  <a:lnTo>
                    <a:pt x="1758" y="969"/>
                  </a:lnTo>
                  <a:lnTo>
                    <a:pt x="1748" y="963"/>
                  </a:lnTo>
                  <a:lnTo>
                    <a:pt x="1738" y="957"/>
                  </a:lnTo>
                  <a:lnTo>
                    <a:pt x="1727" y="952"/>
                  </a:lnTo>
                  <a:lnTo>
                    <a:pt x="1716" y="947"/>
                  </a:lnTo>
                  <a:lnTo>
                    <a:pt x="1705" y="942"/>
                  </a:lnTo>
                  <a:lnTo>
                    <a:pt x="1693" y="938"/>
                  </a:lnTo>
                  <a:lnTo>
                    <a:pt x="1681" y="935"/>
                  </a:lnTo>
                  <a:lnTo>
                    <a:pt x="1669" y="932"/>
                  </a:lnTo>
                  <a:lnTo>
                    <a:pt x="1656" y="929"/>
                  </a:lnTo>
                  <a:lnTo>
                    <a:pt x="1643" y="927"/>
                  </a:lnTo>
                  <a:lnTo>
                    <a:pt x="1630" y="926"/>
                  </a:lnTo>
                  <a:lnTo>
                    <a:pt x="1617" y="925"/>
                  </a:lnTo>
                  <a:lnTo>
                    <a:pt x="1603" y="924"/>
                  </a:lnTo>
                  <a:lnTo>
                    <a:pt x="1047" y="924"/>
                  </a:lnTo>
                  <a:lnTo>
                    <a:pt x="1038" y="924"/>
                  </a:lnTo>
                  <a:lnTo>
                    <a:pt x="1029" y="921"/>
                  </a:lnTo>
                  <a:lnTo>
                    <a:pt x="1021" y="916"/>
                  </a:lnTo>
                  <a:lnTo>
                    <a:pt x="1014" y="910"/>
                  </a:lnTo>
                  <a:lnTo>
                    <a:pt x="1008" y="903"/>
                  </a:lnTo>
                  <a:lnTo>
                    <a:pt x="1003" y="895"/>
                  </a:lnTo>
                  <a:lnTo>
                    <a:pt x="1001" y="886"/>
                  </a:lnTo>
                  <a:lnTo>
                    <a:pt x="1000" y="877"/>
                  </a:lnTo>
                  <a:lnTo>
                    <a:pt x="1000" y="207"/>
                  </a:lnTo>
                  <a:lnTo>
                    <a:pt x="999" y="196"/>
                  </a:lnTo>
                  <a:lnTo>
                    <a:pt x="997" y="185"/>
                  </a:lnTo>
                  <a:lnTo>
                    <a:pt x="995" y="174"/>
                  </a:lnTo>
                  <a:lnTo>
                    <a:pt x="991" y="164"/>
                  </a:lnTo>
                  <a:lnTo>
                    <a:pt x="986" y="154"/>
                  </a:lnTo>
                  <a:lnTo>
                    <a:pt x="981" y="144"/>
                  </a:lnTo>
                  <a:lnTo>
                    <a:pt x="974" y="136"/>
                  </a:lnTo>
                  <a:lnTo>
                    <a:pt x="967" y="128"/>
                  </a:lnTo>
                  <a:lnTo>
                    <a:pt x="959" y="121"/>
                  </a:lnTo>
                  <a:lnTo>
                    <a:pt x="951" y="114"/>
                  </a:lnTo>
                  <a:lnTo>
                    <a:pt x="941" y="109"/>
                  </a:lnTo>
                  <a:lnTo>
                    <a:pt x="932" y="104"/>
                  </a:lnTo>
                  <a:lnTo>
                    <a:pt x="922" y="100"/>
                  </a:lnTo>
                  <a:lnTo>
                    <a:pt x="911" y="97"/>
                  </a:lnTo>
                  <a:lnTo>
                    <a:pt x="900" y="96"/>
                  </a:lnTo>
                  <a:lnTo>
                    <a:pt x="889" y="95"/>
                  </a:lnTo>
                  <a:lnTo>
                    <a:pt x="877" y="96"/>
                  </a:lnTo>
                  <a:lnTo>
                    <a:pt x="866" y="97"/>
                  </a:lnTo>
                  <a:lnTo>
                    <a:pt x="855" y="100"/>
                  </a:lnTo>
                  <a:lnTo>
                    <a:pt x="844" y="104"/>
                  </a:lnTo>
                  <a:lnTo>
                    <a:pt x="835" y="109"/>
                  </a:lnTo>
                  <a:lnTo>
                    <a:pt x="826" y="114"/>
                  </a:lnTo>
                  <a:lnTo>
                    <a:pt x="817" y="121"/>
                  </a:lnTo>
                  <a:lnTo>
                    <a:pt x="809" y="128"/>
                  </a:lnTo>
                  <a:lnTo>
                    <a:pt x="802" y="136"/>
                  </a:lnTo>
                  <a:lnTo>
                    <a:pt x="796" y="144"/>
                  </a:lnTo>
                  <a:lnTo>
                    <a:pt x="790" y="154"/>
                  </a:lnTo>
                  <a:lnTo>
                    <a:pt x="785" y="164"/>
                  </a:lnTo>
                  <a:lnTo>
                    <a:pt x="782" y="174"/>
                  </a:lnTo>
                  <a:lnTo>
                    <a:pt x="779" y="185"/>
                  </a:lnTo>
                  <a:lnTo>
                    <a:pt x="777" y="196"/>
                  </a:lnTo>
                  <a:lnTo>
                    <a:pt x="777" y="207"/>
                  </a:lnTo>
                  <a:lnTo>
                    <a:pt x="777" y="1436"/>
                  </a:lnTo>
                  <a:lnTo>
                    <a:pt x="776" y="1443"/>
                  </a:lnTo>
                  <a:lnTo>
                    <a:pt x="775" y="1450"/>
                  </a:lnTo>
                  <a:lnTo>
                    <a:pt x="772" y="1456"/>
                  </a:lnTo>
                  <a:lnTo>
                    <a:pt x="769" y="1462"/>
                  </a:lnTo>
                  <a:lnTo>
                    <a:pt x="766" y="1467"/>
                  </a:lnTo>
                  <a:lnTo>
                    <a:pt x="761" y="1472"/>
                  </a:lnTo>
                  <a:lnTo>
                    <a:pt x="756" y="1476"/>
                  </a:lnTo>
                  <a:lnTo>
                    <a:pt x="750" y="1479"/>
                  </a:lnTo>
                  <a:lnTo>
                    <a:pt x="744" y="1482"/>
                  </a:lnTo>
                  <a:lnTo>
                    <a:pt x="737" y="1483"/>
                  </a:lnTo>
                  <a:lnTo>
                    <a:pt x="731" y="1484"/>
                  </a:lnTo>
                  <a:lnTo>
                    <a:pt x="724" y="1484"/>
                  </a:lnTo>
                  <a:lnTo>
                    <a:pt x="718" y="1483"/>
                  </a:lnTo>
                  <a:lnTo>
                    <a:pt x="711" y="1481"/>
                  </a:lnTo>
                  <a:lnTo>
                    <a:pt x="705" y="1478"/>
                  </a:lnTo>
                  <a:lnTo>
                    <a:pt x="700" y="1474"/>
                  </a:lnTo>
                  <a:lnTo>
                    <a:pt x="378" y="1227"/>
                  </a:lnTo>
                  <a:lnTo>
                    <a:pt x="362" y="1219"/>
                  </a:lnTo>
                  <a:lnTo>
                    <a:pt x="347" y="1213"/>
                  </a:lnTo>
                  <a:lnTo>
                    <a:pt x="330" y="1207"/>
                  </a:lnTo>
                  <a:lnTo>
                    <a:pt x="313" y="1203"/>
                  </a:lnTo>
                  <a:lnTo>
                    <a:pt x="295" y="1200"/>
                  </a:lnTo>
                  <a:lnTo>
                    <a:pt x="277" y="1198"/>
                  </a:lnTo>
                  <a:lnTo>
                    <a:pt x="259" y="1196"/>
                  </a:lnTo>
                  <a:lnTo>
                    <a:pt x="241" y="1196"/>
                  </a:lnTo>
                  <a:lnTo>
                    <a:pt x="223" y="1196"/>
                  </a:lnTo>
                  <a:lnTo>
                    <a:pt x="206" y="1197"/>
                  </a:lnTo>
                  <a:lnTo>
                    <a:pt x="189" y="1200"/>
                  </a:lnTo>
                  <a:lnTo>
                    <a:pt x="173" y="1203"/>
                  </a:lnTo>
                  <a:lnTo>
                    <a:pt x="158" y="1206"/>
                  </a:lnTo>
                  <a:lnTo>
                    <a:pt x="144" y="1211"/>
                  </a:lnTo>
                  <a:lnTo>
                    <a:pt x="130" y="1216"/>
                  </a:lnTo>
                  <a:lnTo>
                    <a:pt x="118" y="1222"/>
                  </a:lnTo>
                  <a:lnTo>
                    <a:pt x="113" y="1225"/>
                  </a:lnTo>
                  <a:lnTo>
                    <a:pt x="107" y="1230"/>
                  </a:lnTo>
                  <a:lnTo>
                    <a:pt x="103" y="1232"/>
                  </a:lnTo>
                  <a:lnTo>
                    <a:pt x="100" y="1236"/>
                  </a:lnTo>
                  <a:lnTo>
                    <a:pt x="98" y="1239"/>
                  </a:lnTo>
                  <a:lnTo>
                    <a:pt x="96" y="1242"/>
                  </a:lnTo>
                  <a:close/>
                  <a:moveTo>
                    <a:pt x="1221" y="2162"/>
                  </a:moveTo>
                  <a:lnTo>
                    <a:pt x="1186" y="2162"/>
                  </a:lnTo>
                  <a:lnTo>
                    <a:pt x="1153" y="2161"/>
                  </a:lnTo>
                  <a:lnTo>
                    <a:pt x="1120" y="2159"/>
                  </a:lnTo>
                  <a:lnTo>
                    <a:pt x="1088" y="2155"/>
                  </a:lnTo>
                  <a:lnTo>
                    <a:pt x="1057" y="2152"/>
                  </a:lnTo>
                  <a:lnTo>
                    <a:pt x="1028" y="2147"/>
                  </a:lnTo>
                  <a:lnTo>
                    <a:pt x="999" y="2142"/>
                  </a:lnTo>
                  <a:lnTo>
                    <a:pt x="971" y="2136"/>
                  </a:lnTo>
                  <a:lnTo>
                    <a:pt x="944" y="2130"/>
                  </a:lnTo>
                  <a:lnTo>
                    <a:pt x="917" y="2122"/>
                  </a:lnTo>
                  <a:lnTo>
                    <a:pt x="892" y="2114"/>
                  </a:lnTo>
                  <a:lnTo>
                    <a:pt x="866" y="2105"/>
                  </a:lnTo>
                  <a:lnTo>
                    <a:pt x="841" y="2095"/>
                  </a:lnTo>
                  <a:lnTo>
                    <a:pt x="817" y="2085"/>
                  </a:lnTo>
                  <a:lnTo>
                    <a:pt x="794" y="2073"/>
                  </a:lnTo>
                  <a:lnTo>
                    <a:pt x="771" y="2061"/>
                  </a:lnTo>
                  <a:lnTo>
                    <a:pt x="748" y="2048"/>
                  </a:lnTo>
                  <a:lnTo>
                    <a:pt x="726" y="2035"/>
                  </a:lnTo>
                  <a:lnTo>
                    <a:pt x="704" y="2020"/>
                  </a:lnTo>
                  <a:lnTo>
                    <a:pt x="683" y="2005"/>
                  </a:lnTo>
                  <a:lnTo>
                    <a:pt x="661" y="1989"/>
                  </a:lnTo>
                  <a:lnTo>
                    <a:pt x="640" y="1972"/>
                  </a:lnTo>
                  <a:lnTo>
                    <a:pt x="618" y="1955"/>
                  </a:lnTo>
                  <a:lnTo>
                    <a:pt x="598" y="1936"/>
                  </a:lnTo>
                  <a:lnTo>
                    <a:pt x="577" y="1916"/>
                  </a:lnTo>
                  <a:lnTo>
                    <a:pt x="556" y="1896"/>
                  </a:lnTo>
                  <a:lnTo>
                    <a:pt x="536" y="1876"/>
                  </a:lnTo>
                  <a:lnTo>
                    <a:pt x="515" y="1854"/>
                  </a:lnTo>
                  <a:lnTo>
                    <a:pt x="473" y="1809"/>
                  </a:lnTo>
                  <a:lnTo>
                    <a:pt x="431" y="1761"/>
                  </a:lnTo>
                  <a:lnTo>
                    <a:pt x="176" y="1483"/>
                  </a:lnTo>
                  <a:lnTo>
                    <a:pt x="167" y="1473"/>
                  </a:lnTo>
                  <a:lnTo>
                    <a:pt x="158" y="1463"/>
                  </a:lnTo>
                  <a:lnTo>
                    <a:pt x="149" y="1453"/>
                  </a:lnTo>
                  <a:lnTo>
                    <a:pt x="139" y="1442"/>
                  </a:lnTo>
                  <a:lnTo>
                    <a:pt x="104" y="1405"/>
                  </a:lnTo>
                  <a:lnTo>
                    <a:pt x="75" y="1372"/>
                  </a:lnTo>
                  <a:lnTo>
                    <a:pt x="51" y="1344"/>
                  </a:lnTo>
                  <a:lnTo>
                    <a:pt x="32" y="1319"/>
                  </a:lnTo>
                  <a:lnTo>
                    <a:pt x="25" y="1308"/>
                  </a:lnTo>
                  <a:lnTo>
                    <a:pt x="18" y="1298"/>
                  </a:lnTo>
                  <a:lnTo>
                    <a:pt x="12" y="1288"/>
                  </a:lnTo>
                  <a:lnTo>
                    <a:pt x="8" y="1279"/>
                  </a:lnTo>
                  <a:lnTo>
                    <a:pt x="4" y="1271"/>
                  </a:lnTo>
                  <a:lnTo>
                    <a:pt x="2" y="1261"/>
                  </a:lnTo>
                  <a:lnTo>
                    <a:pt x="1" y="1254"/>
                  </a:lnTo>
                  <a:lnTo>
                    <a:pt x="0" y="1246"/>
                  </a:lnTo>
                  <a:lnTo>
                    <a:pt x="0" y="1238"/>
                  </a:lnTo>
                  <a:lnTo>
                    <a:pt x="1" y="1230"/>
                  </a:lnTo>
                  <a:lnTo>
                    <a:pt x="3" y="1222"/>
                  </a:lnTo>
                  <a:lnTo>
                    <a:pt x="5" y="1215"/>
                  </a:lnTo>
                  <a:lnTo>
                    <a:pt x="7" y="1207"/>
                  </a:lnTo>
                  <a:lnTo>
                    <a:pt x="10" y="1200"/>
                  </a:lnTo>
                  <a:lnTo>
                    <a:pt x="14" y="1193"/>
                  </a:lnTo>
                  <a:lnTo>
                    <a:pt x="18" y="1186"/>
                  </a:lnTo>
                  <a:lnTo>
                    <a:pt x="23" y="1179"/>
                  </a:lnTo>
                  <a:lnTo>
                    <a:pt x="28" y="1173"/>
                  </a:lnTo>
                  <a:lnTo>
                    <a:pt x="34" y="1167"/>
                  </a:lnTo>
                  <a:lnTo>
                    <a:pt x="40" y="1161"/>
                  </a:lnTo>
                  <a:lnTo>
                    <a:pt x="55" y="1149"/>
                  </a:lnTo>
                  <a:lnTo>
                    <a:pt x="71" y="1139"/>
                  </a:lnTo>
                  <a:lnTo>
                    <a:pt x="87" y="1130"/>
                  </a:lnTo>
                  <a:lnTo>
                    <a:pt x="106" y="1123"/>
                  </a:lnTo>
                  <a:lnTo>
                    <a:pt x="125" y="1116"/>
                  </a:lnTo>
                  <a:lnTo>
                    <a:pt x="147" y="1111"/>
                  </a:lnTo>
                  <a:lnTo>
                    <a:pt x="169" y="1106"/>
                  </a:lnTo>
                  <a:lnTo>
                    <a:pt x="192" y="1103"/>
                  </a:lnTo>
                  <a:lnTo>
                    <a:pt x="216" y="1101"/>
                  </a:lnTo>
                  <a:lnTo>
                    <a:pt x="240" y="1100"/>
                  </a:lnTo>
                  <a:lnTo>
                    <a:pt x="265" y="1101"/>
                  </a:lnTo>
                  <a:lnTo>
                    <a:pt x="289" y="1103"/>
                  </a:lnTo>
                  <a:lnTo>
                    <a:pt x="314" y="1106"/>
                  </a:lnTo>
                  <a:lnTo>
                    <a:pt x="338" y="1111"/>
                  </a:lnTo>
                  <a:lnTo>
                    <a:pt x="362" y="1117"/>
                  </a:lnTo>
                  <a:lnTo>
                    <a:pt x="386" y="1125"/>
                  </a:lnTo>
                  <a:lnTo>
                    <a:pt x="408" y="1134"/>
                  </a:lnTo>
                  <a:lnTo>
                    <a:pt x="429" y="1145"/>
                  </a:lnTo>
                  <a:lnTo>
                    <a:pt x="431" y="1147"/>
                  </a:lnTo>
                  <a:lnTo>
                    <a:pt x="434" y="1149"/>
                  </a:lnTo>
                  <a:lnTo>
                    <a:pt x="681" y="1339"/>
                  </a:lnTo>
                  <a:lnTo>
                    <a:pt x="681" y="207"/>
                  </a:lnTo>
                  <a:lnTo>
                    <a:pt x="681" y="197"/>
                  </a:lnTo>
                  <a:lnTo>
                    <a:pt x="682" y="186"/>
                  </a:lnTo>
                  <a:lnTo>
                    <a:pt x="683" y="176"/>
                  </a:lnTo>
                  <a:lnTo>
                    <a:pt x="685" y="166"/>
                  </a:lnTo>
                  <a:lnTo>
                    <a:pt x="687" y="156"/>
                  </a:lnTo>
                  <a:lnTo>
                    <a:pt x="690" y="145"/>
                  </a:lnTo>
                  <a:lnTo>
                    <a:pt x="694" y="135"/>
                  </a:lnTo>
                  <a:lnTo>
                    <a:pt x="697" y="126"/>
                  </a:lnTo>
                  <a:lnTo>
                    <a:pt x="706" y="108"/>
                  </a:lnTo>
                  <a:lnTo>
                    <a:pt x="716" y="91"/>
                  </a:lnTo>
                  <a:lnTo>
                    <a:pt x="728" y="75"/>
                  </a:lnTo>
                  <a:lnTo>
                    <a:pt x="742" y="60"/>
                  </a:lnTo>
                  <a:lnTo>
                    <a:pt x="756" y="47"/>
                  </a:lnTo>
                  <a:lnTo>
                    <a:pt x="772" y="35"/>
                  </a:lnTo>
                  <a:lnTo>
                    <a:pt x="789" y="25"/>
                  </a:lnTo>
                  <a:lnTo>
                    <a:pt x="807" y="16"/>
                  </a:lnTo>
                  <a:lnTo>
                    <a:pt x="817" y="12"/>
                  </a:lnTo>
                  <a:lnTo>
                    <a:pt x="826" y="9"/>
                  </a:lnTo>
                  <a:lnTo>
                    <a:pt x="836" y="6"/>
                  </a:lnTo>
                  <a:lnTo>
                    <a:pt x="846" y="4"/>
                  </a:lnTo>
                  <a:lnTo>
                    <a:pt x="856" y="2"/>
                  </a:lnTo>
                  <a:lnTo>
                    <a:pt x="867" y="1"/>
                  </a:lnTo>
                  <a:lnTo>
                    <a:pt x="878" y="0"/>
                  </a:lnTo>
                  <a:lnTo>
                    <a:pt x="889" y="0"/>
                  </a:lnTo>
                  <a:lnTo>
                    <a:pt x="899" y="0"/>
                  </a:lnTo>
                  <a:lnTo>
                    <a:pt x="910" y="1"/>
                  </a:lnTo>
                  <a:lnTo>
                    <a:pt x="920" y="2"/>
                  </a:lnTo>
                  <a:lnTo>
                    <a:pt x="930" y="4"/>
                  </a:lnTo>
                  <a:lnTo>
                    <a:pt x="940" y="6"/>
                  </a:lnTo>
                  <a:lnTo>
                    <a:pt x="950" y="9"/>
                  </a:lnTo>
                  <a:lnTo>
                    <a:pt x="960" y="12"/>
                  </a:lnTo>
                  <a:lnTo>
                    <a:pt x="969" y="16"/>
                  </a:lnTo>
                  <a:lnTo>
                    <a:pt x="987" y="25"/>
                  </a:lnTo>
                  <a:lnTo>
                    <a:pt x="1004" y="35"/>
                  </a:lnTo>
                  <a:lnTo>
                    <a:pt x="1020" y="47"/>
                  </a:lnTo>
                  <a:lnTo>
                    <a:pt x="1035" y="60"/>
                  </a:lnTo>
                  <a:lnTo>
                    <a:pt x="1048" y="75"/>
                  </a:lnTo>
                  <a:lnTo>
                    <a:pt x="1060" y="91"/>
                  </a:lnTo>
                  <a:lnTo>
                    <a:pt x="1070" y="108"/>
                  </a:lnTo>
                  <a:lnTo>
                    <a:pt x="1079" y="126"/>
                  </a:lnTo>
                  <a:lnTo>
                    <a:pt x="1083" y="135"/>
                  </a:lnTo>
                  <a:lnTo>
                    <a:pt x="1086" y="145"/>
                  </a:lnTo>
                  <a:lnTo>
                    <a:pt x="1089" y="156"/>
                  </a:lnTo>
                  <a:lnTo>
                    <a:pt x="1091" y="166"/>
                  </a:lnTo>
                  <a:lnTo>
                    <a:pt x="1093" y="176"/>
                  </a:lnTo>
                  <a:lnTo>
                    <a:pt x="1094" y="186"/>
                  </a:lnTo>
                  <a:lnTo>
                    <a:pt x="1095" y="197"/>
                  </a:lnTo>
                  <a:lnTo>
                    <a:pt x="1095" y="207"/>
                  </a:lnTo>
                  <a:lnTo>
                    <a:pt x="1095" y="829"/>
                  </a:lnTo>
                  <a:lnTo>
                    <a:pt x="1603" y="829"/>
                  </a:lnTo>
                  <a:lnTo>
                    <a:pt x="1622" y="829"/>
                  </a:lnTo>
                  <a:lnTo>
                    <a:pt x="1640" y="831"/>
                  </a:lnTo>
                  <a:lnTo>
                    <a:pt x="1658" y="833"/>
                  </a:lnTo>
                  <a:lnTo>
                    <a:pt x="1676" y="835"/>
                  </a:lnTo>
                  <a:lnTo>
                    <a:pt x="1693" y="839"/>
                  </a:lnTo>
                  <a:lnTo>
                    <a:pt x="1710" y="843"/>
                  </a:lnTo>
                  <a:lnTo>
                    <a:pt x="1726" y="848"/>
                  </a:lnTo>
                  <a:lnTo>
                    <a:pt x="1742" y="854"/>
                  </a:lnTo>
                  <a:lnTo>
                    <a:pt x="1758" y="860"/>
                  </a:lnTo>
                  <a:lnTo>
                    <a:pt x="1773" y="867"/>
                  </a:lnTo>
                  <a:lnTo>
                    <a:pt x="1788" y="875"/>
                  </a:lnTo>
                  <a:lnTo>
                    <a:pt x="1802" y="883"/>
                  </a:lnTo>
                  <a:lnTo>
                    <a:pt x="1816" y="892"/>
                  </a:lnTo>
                  <a:lnTo>
                    <a:pt x="1829" y="902"/>
                  </a:lnTo>
                  <a:lnTo>
                    <a:pt x="1843" y="912"/>
                  </a:lnTo>
                  <a:lnTo>
                    <a:pt x="1855" y="922"/>
                  </a:lnTo>
                  <a:lnTo>
                    <a:pt x="1866" y="934"/>
                  </a:lnTo>
                  <a:lnTo>
                    <a:pt x="1877" y="945"/>
                  </a:lnTo>
                  <a:lnTo>
                    <a:pt x="1887" y="958"/>
                  </a:lnTo>
                  <a:lnTo>
                    <a:pt x="1897" y="970"/>
                  </a:lnTo>
                  <a:lnTo>
                    <a:pt x="1906" y="984"/>
                  </a:lnTo>
                  <a:lnTo>
                    <a:pt x="1914" y="997"/>
                  </a:lnTo>
                  <a:lnTo>
                    <a:pt x="1921" y="1012"/>
                  </a:lnTo>
                  <a:lnTo>
                    <a:pt x="1928" y="1026"/>
                  </a:lnTo>
                  <a:lnTo>
                    <a:pt x="1934" y="1042"/>
                  </a:lnTo>
                  <a:lnTo>
                    <a:pt x="1940" y="1057"/>
                  </a:lnTo>
                  <a:lnTo>
                    <a:pt x="1944" y="1073"/>
                  </a:lnTo>
                  <a:lnTo>
                    <a:pt x="1948" y="1089"/>
                  </a:lnTo>
                  <a:lnTo>
                    <a:pt x="1951" y="1106"/>
                  </a:lnTo>
                  <a:lnTo>
                    <a:pt x="1953" y="1122"/>
                  </a:lnTo>
                  <a:lnTo>
                    <a:pt x="1954" y="1139"/>
                  </a:lnTo>
                  <a:lnTo>
                    <a:pt x="1955" y="1157"/>
                  </a:lnTo>
                  <a:lnTo>
                    <a:pt x="1955" y="1528"/>
                  </a:lnTo>
                  <a:lnTo>
                    <a:pt x="1954" y="1566"/>
                  </a:lnTo>
                  <a:lnTo>
                    <a:pt x="1952" y="1604"/>
                  </a:lnTo>
                  <a:lnTo>
                    <a:pt x="1948" y="1640"/>
                  </a:lnTo>
                  <a:lnTo>
                    <a:pt x="1943" y="1675"/>
                  </a:lnTo>
                  <a:lnTo>
                    <a:pt x="1937" y="1710"/>
                  </a:lnTo>
                  <a:lnTo>
                    <a:pt x="1929" y="1743"/>
                  </a:lnTo>
                  <a:lnTo>
                    <a:pt x="1920" y="1774"/>
                  </a:lnTo>
                  <a:lnTo>
                    <a:pt x="1909" y="1804"/>
                  </a:lnTo>
                  <a:lnTo>
                    <a:pt x="1897" y="1833"/>
                  </a:lnTo>
                  <a:lnTo>
                    <a:pt x="1883" y="1861"/>
                  </a:lnTo>
                  <a:lnTo>
                    <a:pt x="1868" y="1888"/>
                  </a:lnTo>
                  <a:lnTo>
                    <a:pt x="1851" y="1913"/>
                  </a:lnTo>
                  <a:lnTo>
                    <a:pt x="1833" y="1938"/>
                  </a:lnTo>
                  <a:lnTo>
                    <a:pt x="1813" y="1961"/>
                  </a:lnTo>
                  <a:lnTo>
                    <a:pt x="1792" y="1982"/>
                  </a:lnTo>
                  <a:lnTo>
                    <a:pt x="1770" y="2003"/>
                  </a:lnTo>
                  <a:lnTo>
                    <a:pt x="1747" y="2022"/>
                  </a:lnTo>
                  <a:lnTo>
                    <a:pt x="1722" y="2040"/>
                  </a:lnTo>
                  <a:lnTo>
                    <a:pt x="1695" y="2057"/>
                  </a:lnTo>
                  <a:lnTo>
                    <a:pt x="1667" y="2072"/>
                  </a:lnTo>
                  <a:lnTo>
                    <a:pt x="1638" y="2086"/>
                  </a:lnTo>
                  <a:lnTo>
                    <a:pt x="1607" y="2099"/>
                  </a:lnTo>
                  <a:lnTo>
                    <a:pt x="1574" y="2111"/>
                  </a:lnTo>
                  <a:lnTo>
                    <a:pt x="1541" y="2122"/>
                  </a:lnTo>
                  <a:lnTo>
                    <a:pt x="1506" y="2131"/>
                  </a:lnTo>
                  <a:lnTo>
                    <a:pt x="1469" y="2139"/>
                  </a:lnTo>
                  <a:lnTo>
                    <a:pt x="1432" y="2146"/>
                  </a:lnTo>
                  <a:lnTo>
                    <a:pt x="1392" y="2151"/>
                  </a:lnTo>
                  <a:lnTo>
                    <a:pt x="1351" y="2157"/>
                  </a:lnTo>
                  <a:lnTo>
                    <a:pt x="1309" y="2160"/>
                  </a:lnTo>
                  <a:lnTo>
                    <a:pt x="1265" y="2162"/>
                  </a:lnTo>
                  <a:lnTo>
                    <a:pt x="1221" y="2162"/>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32" name="Freeform 60"/>
            <p:cNvSpPr>
              <a:spLocks/>
            </p:cNvSpPr>
            <p:nvPr/>
          </p:nvSpPr>
          <p:spPr bwMode="auto">
            <a:xfrm>
              <a:off x="2408" y="1731"/>
              <a:ext cx="267" cy="211"/>
            </a:xfrm>
            <a:custGeom>
              <a:avLst/>
              <a:gdLst>
                <a:gd name="T0" fmla="*/ 2 w 1071"/>
                <a:gd name="T1" fmla="*/ 13 h 846"/>
                <a:gd name="T2" fmla="*/ 1 w 1071"/>
                <a:gd name="T3" fmla="*/ 13 h 846"/>
                <a:gd name="T4" fmla="*/ 1 w 1071"/>
                <a:gd name="T5" fmla="*/ 12 h 846"/>
                <a:gd name="T6" fmla="*/ 0 w 1071"/>
                <a:gd name="T7" fmla="*/ 11 h 846"/>
                <a:gd name="T8" fmla="*/ 0 w 1071"/>
                <a:gd name="T9" fmla="*/ 10 h 846"/>
                <a:gd name="T10" fmla="*/ 0 w 1071"/>
                <a:gd name="T11" fmla="*/ 8 h 846"/>
                <a:gd name="T12" fmla="*/ 0 w 1071"/>
                <a:gd name="T13" fmla="*/ 7 h 846"/>
                <a:gd name="T14" fmla="*/ 0 w 1071"/>
                <a:gd name="T15" fmla="*/ 5 h 846"/>
                <a:gd name="T16" fmla="*/ 1 w 1071"/>
                <a:gd name="T17" fmla="*/ 4 h 846"/>
                <a:gd name="T18" fmla="*/ 2 w 1071"/>
                <a:gd name="T19" fmla="*/ 3 h 846"/>
                <a:gd name="T20" fmla="*/ 3 w 1071"/>
                <a:gd name="T21" fmla="*/ 1 h 846"/>
                <a:gd name="T22" fmla="*/ 5 w 1071"/>
                <a:gd name="T23" fmla="*/ 1 h 846"/>
                <a:gd name="T24" fmla="*/ 6 w 1071"/>
                <a:gd name="T25" fmla="*/ 0 h 846"/>
                <a:gd name="T26" fmla="*/ 8 w 1071"/>
                <a:gd name="T27" fmla="*/ 0 h 846"/>
                <a:gd name="T28" fmla="*/ 9 w 1071"/>
                <a:gd name="T29" fmla="*/ 0 h 846"/>
                <a:gd name="T30" fmla="*/ 11 w 1071"/>
                <a:gd name="T31" fmla="*/ 0 h 846"/>
                <a:gd name="T32" fmla="*/ 13 w 1071"/>
                <a:gd name="T33" fmla="*/ 1 h 846"/>
                <a:gd name="T34" fmla="*/ 14 w 1071"/>
                <a:gd name="T35" fmla="*/ 2 h 846"/>
                <a:gd name="T36" fmla="*/ 15 w 1071"/>
                <a:gd name="T37" fmla="*/ 3 h 846"/>
                <a:gd name="T38" fmla="*/ 16 w 1071"/>
                <a:gd name="T39" fmla="*/ 5 h 846"/>
                <a:gd name="T40" fmla="*/ 16 w 1071"/>
                <a:gd name="T41" fmla="*/ 6 h 846"/>
                <a:gd name="T42" fmla="*/ 17 w 1071"/>
                <a:gd name="T43" fmla="*/ 8 h 846"/>
                <a:gd name="T44" fmla="*/ 16 w 1071"/>
                <a:gd name="T45" fmla="*/ 9 h 846"/>
                <a:gd name="T46" fmla="*/ 16 w 1071"/>
                <a:gd name="T47" fmla="*/ 10 h 846"/>
                <a:gd name="T48" fmla="*/ 16 w 1071"/>
                <a:gd name="T49" fmla="*/ 11 h 846"/>
                <a:gd name="T50" fmla="*/ 16 w 1071"/>
                <a:gd name="T51" fmla="*/ 12 h 846"/>
                <a:gd name="T52" fmla="*/ 15 w 1071"/>
                <a:gd name="T53" fmla="*/ 13 h 846"/>
                <a:gd name="T54" fmla="*/ 15 w 1071"/>
                <a:gd name="T55" fmla="*/ 13 h 846"/>
                <a:gd name="T56" fmla="*/ 14 w 1071"/>
                <a:gd name="T57" fmla="*/ 12 h 846"/>
                <a:gd name="T58" fmla="*/ 14 w 1071"/>
                <a:gd name="T59" fmla="*/ 12 h 846"/>
                <a:gd name="T60" fmla="*/ 15 w 1071"/>
                <a:gd name="T61" fmla="*/ 10 h 846"/>
                <a:gd name="T62" fmla="*/ 15 w 1071"/>
                <a:gd name="T63" fmla="*/ 9 h 846"/>
                <a:gd name="T64" fmla="*/ 15 w 1071"/>
                <a:gd name="T65" fmla="*/ 7 h 846"/>
                <a:gd name="T66" fmla="*/ 15 w 1071"/>
                <a:gd name="T67" fmla="*/ 6 h 846"/>
                <a:gd name="T68" fmla="*/ 14 w 1071"/>
                <a:gd name="T69" fmla="*/ 5 h 846"/>
                <a:gd name="T70" fmla="*/ 13 w 1071"/>
                <a:gd name="T71" fmla="*/ 4 h 846"/>
                <a:gd name="T72" fmla="*/ 12 w 1071"/>
                <a:gd name="T73" fmla="*/ 3 h 846"/>
                <a:gd name="T74" fmla="*/ 11 w 1071"/>
                <a:gd name="T75" fmla="*/ 2 h 846"/>
                <a:gd name="T76" fmla="*/ 10 w 1071"/>
                <a:gd name="T77" fmla="*/ 2 h 846"/>
                <a:gd name="T78" fmla="*/ 9 w 1071"/>
                <a:gd name="T79" fmla="*/ 1 h 846"/>
                <a:gd name="T80" fmla="*/ 7 w 1071"/>
                <a:gd name="T81" fmla="*/ 1 h 846"/>
                <a:gd name="T82" fmla="*/ 6 w 1071"/>
                <a:gd name="T83" fmla="*/ 2 h 846"/>
                <a:gd name="T84" fmla="*/ 5 w 1071"/>
                <a:gd name="T85" fmla="*/ 2 h 846"/>
                <a:gd name="T86" fmla="*/ 4 w 1071"/>
                <a:gd name="T87" fmla="*/ 3 h 846"/>
                <a:gd name="T88" fmla="*/ 3 w 1071"/>
                <a:gd name="T89" fmla="*/ 4 h 846"/>
                <a:gd name="T90" fmla="*/ 2 w 1071"/>
                <a:gd name="T91" fmla="*/ 5 h 846"/>
                <a:gd name="T92" fmla="*/ 2 w 1071"/>
                <a:gd name="T93" fmla="*/ 6 h 846"/>
                <a:gd name="T94" fmla="*/ 1 w 1071"/>
                <a:gd name="T95" fmla="*/ 8 h 846"/>
                <a:gd name="T96" fmla="*/ 1 w 1071"/>
                <a:gd name="T97" fmla="*/ 9 h 846"/>
                <a:gd name="T98" fmla="*/ 2 w 1071"/>
                <a:gd name="T99" fmla="*/ 10 h 846"/>
                <a:gd name="T100" fmla="*/ 2 w 1071"/>
                <a:gd name="T101" fmla="*/ 11 h 846"/>
                <a:gd name="T102" fmla="*/ 2 w 1071"/>
                <a:gd name="T103" fmla="*/ 12 h 846"/>
                <a:gd name="T104" fmla="*/ 3 w 1071"/>
                <a:gd name="T105" fmla="*/ 12 h 846"/>
                <a:gd name="T106" fmla="*/ 2 w 1071"/>
                <a:gd name="T107" fmla="*/ 13 h 846"/>
                <a:gd name="T108" fmla="*/ 2 w 1071"/>
                <a:gd name="T109" fmla="*/ 13 h 8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71"/>
                <a:gd name="T166" fmla="*/ 0 h 846"/>
                <a:gd name="T167" fmla="*/ 1071 w 1071"/>
                <a:gd name="T168" fmla="*/ 846 h 8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71" h="846">
                  <a:moveTo>
                    <a:pt x="125" y="846"/>
                  </a:moveTo>
                  <a:lnTo>
                    <a:pt x="119" y="846"/>
                  </a:lnTo>
                  <a:lnTo>
                    <a:pt x="113" y="845"/>
                  </a:lnTo>
                  <a:lnTo>
                    <a:pt x="108" y="843"/>
                  </a:lnTo>
                  <a:lnTo>
                    <a:pt x="102" y="840"/>
                  </a:lnTo>
                  <a:lnTo>
                    <a:pt x="97" y="837"/>
                  </a:lnTo>
                  <a:lnTo>
                    <a:pt x="92" y="833"/>
                  </a:lnTo>
                  <a:lnTo>
                    <a:pt x="88" y="829"/>
                  </a:lnTo>
                  <a:lnTo>
                    <a:pt x="85" y="824"/>
                  </a:lnTo>
                  <a:lnTo>
                    <a:pt x="75" y="808"/>
                  </a:lnTo>
                  <a:lnTo>
                    <a:pt x="65" y="791"/>
                  </a:lnTo>
                  <a:lnTo>
                    <a:pt x="56" y="774"/>
                  </a:lnTo>
                  <a:lnTo>
                    <a:pt x="48" y="757"/>
                  </a:lnTo>
                  <a:lnTo>
                    <a:pt x="41" y="740"/>
                  </a:lnTo>
                  <a:lnTo>
                    <a:pt x="34" y="722"/>
                  </a:lnTo>
                  <a:lnTo>
                    <a:pt x="28" y="704"/>
                  </a:lnTo>
                  <a:lnTo>
                    <a:pt x="22" y="686"/>
                  </a:lnTo>
                  <a:lnTo>
                    <a:pt x="17" y="668"/>
                  </a:lnTo>
                  <a:lnTo>
                    <a:pt x="13" y="649"/>
                  </a:lnTo>
                  <a:lnTo>
                    <a:pt x="8" y="630"/>
                  </a:lnTo>
                  <a:lnTo>
                    <a:pt x="5" y="612"/>
                  </a:lnTo>
                  <a:lnTo>
                    <a:pt x="3" y="593"/>
                  </a:lnTo>
                  <a:lnTo>
                    <a:pt x="1" y="574"/>
                  </a:lnTo>
                  <a:lnTo>
                    <a:pt x="0" y="555"/>
                  </a:lnTo>
                  <a:lnTo>
                    <a:pt x="0" y="536"/>
                  </a:lnTo>
                  <a:lnTo>
                    <a:pt x="0" y="508"/>
                  </a:lnTo>
                  <a:lnTo>
                    <a:pt x="2" y="481"/>
                  </a:lnTo>
                  <a:lnTo>
                    <a:pt x="6" y="454"/>
                  </a:lnTo>
                  <a:lnTo>
                    <a:pt x="10" y="428"/>
                  </a:lnTo>
                  <a:lnTo>
                    <a:pt x="17" y="401"/>
                  </a:lnTo>
                  <a:lnTo>
                    <a:pt x="25" y="376"/>
                  </a:lnTo>
                  <a:lnTo>
                    <a:pt x="33" y="351"/>
                  </a:lnTo>
                  <a:lnTo>
                    <a:pt x="42" y="327"/>
                  </a:lnTo>
                  <a:lnTo>
                    <a:pt x="53" y="304"/>
                  </a:lnTo>
                  <a:lnTo>
                    <a:pt x="65" y="281"/>
                  </a:lnTo>
                  <a:lnTo>
                    <a:pt x="78" y="258"/>
                  </a:lnTo>
                  <a:lnTo>
                    <a:pt x="92" y="237"/>
                  </a:lnTo>
                  <a:lnTo>
                    <a:pt x="107" y="216"/>
                  </a:lnTo>
                  <a:lnTo>
                    <a:pt x="122" y="195"/>
                  </a:lnTo>
                  <a:lnTo>
                    <a:pt x="139" y="175"/>
                  </a:lnTo>
                  <a:lnTo>
                    <a:pt x="157" y="157"/>
                  </a:lnTo>
                  <a:lnTo>
                    <a:pt x="175" y="139"/>
                  </a:lnTo>
                  <a:lnTo>
                    <a:pt x="195" y="122"/>
                  </a:lnTo>
                  <a:lnTo>
                    <a:pt x="215" y="106"/>
                  </a:lnTo>
                  <a:lnTo>
                    <a:pt x="236" y="92"/>
                  </a:lnTo>
                  <a:lnTo>
                    <a:pt x="258" y="78"/>
                  </a:lnTo>
                  <a:lnTo>
                    <a:pt x="281" y="65"/>
                  </a:lnTo>
                  <a:lnTo>
                    <a:pt x="304" y="53"/>
                  </a:lnTo>
                  <a:lnTo>
                    <a:pt x="327" y="42"/>
                  </a:lnTo>
                  <a:lnTo>
                    <a:pt x="352" y="33"/>
                  </a:lnTo>
                  <a:lnTo>
                    <a:pt x="376" y="24"/>
                  </a:lnTo>
                  <a:lnTo>
                    <a:pt x="402" y="17"/>
                  </a:lnTo>
                  <a:lnTo>
                    <a:pt x="427" y="11"/>
                  </a:lnTo>
                  <a:lnTo>
                    <a:pt x="454" y="7"/>
                  </a:lnTo>
                  <a:lnTo>
                    <a:pt x="480" y="3"/>
                  </a:lnTo>
                  <a:lnTo>
                    <a:pt x="508" y="1"/>
                  </a:lnTo>
                  <a:lnTo>
                    <a:pt x="536" y="0"/>
                  </a:lnTo>
                  <a:lnTo>
                    <a:pt x="563" y="1"/>
                  </a:lnTo>
                  <a:lnTo>
                    <a:pt x="590" y="3"/>
                  </a:lnTo>
                  <a:lnTo>
                    <a:pt x="617" y="7"/>
                  </a:lnTo>
                  <a:lnTo>
                    <a:pt x="643" y="11"/>
                  </a:lnTo>
                  <a:lnTo>
                    <a:pt x="669" y="17"/>
                  </a:lnTo>
                  <a:lnTo>
                    <a:pt x="694" y="24"/>
                  </a:lnTo>
                  <a:lnTo>
                    <a:pt x="719" y="33"/>
                  </a:lnTo>
                  <a:lnTo>
                    <a:pt x="743" y="42"/>
                  </a:lnTo>
                  <a:lnTo>
                    <a:pt x="768" y="53"/>
                  </a:lnTo>
                  <a:lnTo>
                    <a:pt x="791" y="65"/>
                  </a:lnTo>
                  <a:lnTo>
                    <a:pt x="813" y="78"/>
                  </a:lnTo>
                  <a:lnTo>
                    <a:pt x="835" y="92"/>
                  </a:lnTo>
                  <a:lnTo>
                    <a:pt x="855" y="106"/>
                  </a:lnTo>
                  <a:lnTo>
                    <a:pt x="876" y="122"/>
                  </a:lnTo>
                  <a:lnTo>
                    <a:pt x="895" y="139"/>
                  </a:lnTo>
                  <a:lnTo>
                    <a:pt x="914" y="157"/>
                  </a:lnTo>
                  <a:lnTo>
                    <a:pt x="931" y="175"/>
                  </a:lnTo>
                  <a:lnTo>
                    <a:pt x="948" y="195"/>
                  </a:lnTo>
                  <a:lnTo>
                    <a:pt x="964" y="216"/>
                  </a:lnTo>
                  <a:lnTo>
                    <a:pt x="979" y="237"/>
                  </a:lnTo>
                  <a:lnTo>
                    <a:pt x="994" y="258"/>
                  </a:lnTo>
                  <a:lnTo>
                    <a:pt x="1006" y="281"/>
                  </a:lnTo>
                  <a:lnTo>
                    <a:pt x="1018" y="304"/>
                  </a:lnTo>
                  <a:lnTo>
                    <a:pt x="1029" y="327"/>
                  </a:lnTo>
                  <a:lnTo>
                    <a:pt x="1038" y="351"/>
                  </a:lnTo>
                  <a:lnTo>
                    <a:pt x="1047" y="376"/>
                  </a:lnTo>
                  <a:lnTo>
                    <a:pt x="1054" y="401"/>
                  </a:lnTo>
                  <a:lnTo>
                    <a:pt x="1060" y="428"/>
                  </a:lnTo>
                  <a:lnTo>
                    <a:pt x="1065" y="454"/>
                  </a:lnTo>
                  <a:lnTo>
                    <a:pt x="1068" y="481"/>
                  </a:lnTo>
                  <a:lnTo>
                    <a:pt x="1070" y="508"/>
                  </a:lnTo>
                  <a:lnTo>
                    <a:pt x="1071" y="536"/>
                  </a:lnTo>
                  <a:lnTo>
                    <a:pt x="1071" y="553"/>
                  </a:lnTo>
                  <a:lnTo>
                    <a:pt x="1070" y="570"/>
                  </a:lnTo>
                  <a:lnTo>
                    <a:pt x="1068" y="587"/>
                  </a:lnTo>
                  <a:lnTo>
                    <a:pt x="1066" y="604"/>
                  </a:lnTo>
                  <a:lnTo>
                    <a:pt x="1064" y="621"/>
                  </a:lnTo>
                  <a:lnTo>
                    <a:pt x="1061" y="638"/>
                  </a:lnTo>
                  <a:lnTo>
                    <a:pt x="1057" y="656"/>
                  </a:lnTo>
                  <a:lnTo>
                    <a:pt x="1053" y="672"/>
                  </a:lnTo>
                  <a:lnTo>
                    <a:pt x="1049" y="689"/>
                  </a:lnTo>
                  <a:lnTo>
                    <a:pt x="1044" y="705"/>
                  </a:lnTo>
                  <a:lnTo>
                    <a:pt x="1038" y="721"/>
                  </a:lnTo>
                  <a:lnTo>
                    <a:pt x="1032" y="737"/>
                  </a:lnTo>
                  <a:lnTo>
                    <a:pt x="1025" y="753"/>
                  </a:lnTo>
                  <a:lnTo>
                    <a:pt x="1018" y="768"/>
                  </a:lnTo>
                  <a:lnTo>
                    <a:pt x="1010" y="784"/>
                  </a:lnTo>
                  <a:lnTo>
                    <a:pt x="1002" y="799"/>
                  </a:lnTo>
                  <a:lnTo>
                    <a:pt x="996" y="807"/>
                  </a:lnTo>
                  <a:lnTo>
                    <a:pt x="990" y="813"/>
                  </a:lnTo>
                  <a:lnTo>
                    <a:pt x="981" y="818"/>
                  </a:lnTo>
                  <a:lnTo>
                    <a:pt x="972" y="821"/>
                  </a:lnTo>
                  <a:lnTo>
                    <a:pt x="963" y="823"/>
                  </a:lnTo>
                  <a:lnTo>
                    <a:pt x="954" y="823"/>
                  </a:lnTo>
                  <a:lnTo>
                    <a:pt x="945" y="821"/>
                  </a:lnTo>
                  <a:lnTo>
                    <a:pt x="936" y="817"/>
                  </a:lnTo>
                  <a:lnTo>
                    <a:pt x="928" y="811"/>
                  </a:lnTo>
                  <a:lnTo>
                    <a:pt x="922" y="804"/>
                  </a:lnTo>
                  <a:lnTo>
                    <a:pt x="917" y="796"/>
                  </a:lnTo>
                  <a:lnTo>
                    <a:pt x="913" y="788"/>
                  </a:lnTo>
                  <a:lnTo>
                    <a:pt x="912" y="779"/>
                  </a:lnTo>
                  <a:lnTo>
                    <a:pt x="912" y="770"/>
                  </a:lnTo>
                  <a:lnTo>
                    <a:pt x="914" y="760"/>
                  </a:lnTo>
                  <a:lnTo>
                    <a:pt x="918" y="752"/>
                  </a:lnTo>
                  <a:lnTo>
                    <a:pt x="931" y="727"/>
                  </a:lnTo>
                  <a:lnTo>
                    <a:pt x="942" y="701"/>
                  </a:lnTo>
                  <a:lnTo>
                    <a:pt x="952" y="675"/>
                  </a:lnTo>
                  <a:lnTo>
                    <a:pt x="960" y="647"/>
                  </a:lnTo>
                  <a:lnTo>
                    <a:pt x="966" y="620"/>
                  </a:lnTo>
                  <a:lnTo>
                    <a:pt x="971" y="592"/>
                  </a:lnTo>
                  <a:lnTo>
                    <a:pt x="973" y="564"/>
                  </a:lnTo>
                  <a:lnTo>
                    <a:pt x="974" y="536"/>
                  </a:lnTo>
                  <a:lnTo>
                    <a:pt x="974" y="513"/>
                  </a:lnTo>
                  <a:lnTo>
                    <a:pt x="972" y="491"/>
                  </a:lnTo>
                  <a:lnTo>
                    <a:pt x="969" y="469"/>
                  </a:lnTo>
                  <a:lnTo>
                    <a:pt x="965" y="447"/>
                  </a:lnTo>
                  <a:lnTo>
                    <a:pt x="960" y="425"/>
                  </a:lnTo>
                  <a:lnTo>
                    <a:pt x="955" y="405"/>
                  </a:lnTo>
                  <a:lnTo>
                    <a:pt x="948" y="384"/>
                  </a:lnTo>
                  <a:lnTo>
                    <a:pt x="940" y="364"/>
                  </a:lnTo>
                  <a:lnTo>
                    <a:pt x="931" y="345"/>
                  </a:lnTo>
                  <a:lnTo>
                    <a:pt x="921" y="326"/>
                  </a:lnTo>
                  <a:lnTo>
                    <a:pt x="911" y="308"/>
                  </a:lnTo>
                  <a:lnTo>
                    <a:pt x="899" y="290"/>
                  </a:lnTo>
                  <a:lnTo>
                    <a:pt x="887" y="273"/>
                  </a:lnTo>
                  <a:lnTo>
                    <a:pt x="874" y="256"/>
                  </a:lnTo>
                  <a:lnTo>
                    <a:pt x="860" y="240"/>
                  </a:lnTo>
                  <a:lnTo>
                    <a:pt x="846" y="225"/>
                  </a:lnTo>
                  <a:lnTo>
                    <a:pt x="831" y="211"/>
                  </a:lnTo>
                  <a:lnTo>
                    <a:pt x="815" y="196"/>
                  </a:lnTo>
                  <a:lnTo>
                    <a:pt x="798" y="183"/>
                  </a:lnTo>
                  <a:lnTo>
                    <a:pt x="781" y="171"/>
                  </a:lnTo>
                  <a:lnTo>
                    <a:pt x="763" y="159"/>
                  </a:lnTo>
                  <a:lnTo>
                    <a:pt x="745" y="149"/>
                  </a:lnTo>
                  <a:lnTo>
                    <a:pt x="725" y="139"/>
                  </a:lnTo>
                  <a:lnTo>
                    <a:pt x="706" y="130"/>
                  </a:lnTo>
                  <a:lnTo>
                    <a:pt x="686" y="123"/>
                  </a:lnTo>
                  <a:lnTo>
                    <a:pt x="666" y="116"/>
                  </a:lnTo>
                  <a:lnTo>
                    <a:pt x="645" y="110"/>
                  </a:lnTo>
                  <a:lnTo>
                    <a:pt x="624" y="105"/>
                  </a:lnTo>
                  <a:lnTo>
                    <a:pt x="602" y="101"/>
                  </a:lnTo>
                  <a:lnTo>
                    <a:pt x="580" y="98"/>
                  </a:lnTo>
                  <a:lnTo>
                    <a:pt x="558" y="97"/>
                  </a:lnTo>
                  <a:lnTo>
                    <a:pt x="536" y="96"/>
                  </a:lnTo>
                  <a:lnTo>
                    <a:pt x="513" y="97"/>
                  </a:lnTo>
                  <a:lnTo>
                    <a:pt x="490" y="98"/>
                  </a:lnTo>
                  <a:lnTo>
                    <a:pt x="468" y="101"/>
                  </a:lnTo>
                  <a:lnTo>
                    <a:pt x="447" y="105"/>
                  </a:lnTo>
                  <a:lnTo>
                    <a:pt x="425" y="110"/>
                  </a:lnTo>
                  <a:lnTo>
                    <a:pt x="405" y="116"/>
                  </a:lnTo>
                  <a:lnTo>
                    <a:pt x="384" y="123"/>
                  </a:lnTo>
                  <a:lnTo>
                    <a:pt x="364" y="130"/>
                  </a:lnTo>
                  <a:lnTo>
                    <a:pt x="345" y="139"/>
                  </a:lnTo>
                  <a:lnTo>
                    <a:pt x="326" y="149"/>
                  </a:lnTo>
                  <a:lnTo>
                    <a:pt x="308" y="159"/>
                  </a:lnTo>
                  <a:lnTo>
                    <a:pt x="290" y="171"/>
                  </a:lnTo>
                  <a:lnTo>
                    <a:pt x="273" y="183"/>
                  </a:lnTo>
                  <a:lnTo>
                    <a:pt x="255" y="196"/>
                  </a:lnTo>
                  <a:lnTo>
                    <a:pt x="240" y="211"/>
                  </a:lnTo>
                  <a:lnTo>
                    <a:pt x="224" y="225"/>
                  </a:lnTo>
                  <a:lnTo>
                    <a:pt x="210" y="240"/>
                  </a:lnTo>
                  <a:lnTo>
                    <a:pt x="196" y="256"/>
                  </a:lnTo>
                  <a:lnTo>
                    <a:pt x="183" y="273"/>
                  </a:lnTo>
                  <a:lnTo>
                    <a:pt x="171" y="290"/>
                  </a:lnTo>
                  <a:lnTo>
                    <a:pt x="159" y="308"/>
                  </a:lnTo>
                  <a:lnTo>
                    <a:pt x="149" y="326"/>
                  </a:lnTo>
                  <a:lnTo>
                    <a:pt x="139" y="345"/>
                  </a:lnTo>
                  <a:lnTo>
                    <a:pt x="131" y="364"/>
                  </a:lnTo>
                  <a:lnTo>
                    <a:pt x="123" y="384"/>
                  </a:lnTo>
                  <a:lnTo>
                    <a:pt x="116" y="405"/>
                  </a:lnTo>
                  <a:lnTo>
                    <a:pt x="110" y="425"/>
                  </a:lnTo>
                  <a:lnTo>
                    <a:pt x="105" y="447"/>
                  </a:lnTo>
                  <a:lnTo>
                    <a:pt x="101" y="469"/>
                  </a:lnTo>
                  <a:lnTo>
                    <a:pt x="98" y="491"/>
                  </a:lnTo>
                  <a:lnTo>
                    <a:pt x="97" y="513"/>
                  </a:lnTo>
                  <a:lnTo>
                    <a:pt x="96" y="536"/>
                  </a:lnTo>
                  <a:lnTo>
                    <a:pt x="96" y="551"/>
                  </a:lnTo>
                  <a:lnTo>
                    <a:pt x="97" y="567"/>
                  </a:lnTo>
                  <a:lnTo>
                    <a:pt x="99" y="582"/>
                  </a:lnTo>
                  <a:lnTo>
                    <a:pt x="100" y="598"/>
                  </a:lnTo>
                  <a:lnTo>
                    <a:pt x="103" y="613"/>
                  </a:lnTo>
                  <a:lnTo>
                    <a:pt x="106" y="629"/>
                  </a:lnTo>
                  <a:lnTo>
                    <a:pt x="110" y="644"/>
                  </a:lnTo>
                  <a:lnTo>
                    <a:pt x="114" y="660"/>
                  </a:lnTo>
                  <a:lnTo>
                    <a:pt x="118" y="674"/>
                  </a:lnTo>
                  <a:lnTo>
                    <a:pt x="123" y="689"/>
                  </a:lnTo>
                  <a:lnTo>
                    <a:pt x="129" y="703"/>
                  </a:lnTo>
                  <a:lnTo>
                    <a:pt x="135" y="718"/>
                  </a:lnTo>
                  <a:lnTo>
                    <a:pt x="142" y="732"/>
                  </a:lnTo>
                  <a:lnTo>
                    <a:pt x="149" y="745"/>
                  </a:lnTo>
                  <a:lnTo>
                    <a:pt x="157" y="759"/>
                  </a:lnTo>
                  <a:lnTo>
                    <a:pt x="165" y="772"/>
                  </a:lnTo>
                  <a:lnTo>
                    <a:pt x="169" y="781"/>
                  </a:lnTo>
                  <a:lnTo>
                    <a:pt x="172" y="790"/>
                  </a:lnTo>
                  <a:lnTo>
                    <a:pt x="173" y="799"/>
                  </a:lnTo>
                  <a:lnTo>
                    <a:pt x="171" y="808"/>
                  </a:lnTo>
                  <a:lnTo>
                    <a:pt x="169" y="817"/>
                  </a:lnTo>
                  <a:lnTo>
                    <a:pt x="164" y="825"/>
                  </a:lnTo>
                  <a:lnTo>
                    <a:pt x="158" y="832"/>
                  </a:lnTo>
                  <a:lnTo>
                    <a:pt x="151" y="838"/>
                  </a:lnTo>
                  <a:lnTo>
                    <a:pt x="144" y="842"/>
                  </a:lnTo>
                  <a:lnTo>
                    <a:pt x="138" y="844"/>
                  </a:lnTo>
                  <a:lnTo>
                    <a:pt x="131" y="845"/>
                  </a:lnTo>
                  <a:lnTo>
                    <a:pt x="125" y="846"/>
                  </a:lnTo>
                  <a:close/>
                </a:path>
              </a:pathLst>
            </a:custGeom>
            <a:grpFill/>
            <a:ln w="9525">
              <a:noFill/>
              <a:round/>
              <a:headEnd/>
              <a:tailEnd/>
            </a:ln>
          </p:spPr>
          <p:txBody>
            <a:bodyPr/>
            <a:lstStyle/>
            <a:p>
              <a:endParaRPr lang="en-US" b="0" dirty="0">
                <a:latin typeface="IBM Plex Sans Regular" charset="0"/>
                <a:cs typeface="IBM Plex Sans Regular" charset="0"/>
              </a:endParaRPr>
            </a:p>
          </p:txBody>
        </p:sp>
      </p:grpSp>
      <p:grpSp>
        <p:nvGrpSpPr>
          <p:cNvPr id="33" name="Group 61"/>
          <p:cNvGrpSpPr>
            <a:grpSpLocks/>
          </p:cNvGrpSpPr>
          <p:nvPr/>
        </p:nvGrpSpPr>
        <p:grpSpPr bwMode="auto">
          <a:xfrm>
            <a:off x="1309688" y="1057850"/>
            <a:ext cx="541337" cy="541338"/>
            <a:chOff x="2379" y="797"/>
            <a:chExt cx="610" cy="610"/>
          </a:xfrm>
          <a:solidFill>
            <a:schemeClr val="tx1"/>
          </a:solidFill>
        </p:grpSpPr>
        <p:sp>
          <p:nvSpPr>
            <p:cNvPr id="34" name="Freeform 62"/>
            <p:cNvSpPr>
              <a:spLocks/>
            </p:cNvSpPr>
            <p:nvPr/>
          </p:nvSpPr>
          <p:spPr bwMode="auto">
            <a:xfrm>
              <a:off x="2379" y="797"/>
              <a:ext cx="610" cy="610"/>
            </a:xfrm>
            <a:custGeom>
              <a:avLst/>
              <a:gdLst>
                <a:gd name="T0" fmla="*/ 19 w 2441"/>
                <a:gd name="T1" fmla="*/ 38 h 2442"/>
                <a:gd name="T2" fmla="*/ 18 w 2441"/>
                <a:gd name="T3" fmla="*/ 37 h 2442"/>
                <a:gd name="T4" fmla="*/ 28 w 2441"/>
                <a:gd name="T5" fmla="*/ 27 h 2442"/>
                <a:gd name="T6" fmla="*/ 30 w 2441"/>
                <a:gd name="T7" fmla="*/ 27 h 2442"/>
                <a:gd name="T8" fmla="*/ 32 w 2441"/>
                <a:gd name="T9" fmla="*/ 26 h 2442"/>
                <a:gd name="T10" fmla="*/ 34 w 2441"/>
                <a:gd name="T11" fmla="*/ 25 h 2442"/>
                <a:gd name="T12" fmla="*/ 35 w 2441"/>
                <a:gd name="T13" fmla="*/ 24 h 2442"/>
                <a:gd name="T14" fmla="*/ 36 w 2441"/>
                <a:gd name="T15" fmla="*/ 22 h 2442"/>
                <a:gd name="T16" fmla="*/ 36 w 2441"/>
                <a:gd name="T17" fmla="*/ 20 h 2442"/>
                <a:gd name="T18" fmla="*/ 36 w 2441"/>
                <a:gd name="T19" fmla="*/ 9 h 2442"/>
                <a:gd name="T20" fmla="*/ 36 w 2441"/>
                <a:gd name="T21" fmla="*/ 7 h 2442"/>
                <a:gd name="T22" fmla="*/ 35 w 2441"/>
                <a:gd name="T23" fmla="*/ 5 h 2442"/>
                <a:gd name="T24" fmla="*/ 34 w 2441"/>
                <a:gd name="T25" fmla="*/ 3 h 2442"/>
                <a:gd name="T26" fmla="*/ 32 w 2441"/>
                <a:gd name="T27" fmla="*/ 2 h 2442"/>
                <a:gd name="T28" fmla="*/ 30 w 2441"/>
                <a:gd name="T29" fmla="*/ 2 h 2442"/>
                <a:gd name="T30" fmla="*/ 28 w 2441"/>
                <a:gd name="T31" fmla="*/ 1 h 2442"/>
                <a:gd name="T32" fmla="*/ 8 w 2441"/>
                <a:gd name="T33" fmla="*/ 1 h 2442"/>
                <a:gd name="T34" fmla="*/ 6 w 2441"/>
                <a:gd name="T35" fmla="*/ 2 h 2442"/>
                <a:gd name="T36" fmla="*/ 4 w 2441"/>
                <a:gd name="T37" fmla="*/ 3 h 2442"/>
                <a:gd name="T38" fmla="*/ 3 w 2441"/>
                <a:gd name="T39" fmla="*/ 5 h 2442"/>
                <a:gd name="T40" fmla="*/ 2 w 2441"/>
                <a:gd name="T41" fmla="*/ 6 h 2442"/>
                <a:gd name="T42" fmla="*/ 1 w 2441"/>
                <a:gd name="T43" fmla="*/ 8 h 2442"/>
                <a:gd name="T44" fmla="*/ 1 w 2441"/>
                <a:gd name="T45" fmla="*/ 19 h 2442"/>
                <a:gd name="T46" fmla="*/ 2 w 2441"/>
                <a:gd name="T47" fmla="*/ 21 h 2442"/>
                <a:gd name="T48" fmla="*/ 3 w 2441"/>
                <a:gd name="T49" fmla="*/ 23 h 2442"/>
                <a:gd name="T50" fmla="*/ 4 w 2441"/>
                <a:gd name="T51" fmla="*/ 25 h 2442"/>
                <a:gd name="T52" fmla="*/ 5 w 2441"/>
                <a:gd name="T53" fmla="*/ 26 h 2442"/>
                <a:gd name="T54" fmla="*/ 7 w 2441"/>
                <a:gd name="T55" fmla="*/ 27 h 2442"/>
                <a:gd name="T56" fmla="*/ 9 w 2441"/>
                <a:gd name="T57" fmla="*/ 27 h 2442"/>
                <a:gd name="T58" fmla="*/ 18 w 2441"/>
                <a:gd name="T59" fmla="*/ 27 h 2442"/>
                <a:gd name="T60" fmla="*/ 18 w 2441"/>
                <a:gd name="T61" fmla="*/ 28 h 2442"/>
                <a:gd name="T62" fmla="*/ 18 w 2441"/>
                <a:gd name="T63" fmla="*/ 29 h 2442"/>
                <a:gd name="T64" fmla="*/ 9 w 2441"/>
                <a:gd name="T65" fmla="*/ 29 h 2442"/>
                <a:gd name="T66" fmla="*/ 7 w 2441"/>
                <a:gd name="T67" fmla="*/ 28 h 2442"/>
                <a:gd name="T68" fmla="*/ 5 w 2441"/>
                <a:gd name="T69" fmla="*/ 27 h 2442"/>
                <a:gd name="T70" fmla="*/ 3 w 2441"/>
                <a:gd name="T71" fmla="*/ 26 h 2442"/>
                <a:gd name="T72" fmla="*/ 1 w 2441"/>
                <a:gd name="T73" fmla="*/ 24 h 2442"/>
                <a:gd name="T74" fmla="*/ 0 w 2441"/>
                <a:gd name="T75" fmla="*/ 22 h 2442"/>
                <a:gd name="T76" fmla="*/ 0 w 2441"/>
                <a:gd name="T77" fmla="*/ 19 h 2442"/>
                <a:gd name="T78" fmla="*/ 0 w 2441"/>
                <a:gd name="T79" fmla="*/ 8 h 2442"/>
                <a:gd name="T80" fmla="*/ 1 w 2441"/>
                <a:gd name="T81" fmla="*/ 6 h 2442"/>
                <a:gd name="T82" fmla="*/ 2 w 2441"/>
                <a:gd name="T83" fmla="*/ 4 h 2442"/>
                <a:gd name="T84" fmla="*/ 3 w 2441"/>
                <a:gd name="T85" fmla="*/ 2 h 2442"/>
                <a:gd name="T86" fmla="*/ 5 w 2441"/>
                <a:gd name="T87" fmla="*/ 1 h 2442"/>
                <a:gd name="T88" fmla="*/ 8 w 2441"/>
                <a:gd name="T89" fmla="*/ 0 h 2442"/>
                <a:gd name="T90" fmla="*/ 28 w 2441"/>
                <a:gd name="T91" fmla="*/ 0 h 2442"/>
                <a:gd name="T92" fmla="*/ 31 w 2441"/>
                <a:gd name="T93" fmla="*/ 0 h 2442"/>
                <a:gd name="T94" fmla="*/ 33 w 2441"/>
                <a:gd name="T95" fmla="*/ 1 h 2442"/>
                <a:gd name="T96" fmla="*/ 35 w 2441"/>
                <a:gd name="T97" fmla="*/ 2 h 2442"/>
                <a:gd name="T98" fmla="*/ 36 w 2441"/>
                <a:gd name="T99" fmla="*/ 4 h 2442"/>
                <a:gd name="T100" fmla="*/ 37 w 2441"/>
                <a:gd name="T101" fmla="*/ 6 h 2442"/>
                <a:gd name="T102" fmla="*/ 38 w 2441"/>
                <a:gd name="T103" fmla="*/ 9 h 2442"/>
                <a:gd name="T104" fmla="*/ 38 w 2441"/>
                <a:gd name="T105" fmla="*/ 20 h 2442"/>
                <a:gd name="T106" fmla="*/ 37 w 2441"/>
                <a:gd name="T107" fmla="*/ 22 h 2442"/>
                <a:gd name="T108" fmla="*/ 36 w 2441"/>
                <a:gd name="T109" fmla="*/ 24 h 2442"/>
                <a:gd name="T110" fmla="*/ 35 w 2441"/>
                <a:gd name="T111" fmla="*/ 26 h 2442"/>
                <a:gd name="T112" fmla="*/ 33 w 2441"/>
                <a:gd name="T113" fmla="*/ 28 h 2442"/>
                <a:gd name="T114" fmla="*/ 31 w 2441"/>
                <a:gd name="T115" fmla="*/ 28 h 2442"/>
                <a:gd name="T116" fmla="*/ 28 w 2441"/>
                <a:gd name="T117" fmla="*/ 29 h 2442"/>
                <a:gd name="T118" fmla="*/ 19 w 2441"/>
                <a:gd name="T119" fmla="*/ 38 h 2442"/>
                <a:gd name="T120" fmla="*/ 19 w 2441"/>
                <a:gd name="T121" fmla="*/ 38 h 24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41"/>
                <a:gd name="T184" fmla="*/ 0 h 2442"/>
                <a:gd name="T185" fmla="*/ 2441 w 2441"/>
                <a:gd name="T186" fmla="*/ 2442 h 24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41" h="2442">
                  <a:moveTo>
                    <a:pt x="1223" y="2442"/>
                  </a:moveTo>
                  <a:lnTo>
                    <a:pt x="1217" y="2442"/>
                  </a:lnTo>
                  <a:lnTo>
                    <a:pt x="1211" y="2441"/>
                  </a:lnTo>
                  <a:lnTo>
                    <a:pt x="1205" y="2439"/>
                  </a:lnTo>
                  <a:lnTo>
                    <a:pt x="1199" y="2436"/>
                  </a:lnTo>
                  <a:lnTo>
                    <a:pt x="1191" y="2431"/>
                  </a:lnTo>
                  <a:lnTo>
                    <a:pt x="1185" y="2424"/>
                  </a:lnTo>
                  <a:lnTo>
                    <a:pt x="1180" y="2416"/>
                  </a:lnTo>
                  <a:lnTo>
                    <a:pt x="1177" y="2408"/>
                  </a:lnTo>
                  <a:lnTo>
                    <a:pt x="1175" y="2399"/>
                  </a:lnTo>
                  <a:lnTo>
                    <a:pt x="1175" y="2389"/>
                  </a:lnTo>
                  <a:lnTo>
                    <a:pt x="1177" y="2380"/>
                  </a:lnTo>
                  <a:lnTo>
                    <a:pt x="1181" y="2370"/>
                  </a:lnTo>
                  <a:lnTo>
                    <a:pt x="1521" y="1755"/>
                  </a:lnTo>
                  <a:lnTo>
                    <a:pt x="1817" y="1755"/>
                  </a:lnTo>
                  <a:lnTo>
                    <a:pt x="1845" y="1754"/>
                  </a:lnTo>
                  <a:lnTo>
                    <a:pt x="1871" y="1752"/>
                  </a:lnTo>
                  <a:lnTo>
                    <a:pt x="1898" y="1749"/>
                  </a:lnTo>
                  <a:lnTo>
                    <a:pt x="1924" y="1744"/>
                  </a:lnTo>
                  <a:lnTo>
                    <a:pt x="1949" y="1738"/>
                  </a:lnTo>
                  <a:lnTo>
                    <a:pt x="1974" y="1731"/>
                  </a:lnTo>
                  <a:lnTo>
                    <a:pt x="1998" y="1723"/>
                  </a:lnTo>
                  <a:lnTo>
                    <a:pt x="2022" y="1713"/>
                  </a:lnTo>
                  <a:lnTo>
                    <a:pt x="2045" y="1702"/>
                  </a:lnTo>
                  <a:lnTo>
                    <a:pt x="2068" y="1690"/>
                  </a:lnTo>
                  <a:lnTo>
                    <a:pt x="2091" y="1677"/>
                  </a:lnTo>
                  <a:lnTo>
                    <a:pt x="2113" y="1664"/>
                  </a:lnTo>
                  <a:lnTo>
                    <a:pt x="2133" y="1649"/>
                  </a:lnTo>
                  <a:lnTo>
                    <a:pt x="2153" y="1633"/>
                  </a:lnTo>
                  <a:lnTo>
                    <a:pt x="2172" y="1617"/>
                  </a:lnTo>
                  <a:lnTo>
                    <a:pt x="2190" y="1599"/>
                  </a:lnTo>
                  <a:lnTo>
                    <a:pt x="2208" y="1581"/>
                  </a:lnTo>
                  <a:lnTo>
                    <a:pt x="2224" y="1562"/>
                  </a:lnTo>
                  <a:lnTo>
                    <a:pt x="2240" y="1542"/>
                  </a:lnTo>
                  <a:lnTo>
                    <a:pt x="2255" y="1522"/>
                  </a:lnTo>
                  <a:lnTo>
                    <a:pt x="2268" y="1500"/>
                  </a:lnTo>
                  <a:lnTo>
                    <a:pt x="2281" y="1477"/>
                  </a:lnTo>
                  <a:lnTo>
                    <a:pt x="2293" y="1455"/>
                  </a:lnTo>
                  <a:lnTo>
                    <a:pt x="2303" y="1431"/>
                  </a:lnTo>
                  <a:lnTo>
                    <a:pt x="2312" y="1408"/>
                  </a:lnTo>
                  <a:lnTo>
                    <a:pt x="2321" y="1383"/>
                  </a:lnTo>
                  <a:lnTo>
                    <a:pt x="2329" y="1358"/>
                  </a:lnTo>
                  <a:lnTo>
                    <a:pt x="2335" y="1333"/>
                  </a:lnTo>
                  <a:lnTo>
                    <a:pt x="2339" y="1307"/>
                  </a:lnTo>
                  <a:lnTo>
                    <a:pt x="2343" y="1281"/>
                  </a:lnTo>
                  <a:lnTo>
                    <a:pt x="2345" y="1253"/>
                  </a:lnTo>
                  <a:lnTo>
                    <a:pt x="2345" y="1226"/>
                  </a:lnTo>
                  <a:lnTo>
                    <a:pt x="2345" y="624"/>
                  </a:lnTo>
                  <a:lnTo>
                    <a:pt x="2345" y="597"/>
                  </a:lnTo>
                  <a:lnTo>
                    <a:pt x="2343" y="570"/>
                  </a:lnTo>
                  <a:lnTo>
                    <a:pt x="2339" y="543"/>
                  </a:lnTo>
                  <a:lnTo>
                    <a:pt x="2335" y="517"/>
                  </a:lnTo>
                  <a:lnTo>
                    <a:pt x="2329" y="492"/>
                  </a:lnTo>
                  <a:lnTo>
                    <a:pt x="2321" y="467"/>
                  </a:lnTo>
                  <a:lnTo>
                    <a:pt x="2312" y="443"/>
                  </a:lnTo>
                  <a:lnTo>
                    <a:pt x="2303" y="419"/>
                  </a:lnTo>
                  <a:lnTo>
                    <a:pt x="2293" y="396"/>
                  </a:lnTo>
                  <a:lnTo>
                    <a:pt x="2281" y="373"/>
                  </a:lnTo>
                  <a:lnTo>
                    <a:pt x="2268" y="350"/>
                  </a:lnTo>
                  <a:lnTo>
                    <a:pt x="2255" y="329"/>
                  </a:lnTo>
                  <a:lnTo>
                    <a:pt x="2240" y="308"/>
                  </a:lnTo>
                  <a:lnTo>
                    <a:pt x="2224" y="288"/>
                  </a:lnTo>
                  <a:lnTo>
                    <a:pt x="2208" y="269"/>
                  </a:lnTo>
                  <a:lnTo>
                    <a:pt x="2190" y="251"/>
                  </a:lnTo>
                  <a:lnTo>
                    <a:pt x="2172" y="233"/>
                  </a:lnTo>
                  <a:lnTo>
                    <a:pt x="2153" y="217"/>
                  </a:lnTo>
                  <a:lnTo>
                    <a:pt x="2133" y="201"/>
                  </a:lnTo>
                  <a:lnTo>
                    <a:pt x="2113" y="186"/>
                  </a:lnTo>
                  <a:lnTo>
                    <a:pt x="2091" y="173"/>
                  </a:lnTo>
                  <a:lnTo>
                    <a:pt x="2068" y="160"/>
                  </a:lnTo>
                  <a:lnTo>
                    <a:pt x="2045" y="148"/>
                  </a:lnTo>
                  <a:lnTo>
                    <a:pt x="2022" y="137"/>
                  </a:lnTo>
                  <a:lnTo>
                    <a:pt x="1998" y="128"/>
                  </a:lnTo>
                  <a:lnTo>
                    <a:pt x="1974" y="119"/>
                  </a:lnTo>
                  <a:lnTo>
                    <a:pt x="1949" y="112"/>
                  </a:lnTo>
                  <a:lnTo>
                    <a:pt x="1924" y="106"/>
                  </a:lnTo>
                  <a:lnTo>
                    <a:pt x="1898" y="102"/>
                  </a:lnTo>
                  <a:lnTo>
                    <a:pt x="1871" y="98"/>
                  </a:lnTo>
                  <a:lnTo>
                    <a:pt x="1845" y="96"/>
                  </a:lnTo>
                  <a:lnTo>
                    <a:pt x="1817" y="96"/>
                  </a:lnTo>
                  <a:lnTo>
                    <a:pt x="624" y="96"/>
                  </a:lnTo>
                  <a:lnTo>
                    <a:pt x="596" y="96"/>
                  </a:lnTo>
                  <a:lnTo>
                    <a:pt x="570" y="98"/>
                  </a:lnTo>
                  <a:lnTo>
                    <a:pt x="543" y="102"/>
                  </a:lnTo>
                  <a:lnTo>
                    <a:pt x="517" y="106"/>
                  </a:lnTo>
                  <a:lnTo>
                    <a:pt x="492" y="112"/>
                  </a:lnTo>
                  <a:lnTo>
                    <a:pt x="467" y="119"/>
                  </a:lnTo>
                  <a:lnTo>
                    <a:pt x="443" y="128"/>
                  </a:lnTo>
                  <a:lnTo>
                    <a:pt x="419" y="137"/>
                  </a:lnTo>
                  <a:lnTo>
                    <a:pt x="396" y="148"/>
                  </a:lnTo>
                  <a:lnTo>
                    <a:pt x="373" y="160"/>
                  </a:lnTo>
                  <a:lnTo>
                    <a:pt x="350" y="173"/>
                  </a:lnTo>
                  <a:lnTo>
                    <a:pt x="329" y="186"/>
                  </a:lnTo>
                  <a:lnTo>
                    <a:pt x="308" y="201"/>
                  </a:lnTo>
                  <a:lnTo>
                    <a:pt x="288" y="217"/>
                  </a:lnTo>
                  <a:lnTo>
                    <a:pt x="269" y="233"/>
                  </a:lnTo>
                  <a:lnTo>
                    <a:pt x="251" y="251"/>
                  </a:lnTo>
                  <a:lnTo>
                    <a:pt x="233" y="269"/>
                  </a:lnTo>
                  <a:lnTo>
                    <a:pt x="217" y="288"/>
                  </a:lnTo>
                  <a:lnTo>
                    <a:pt x="201" y="308"/>
                  </a:lnTo>
                  <a:lnTo>
                    <a:pt x="186" y="329"/>
                  </a:lnTo>
                  <a:lnTo>
                    <a:pt x="173" y="350"/>
                  </a:lnTo>
                  <a:lnTo>
                    <a:pt x="160" y="373"/>
                  </a:lnTo>
                  <a:lnTo>
                    <a:pt x="148" y="396"/>
                  </a:lnTo>
                  <a:lnTo>
                    <a:pt x="138" y="419"/>
                  </a:lnTo>
                  <a:lnTo>
                    <a:pt x="129" y="443"/>
                  </a:lnTo>
                  <a:lnTo>
                    <a:pt x="119" y="467"/>
                  </a:lnTo>
                  <a:lnTo>
                    <a:pt x="112" y="492"/>
                  </a:lnTo>
                  <a:lnTo>
                    <a:pt x="106" y="517"/>
                  </a:lnTo>
                  <a:lnTo>
                    <a:pt x="102" y="543"/>
                  </a:lnTo>
                  <a:lnTo>
                    <a:pt x="98" y="570"/>
                  </a:lnTo>
                  <a:lnTo>
                    <a:pt x="96" y="597"/>
                  </a:lnTo>
                  <a:lnTo>
                    <a:pt x="96" y="624"/>
                  </a:lnTo>
                  <a:lnTo>
                    <a:pt x="96" y="1226"/>
                  </a:lnTo>
                  <a:lnTo>
                    <a:pt x="96" y="1253"/>
                  </a:lnTo>
                  <a:lnTo>
                    <a:pt x="98" y="1281"/>
                  </a:lnTo>
                  <a:lnTo>
                    <a:pt x="102" y="1307"/>
                  </a:lnTo>
                  <a:lnTo>
                    <a:pt x="106" y="1333"/>
                  </a:lnTo>
                  <a:lnTo>
                    <a:pt x="112" y="1358"/>
                  </a:lnTo>
                  <a:lnTo>
                    <a:pt x="119" y="1383"/>
                  </a:lnTo>
                  <a:lnTo>
                    <a:pt x="129" y="1408"/>
                  </a:lnTo>
                  <a:lnTo>
                    <a:pt x="138" y="1431"/>
                  </a:lnTo>
                  <a:lnTo>
                    <a:pt x="148" y="1455"/>
                  </a:lnTo>
                  <a:lnTo>
                    <a:pt x="160" y="1477"/>
                  </a:lnTo>
                  <a:lnTo>
                    <a:pt x="173" y="1500"/>
                  </a:lnTo>
                  <a:lnTo>
                    <a:pt x="186" y="1522"/>
                  </a:lnTo>
                  <a:lnTo>
                    <a:pt x="201" y="1542"/>
                  </a:lnTo>
                  <a:lnTo>
                    <a:pt x="217" y="1562"/>
                  </a:lnTo>
                  <a:lnTo>
                    <a:pt x="233" y="1581"/>
                  </a:lnTo>
                  <a:lnTo>
                    <a:pt x="251" y="1599"/>
                  </a:lnTo>
                  <a:lnTo>
                    <a:pt x="269" y="1617"/>
                  </a:lnTo>
                  <a:lnTo>
                    <a:pt x="288" y="1633"/>
                  </a:lnTo>
                  <a:lnTo>
                    <a:pt x="308" y="1649"/>
                  </a:lnTo>
                  <a:lnTo>
                    <a:pt x="329" y="1664"/>
                  </a:lnTo>
                  <a:lnTo>
                    <a:pt x="350" y="1677"/>
                  </a:lnTo>
                  <a:lnTo>
                    <a:pt x="373" y="1690"/>
                  </a:lnTo>
                  <a:lnTo>
                    <a:pt x="396" y="1702"/>
                  </a:lnTo>
                  <a:lnTo>
                    <a:pt x="419" y="1713"/>
                  </a:lnTo>
                  <a:lnTo>
                    <a:pt x="443" y="1723"/>
                  </a:lnTo>
                  <a:lnTo>
                    <a:pt x="467" y="1731"/>
                  </a:lnTo>
                  <a:lnTo>
                    <a:pt x="492" y="1738"/>
                  </a:lnTo>
                  <a:lnTo>
                    <a:pt x="517" y="1744"/>
                  </a:lnTo>
                  <a:lnTo>
                    <a:pt x="543" y="1749"/>
                  </a:lnTo>
                  <a:lnTo>
                    <a:pt x="570" y="1752"/>
                  </a:lnTo>
                  <a:lnTo>
                    <a:pt x="596" y="1754"/>
                  </a:lnTo>
                  <a:lnTo>
                    <a:pt x="624" y="1755"/>
                  </a:lnTo>
                  <a:lnTo>
                    <a:pt x="1146" y="1755"/>
                  </a:lnTo>
                  <a:lnTo>
                    <a:pt x="1156" y="1756"/>
                  </a:lnTo>
                  <a:lnTo>
                    <a:pt x="1165" y="1758"/>
                  </a:lnTo>
                  <a:lnTo>
                    <a:pt x="1173" y="1763"/>
                  </a:lnTo>
                  <a:lnTo>
                    <a:pt x="1180" y="1769"/>
                  </a:lnTo>
                  <a:lnTo>
                    <a:pt x="1186" y="1776"/>
                  </a:lnTo>
                  <a:lnTo>
                    <a:pt x="1190" y="1784"/>
                  </a:lnTo>
                  <a:lnTo>
                    <a:pt x="1193" y="1793"/>
                  </a:lnTo>
                  <a:lnTo>
                    <a:pt x="1194" y="1802"/>
                  </a:lnTo>
                  <a:lnTo>
                    <a:pt x="1193" y="1812"/>
                  </a:lnTo>
                  <a:lnTo>
                    <a:pt x="1190" y="1821"/>
                  </a:lnTo>
                  <a:lnTo>
                    <a:pt x="1186" y="1829"/>
                  </a:lnTo>
                  <a:lnTo>
                    <a:pt x="1180" y="1836"/>
                  </a:lnTo>
                  <a:lnTo>
                    <a:pt x="1173" y="1842"/>
                  </a:lnTo>
                  <a:lnTo>
                    <a:pt x="1165" y="1846"/>
                  </a:lnTo>
                  <a:lnTo>
                    <a:pt x="1156" y="1849"/>
                  </a:lnTo>
                  <a:lnTo>
                    <a:pt x="1146" y="1850"/>
                  </a:lnTo>
                  <a:lnTo>
                    <a:pt x="624" y="1850"/>
                  </a:lnTo>
                  <a:lnTo>
                    <a:pt x="591" y="1849"/>
                  </a:lnTo>
                  <a:lnTo>
                    <a:pt x="560" y="1847"/>
                  </a:lnTo>
                  <a:lnTo>
                    <a:pt x="529" y="1843"/>
                  </a:lnTo>
                  <a:lnTo>
                    <a:pt x="498" y="1838"/>
                  </a:lnTo>
                  <a:lnTo>
                    <a:pt x="468" y="1831"/>
                  </a:lnTo>
                  <a:lnTo>
                    <a:pt x="439" y="1822"/>
                  </a:lnTo>
                  <a:lnTo>
                    <a:pt x="410" y="1812"/>
                  </a:lnTo>
                  <a:lnTo>
                    <a:pt x="382" y="1801"/>
                  </a:lnTo>
                  <a:lnTo>
                    <a:pt x="353" y="1789"/>
                  </a:lnTo>
                  <a:lnTo>
                    <a:pt x="326" y="1775"/>
                  </a:lnTo>
                  <a:lnTo>
                    <a:pt x="300" y="1760"/>
                  </a:lnTo>
                  <a:lnTo>
                    <a:pt x="275" y="1744"/>
                  </a:lnTo>
                  <a:lnTo>
                    <a:pt x="251" y="1727"/>
                  </a:lnTo>
                  <a:lnTo>
                    <a:pt x="227" y="1708"/>
                  </a:lnTo>
                  <a:lnTo>
                    <a:pt x="205" y="1688"/>
                  </a:lnTo>
                  <a:lnTo>
                    <a:pt x="183" y="1667"/>
                  </a:lnTo>
                  <a:lnTo>
                    <a:pt x="163" y="1645"/>
                  </a:lnTo>
                  <a:lnTo>
                    <a:pt x="143" y="1623"/>
                  </a:lnTo>
                  <a:lnTo>
                    <a:pt x="124" y="1599"/>
                  </a:lnTo>
                  <a:lnTo>
                    <a:pt x="106" y="1575"/>
                  </a:lnTo>
                  <a:lnTo>
                    <a:pt x="90" y="1550"/>
                  </a:lnTo>
                  <a:lnTo>
                    <a:pt x="75" y="1524"/>
                  </a:lnTo>
                  <a:lnTo>
                    <a:pt x="61" y="1497"/>
                  </a:lnTo>
                  <a:lnTo>
                    <a:pt x="49" y="1469"/>
                  </a:lnTo>
                  <a:lnTo>
                    <a:pt x="38" y="1440"/>
                  </a:lnTo>
                  <a:lnTo>
                    <a:pt x="28" y="1412"/>
                  </a:lnTo>
                  <a:lnTo>
                    <a:pt x="20" y="1382"/>
                  </a:lnTo>
                  <a:lnTo>
                    <a:pt x="13" y="1352"/>
                  </a:lnTo>
                  <a:lnTo>
                    <a:pt x="7" y="1321"/>
                  </a:lnTo>
                  <a:lnTo>
                    <a:pt x="3" y="1290"/>
                  </a:lnTo>
                  <a:lnTo>
                    <a:pt x="1" y="1258"/>
                  </a:lnTo>
                  <a:lnTo>
                    <a:pt x="0" y="1226"/>
                  </a:lnTo>
                  <a:lnTo>
                    <a:pt x="0" y="624"/>
                  </a:lnTo>
                  <a:lnTo>
                    <a:pt x="1" y="592"/>
                  </a:lnTo>
                  <a:lnTo>
                    <a:pt x="3" y="560"/>
                  </a:lnTo>
                  <a:lnTo>
                    <a:pt x="7" y="529"/>
                  </a:lnTo>
                  <a:lnTo>
                    <a:pt x="13" y="498"/>
                  </a:lnTo>
                  <a:lnTo>
                    <a:pt x="20" y="468"/>
                  </a:lnTo>
                  <a:lnTo>
                    <a:pt x="28" y="439"/>
                  </a:lnTo>
                  <a:lnTo>
                    <a:pt x="38" y="410"/>
                  </a:lnTo>
                  <a:lnTo>
                    <a:pt x="49" y="382"/>
                  </a:lnTo>
                  <a:lnTo>
                    <a:pt x="61" y="353"/>
                  </a:lnTo>
                  <a:lnTo>
                    <a:pt x="75" y="326"/>
                  </a:lnTo>
                  <a:lnTo>
                    <a:pt x="90" y="300"/>
                  </a:lnTo>
                  <a:lnTo>
                    <a:pt x="106" y="275"/>
                  </a:lnTo>
                  <a:lnTo>
                    <a:pt x="124" y="251"/>
                  </a:lnTo>
                  <a:lnTo>
                    <a:pt x="143" y="227"/>
                  </a:lnTo>
                  <a:lnTo>
                    <a:pt x="163" y="205"/>
                  </a:lnTo>
                  <a:lnTo>
                    <a:pt x="183" y="183"/>
                  </a:lnTo>
                  <a:lnTo>
                    <a:pt x="205" y="163"/>
                  </a:lnTo>
                  <a:lnTo>
                    <a:pt x="227" y="142"/>
                  </a:lnTo>
                  <a:lnTo>
                    <a:pt x="251" y="124"/>
                  </a:lnTo>
                  <a:lnTo>
                    <a:pt x="275" y="106"/>
                  </a:lnTo>
                  <a:lnTo>
                    <a:pt x="300" y="90"/>
                  </a:lnTo>
                  <a:lnTo>
                    <a:pt x="326" y="75"/>
                  </a:lnTo>
                  <a:lnTo>
                    <a:pt x="353" y="61"/>
                  </a:lnTo>
                  <a:lnTo>
                    <a:pt x="382" y="49"/>
                  </a:lnTo>
                  <a:lnTo>
                    <a:pt x="410" y="38"/>
                  </a:lnTo>
                  <a:lnTo>
                    <a:pt x="439" y="28"/>
                  </a:lnTo>
                  <a:lnTo>
                    <a:pt x="468" y="20"/>
                  </a:lnTo>
                  <a:lnTo>
                    <a:pt x="498" y="13"/>
                  </a:lnTo>
                  <a:lnTo>
                    <a:pt x="529" y="7"/>
                  </a:lnTo>
                  <a:lnTo>
                    <a:pt x="560" y="3"/>
                  </a:lnTo>
                  <a:lnTo>
                    <a:pt x="591" y="1"/>
                  </a:lnTo>
                  <a:lnTo>
                    <a:pt x="624" y="0"/>
                  </a:lnTo>
                  <a:lnTo>
                    <a:pt x="1817" y="0"/>
                  </a:lnTo>
                  <a:lnTo>
                    <a:pt x="1850" y="1"/>
                  </a:lnTo>
                  <a:lnTo>
                    <a:pt x="1881" y="3"/>
                  </a:lnTo>
                  <a:lnTo>
                    <a:pt x="1912" y="7"/>
                  </a:lnTo>
                  <a:lnTo>
                    <a:pt x="1943" y="13"/>
                  </a:lnTo>
                  <a:lnTo>
                    <a:pt x="1973" y="20"/>
                  </a:lnTo>
                  <a:lnTo>
                    <a:pt x="2002" y="28"/>
                  </a:lnTo>
                  <a:lnTo>
                    <a:pt x="2031" y="38"/>
                  </a:lnTo>
                  <a:lnTo>
                    <a:pt x="2059" y="49"/>
                  </a:lnTo>
                  <a:lnTo>
                    <a:pt x="2088" y="61"/>
                  </a:lnTo>
                  <a:lnTo>
                    <a:pt x="2115" y="75"/>
                  </a:lnTo>
                  <a:lnTo>
                    <a:pt x="2141" y="90"/>
                  </a:lnTo>
                  <a:lnTo>
                    <a:pt x="2166" y="106"/>
                  </a:lnTo>
                  <a:lnTo>
                    <a:pt x="2190" y="124"/>
                  </a:lnTo>
                  <a:lnTo>
                    <a:pt x="2214" y="142"/>
                  </a:lnTo>
                  <a:lnTo>
                    <a:pt x="2236" y="163"/>
                  </a:lnTo>
                  <a:lnTo>
                    <a:pt x="2258" y="183"/>
                  </a:lnTo>
                  <a:lnTo>
                    <a:pt x="2278" y="205"/>
                  </a:lnTo>
                  <a:lnTo>
                    <a:pt x="2298" y="227"/>
                  </a:lnTo>
                  <a:lnTo>
                    <a:pt x="2316" y="251"/>
                  </a:lnTo>
                  <a:lnTo>
                    <a:pt x="2335" y="275"/>
                  </a:lnTo>
                  <a:lnTo>
                    <a:pt x="2351" y="300"/>
                  </a:lnTo>
                  <a:lnTo>
                    <a:pt x="2366" y="326"/>
                  </a:lnTo>
                  <a:lnTo>
                    <a:pt x="2380" y="353"/>
                  </a:lnTo>
                  <a:lnTo>
                    <a:pt x="2392" y="382"/>
                  </a:lnTo>
                  <a:lnTo>
                    <a:pt x="2403" y="410"/>
                  </a:lnTo>
                  <a:lnTo>
                    <a:pt x="2413" y="439"/>
                  </a:lnTo>
                  <a:lnTo>
                    <a:pt x="2421" y="468"/>
                  </a:lnTo>
                  <a:lnTo>
                    <a:pt x="2428" y="498"/>
                  </a:lnTo>
                  <a:lnTo>
                    <a:pt x="2434" y="529"/>
                  </a:lnTo>
                  <a:lnTo>
                    <a:pt x="2438" y="560"/>
                  </a:lnTo>
                  <a:lnTo>
                    <a:pt x="2440" y="592"/>
                  </a:lnTo>
                  <a:lnTo>
                    <a:pt x="2441" y="624"/>
                  </a:lnTo>
                  <a:lnTo>
                    <a:pt x="2441" y="1226"/>
                  </a:lnTo>
                  <a:lnTo>
                    <a:pt x="2440" y="1258"/>
                  </a:lnTo>
                  <a:lnTo>
                    <a:pt x="2438" y="1290"/>
                  </a:lnTo>
                  <a:lnTo>
                    <a:pt x="2434" y="1321"/>
                  </a:lnTo>
                  <a:lnTo>
                    <a:pt x="2428" y="1352"/>
                  </a:lnTo>
                  <a:lnTo>
                    <a:pt x="2421" y="1382"/>
                  </a:lnTo>
                  <a:lnTo>
                    <a:pt x="2413" y="1412"/>
                  </a:lnTo>
                  <a:lnTo>
                    <a:pt x="2403" y="1440"/>
                  </a:lnTo>
                  <a:lnTo>
                    <a:pt x="2392" y="1469"/>
                  </a:lnTo>
                  <a:lnTo>
                    <a:pt x="2380" y="1497"/>
                  </a:lnTo>
                  <a:lnTo>
                    <a:pt x="2366" y="1524"/>
                  </a:lnTo>
                  <a:lnTo>
                    <a:pt x="2351" y="1550"/>
                  </a:lnTo>
                  <a:lnTo>
                    <a:pt x="2335" y="1575"/>
                  </a:lnTo>
                  <a:lnTo>
                    <a:pt x="2316" y="1599"/>
                  </a:lnTo>
                  <a:lnTo>
                    <a:pt x="2298" y="1623"/>
                  </a:lnTo>
                  <a:lnTo>
                    <a:pt x="2278" y="1645"/>
                  </a:lnTo>
                  <a:lnTo>
                    <a:pt x="2258" y="1667"/>
                  </a:lnTo>
                  <a:lnTo>
                    <a:pt x="2236" y="1688"/>
                  </a:lnTo>
                  <a:lnTo>
                    <a:pt x="2214" y="1708"/>
                  </a:lnTo>
                  <a:lnTo>
                    <a:pt x="2190" y="1727"/>
                  </a:lnTo>
                  <a:lnTo>
                    <a:pt x="2166" y="1744"/>
                  </a:lnTo>
                  <a:lnTo>
                    <a:pt x="2141" y="1760"/>
                  </a:lnTo>
                  <a:lnTo>
                    <a:pt x="2115" y="1775"/>
                  </a:lnTo>
                  <a:lnTo>
                    <a:pt x="2088" y="1789"/>
                  </a:lnTo>
                  <a:lnTo>
                    <a:pt x="2059" y="1801"/>
                  </a:lnTo>
                  <a:lnTo>
                    <a:pt x="2031" y="1812"/>
                  </a:lnTo>
                  <a:lnTo>
                    <a:pt x="2002" y="1822"/>
                  </a:lnTo>
                  <a:lnTo>
                    <a:pt x="1973" y="1831"/>
                  </a:lnTo>
                  <a:lnTo>
                    <a:pt x="1943" y="1838"/>
                  </a:lnTo>
                  <a:lnTo>
                    <a:pt x="1912" y="1843"/>
                  </a:lnTo>
                  <a:lnTo>
                    <a:pt x="1881" y="1847"/>
                  </a:lnTo>
                  <a:lnTo>
                    <a:pt x="1850" y="1849"/>
                  </a:lnTo>
                  <a:lnTo>
                    <a:pt x="1817" y="1850"/>
                  </a:lnTo>
                  <a:lnTo>
                    <a:pt x="1578" y="1850"/>
                  </a:lnTo>
                  <a:lnTo>
                    <a:pt x="1264" y="2417"/>
                  </a:lnTo>
                  <a:lnTo>
                    <a:pt x="1261" y="2423"/>
                  </a:lnTo>
                  <a:lnTo>
                    <a:pt x="1257" y="2428"/>
                  </a:lnTo>
                  <a:lnTo>
                    <a:pt x="1252" y="2432"/>
                  </a:lnTo>
                  <a:lnTo>
                    <a:pt x="1246" y="2436"/>
                  </a:lnTo>
                  <a:lnTo>
                    <a:pt x="1241" y="2438"/>
                  </a:lnTo>
                  <a:lnTo>
                    <a:pt x="1235" y="2440"/>
                  </a:lnTo>
                  <a:lnTo>
                    <a:pt x="1229" y="2442"/>
                  </a:lnTo>
                  <a:lnTo>
                    <a:pt x="1223" y="2442"/>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35" name="Freeform 63"/>
            <p:cNvSpPr>
              <a:spLocks/>
            </p:cNvSpPr>
            <p:nvPr/>
          </p:nvSpPr>
          <p:spPr bwMode="auto">
            <a:xfrm>
              <a:off x="2522" y="998"/>
              <a:ext cx="60" cy="60"/>
            </a:xfrm>
            <a:custGeom>
              <a:avLst/>
              <a:gdLst>
                <a:gd name="T0" fmla="*/ 4 w 240"/>
                <a:gd name="T1" fmla="*/ 2 h 241"/>
                <a:gd name="T2" fmla="*/ 4 w 240"/>
                <a:gd name="T3" fmla="*/ 1 h 241"/>
                <a:gd name="T4" fmla="*/ 4 w 240"/>
                <a:gd name="T5" fmla="*/ 1 h 241"/>
                <a:gd name="T6" fmla="*/ 3 w 240"/>
                <a:gd name="T7" fmla="*/ 1 h 241"/>
                <a:gd name="T8" fmla="*/ 3 w 240"/>
                <a:gd name="T9" fmla="*/ 0 h 241"/>
                <a:gd name="T10" fmla="*/ 3 w 240"/>
                <a:gd name="T11" fmla="*/ 0 h 241"/>
                <a:gd name="T12" fmla="*/ 3 w 240"/>
                <a:gd name="T13" fmla="*/ 0 h 241"/>
                <a:gd name="T14" fmla="*/ 2 w 240"/>
                <a:gd name="T15" fmla="*/ 0 h 241"/>
                <a:gd name="T16" fmla="*/ 2 w 240"/>
                <a:gd name="T17" fmla="*/ 0 h 241"/>
                <a:gd name="T18" fmla="*/ 1 w 240"/>
                <a:gd name="T19" fmla="*/ 0 h 241"/>
                <a:gd name="T20" fmla="*/ 1 w 240"/>
                <a:gd name="T21" fmla="*/ 0 h 241"/>
                <a:gd name="T22" fmla="*/ 1 w 240"/>
                <a:gd name="T23" fmla="*/ 0 h 241"/>
                <a:gd name="T24" fmla="*/ 1 w 240"/>
                <a:gd name="T25" fmla="*/ 1 h 241"/>
                <a:gd name="T26" fmla="*/ 0 w 240"/>
                <a:gd name="T27" fmla="*/ 1 h 241"/>
                <a:gd name="T28" fmla="*/ 0 w 240"/>
                <a:gd name="T29" fmla="*/ 1 h 241"/>
                <a:gd name="T30" fmla="*/ 0 w 240"/>
                <a:gd name="T31" fmla="*/ 2 h 241"/>
                <a:gd name="T32" fmla="*/ 0 w 240"/>
                <a:gd name="T33" fmla="*/ 2 h 241"/>
                <a:gd name="T34" fmla="*/ 0 w 240"/>
                <a:gd name="T35" fmla="*/ 2 h 241"/>
                <a:gd name="T36" fmla="*/ 0 w 240"/>
                <a:gd name="T37" fmla="*/ 3 h 241"/>
                <a:gd name="T38" fmla="*/ 1 w 240"/>
                <a:gd name="T39" fmla="*/ 3 h 241"/>
                <a:gd name="T40" fmla="*/ 1 w 240"/>
                <a:gd name="T41" fmla="*/ 3 h 241"/>
                <a:gd name="T42" fmla="*/ 1 w 240"/>
                <a:gd name="T43" fmla="*/ 3 h 241"/>
                <a:gd name="T44" fmla="*/ 1 w 240"/>
                <a:gd name="T45" fmla="*/ 4 h 241"/>
                <a:gd name="T46" fmla="*/ 2 w 240"/>
                <a:gd name="T47" fmla="*/ 4 h 241"/>
                <a:gd name="T48" fmla="*/ 2 w 240"/>
                <a:gd name="T49" fmla="*/ 4 h 241"/>
                <a:gd name="T50" fmla="*/ 3 w 240"/>
                <a:gd name="T51" fmla="*/ 4 h 241"/>
                <a:gd name="T52" fmla="*/ 3 w 240"/>
                <a:gd name="T53" fmla="*/ 3 h 241"/>
                <a:gd name="T54" fmla="*/ 3 w 240"/>
                <a:gd name="T55" fmla="*/ 3 h 241"/>
                <a:gd name="T56" fmla="*/ 3 w 240"/>
                <a:gd name="T57" fmla="*/ 3 h 241"/>
                <a:gd name="T58" fmla="*/ 4 w 240"/>
                <a:gd name="T59" fmla="*/ 3 h 241"/>
                <a:gd name="T60" fmla="*/ 4 w 240"/>
                <a:gd name="T61" fmla="*/ 2 h 241"/>
                <a:gd name="T62" fmla="*/ 4 w 240"/>
                <a:gd name="T63" fmla="*/ 2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0"/>
                <a:gd name="T97" fmla="*/ 0 h 241"/>
                <a:gd name="T98" fmla="*/ 240 w 240"/>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0" h="241">
                  <a:moveTo>
                    <a:pt x="240" y="121"/>
                  </a:moveTo>
                  <a:lnTo>
                    <a:pt x="239" y="108"/>
                  </a:lnTo>
                  <a:lnTo>
                    <a:pt x="238" y="97"/>
                  </a:lnTo>
                  <a:lnTo>
                    <a:pt x="235" y="85"/>
                  </a:lnTo>
                  <a:lnTo>
                    <a:pt x="231" y="74"/>
                  </a:lnTo>
                  <a:lnTo>
                    <a:pt x="226" y="64"/>
                  </a:lnTo>
                  <a:lnTo>
                    <a:pt x="220" y="54"/>
                  </a:lnTo>
                  <a:lnTo>
                    <a:pt x="213" y="45"/>
                  </a:lnTo>
                  <a:lnTo>
                    <a:pt x="205" y="36"/>
                  </a:lnTo>
                  <a:lnTo>
                    <a:pt x="196" y="28"/>
                  </a:lnTo>
                  <a:lnTo>
                    <a:pt x="187" y="21"/>
                  </a:lnTo>
                  <a:lnTo>
                    <a:pt x="177" y="15"/>
                  </a:lnTo>
                  <a:lnTo>
                    <a:pt x="167" y="10"/>
                  </a:lnTo>
                  <a:lnTo>
                    <a:pt x="156" y="5"/>
                  </a:lnTo>
                  <a:lnTo>
                    <a:pt x="145" y="2"/>
                  </a:lnTo>
                  <a:lnTo>
                    <a:pt x="133" y="1"/>
                  </a:lnTo>
                  <a:lnTo>
                    <a:pt x="120" y="0"/>
                  </a:lnTo>
                  <a:lnTo>
                    <a:pt x="108" y="1"/>
                  </a:lnTo>
                  <a:lnTo>
                    <a:pt x="96" y="2"/>
                  </a:lnTo>
                  <a:lnTo>
                    <a:pt x="85" y="5"/>
                  </a:lnTo>
                  <a:lnTo>
                    <a:pt x="74" y="10"/>
                  </a:lnTo>
                  <a:lnTo>
                    <a:pt x="63" y="15"/>
                  </a:lnTo>
                  <a:lnTo>
                    <a:pt x="54" y="21"/>
                  </a:lnTo>
                  <a:lnTo>
                    <a:pt x="44" y="28"/>
                  </a:lnTo>
                  <a:lnTo>
                    <a:pt x="35" y="36"/>
                  </a:lnTo>
                  <a:lnTo>
                    <a:pt x="27" y="45"/>
                  </a:lnTo>
                  <a:lnTo>
                    <a:pt x="20" y="54"/>
                  </a:lnTo>
                  <a:lnTo>
                    <a:pt x="14" y="64"/>
                  </a:lnTo>
                  <a:lnTo>
                    <a:pt x="9" y="74"/>
                  </a:lnTo>
                  <a:lnTo>
                    <a:pt x="5" y="85"/>
                  </a:lnTo>
                  <a:lnTo>
                    <a:pt x="2" y="97"/>
                  </a:lnTo>
                  <a:lnTo>
                    <a:pt x="0" y="108"/>
                  </a:lnTo>
                  <a:lnTo>
                    <a:pt x="0" y="121"/>
                  </a:lnTo>
                  <a:lnTo>
                    <a:pt x="0" y="133"/>
                  </a:lnTo>
                  <a:lnTo>
                    <a:pt x="2" y="145"/>
                  </a:lnTo>
                  <a:lnTo>
                    <a:pt x="5" y="156"/>
                  </a:lnTo>
                  <a:lnTo>
                    <a:pt x="9" y="167"/>
                  </a:lnTo>
                  <a:lnTo>
                    <a:pt x="14" y="178"/>
                  </a:lnTo>
                  <a:lnTo>
                    <a:pt x="20" y="188"/>
                  </a:lnTo>
                  <a:lnTo>
                    <a:pt x="27" y="197"/>
                  </a:lnTo>
                  <a:lnTo>
                    <a:pt x="35" y="205"/>
                  </a:lnTo>
                  <a:lnTo>
                    <a:pt x="44" y="213"/>
                  </a:lnTo>
                  <a:lnTo>
                    <a:pt x="54" y="220"/>
                  </a:lnTo>
                  <a:lnTo>
                    <a:pt x="63" y="226"/>
                  </a:lnTo>
                  <a:lnTo>
                    <a:pt x="74" y="231"/>
                  </a:lnTo>
                  <a:lnTo>
                    <a:pt x="85" y="236"/>
                  </a:lnTo>
                  <a:lnTo>
                    <a:pt x="96" y="239"/>
                  </a:lnTo>
                  <a:lnTo>
                    <a:pt x="108" y="241"/>
                  </a:lnTo>
                  <a:lnTo>
                    <a:pt x="120" y="241"/>
                  </a:lnTo>
                  <a:lnTo>
                    <a:pt x="133" y="241"/>
                  </a:lnTo>
                  <a:lnTo>
                    <a:pt x="145" y="239"/>
                  </a:lnTo>
                  <a:lnTo>
                    <a:pt x="156" y="236"/>
                  </a:lnTo>
                  <a:lnTo>
                    <a:pt x="167" y="231"/>
                  </a:lnTo>
                  <a:lnTo>
                    <a:pt x="177" y="226"/>
                  </a:lnTo>
                  <a:lnTo>
                    <a:pt x="187" y="220"/>
                  </a:lnTo>
                  <a:lnTo>
                    <a:pt x="196" y="213"/>
                  </a:lnTo>
                  <a:lnTo>
                    <a:pt x="205" y="205"/>
                  </a:lnTo>
                  <a:lnTo>
                    <a:pt x="213" y="197"/>
                  </a:lnTo>
                  <a:lnTo>
                    <a:pt x="220" y="188"/>
                  </a:lnTo>
                  <a:lnTo>
                    <a:pt x="226" y="178"/>
                  </a:lnTo>
                  <a:lnTo>
                    <a:pt x="231" y="167"/>
                  </a:lnTo>
                  <a:lnTo>
                    <a:pt x="235" y="156"/>
                  </a:lnTo>
                  <a:lnTo>
                    <a:pt x="238" y="145"/>
                  </a:lnTo>
                  <a:lnTo>
                    <a:pt x="239" y="133"/>
                  </a:lnTo>
                  <a:lnTo>
                    <a:pt x="240" y="121"/>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36" name="Freeform 64"/>
            <p:cNvSpPr>
              <a:spLocks/>
            </p:cNvSpPr>
            <p:nvPr/>
          </p:nvSpPr>
          <p:spPr bwMode="auto">
            <a:xfrm>
              <a:off x="2644" y="998"/>
              <a:ext cx="60" cy="60"/>
            </a:xfrm>
            <a:custGeom>
              <a:avLst/>
              <a:gdLst>
                <a:gd name="T0" fmla="*/ 4 w 240"/>
                <a:gd name="T1" fmla="*/ 2 h 241"/>
                <a:gd name="T2" fmla="*/ 4 w 240"/>
                <a:gd name="T3" fmla="*/ 1 h 241"/>
                <a:gd name="T4" fmla="*/ 4 w 240"/>
                <a:gd name="T5" fmla="*/ 1 h 241"/>
                <a:gd name="T6" fmla="*/ 3 w 240"/>
                <a:gd name="T7" fmla="*/ 1 h 241"/>
                <a:gd name="T8" fmla="*/ 3 w 240"/>
                <a:gd name="T9" fmla="*/ 0 h 241"/>
                <a:gd name="T10" fmla="*/ 3 w 240"/>
                <a:gd name="T11" fmla="*/ 0 h 241"/>
                <a:gd name="T12" fmla="*/ 3 w 240"/>
                <a:gd name="T13" fmla="*/ 0 h 241"/>
                <a:gd name="T14" fmla="*/ 2 w 240"/>
                <a:gd name="T15" fmla="*/ 0 h 241"/>
                <a:gd name="T16" fmla="*/ 2 w 240"/>
                <a:gd name="T17" fmla="*/ 0 h 241"/>
                <a:gd name="T18" fmla="*/ 1 w 240"/>
                <a:gd name="T19" fmla="*/ 0 h 241"/>
                <a:gd name="T20" fmla="*/ 1 w 240"/>
                <a:gd name="T21" fmla="*/ 0 h 241"/>
                <a:gd name="T22" fmla="*/ 1 w 240"/>
                <a:gd name="T23" fmla="*/ 0 h 241"/>
                <a:gd name="T24" fmla="*/ 1 w 240"/>
                <a:gd name="T25" fmla="*/ 1 h 241"/>
                <a:gd name="T26" fmla="*/ 0 w 240"/>
                <a:gd name="T27" fmla="*/ 1 h 241"/>
                <a:gd name="T28" fmla="*/ 0 w 240"/>
                <a:gd name="T29" fmla="*/ 1 h 241"/>
                <a:gd name="T30" fmla="*/ 0 w 240"/>
                <a:gd name="T31" fmla="*/ 2 h 241"/>
                <a:gd name="T32" fmla="*/ 0 w 240"/>
                <a:gd name="T33" fmla="*/ 2 h 241"/>
                <a:gd name="T34" fmla="*/ 0 w 240"/>
                <a:gd name="T35" fmla="*/ 2 h 241"/>
                <a:gd name="T36" fmla="*/ 0 w 240"/>
                <a:gd name="T37" fmla="*/ 3 h 241"/>
                <a:gd name="T38" fmla="*/ 1 w 240"/>
                <a:gd name="T39" fmla="*/ 3 h 241"/>
                <a:gd name="T40" fmla="*/ 1 w 240"/>
                <a:gd name="T41" fmla="*/ 3 h 241"/>
                <a:gd name="T42" fmla="*/ 1 w 240"/>
                <a:gd name="T43" fmla="*/ 3 h 241"/>
                <a:gd name="T44" fmla="*/ 1 w 240"/>
                <a:gd name="T45" fmla="*/ 4 h 241"/>
                <a:gd name="T46" fmla="*/ 2 w 240"/>
                <a:gd name="T47" fmla="*/ 4 h 241"/>
                <a:gd name="T48" fmla="*/ 2 w 240"/>
                <a:gd name="T49" fmla="*/ 4 h 241"/>
                <a:gd name="T50" fmla="*/ 3 w 240"/>
                <a:gd name="T51" fmla="*/ 4 h 241"/>
                <a:gd name="T52" fmla="*/ 3 w 240"/>
                <a:gd name="T53" fmla="*/ 3 h 241"/>
                <a:gd name="T54" fmla="*/ 3 w 240"/>
                <a:gd name="T55" fmla="*/ 3 h 241"/>
                <a:gd name="T56" fmla="*/ 3 w 240"/>
                <a:gd name="T57" fmla="*/ 3 h 241"/>
                <a:gd name="T58" fmla="*/ 4 w 240"/>
                <a:gd name="T59" fmla="*/ 3 h 241"/>
                <a:gd name="T60" fmla="*/ 4 w 240"/>
                <a:gd name="T61" fmla="*/ 2 h 241"/>
                <a:gd name="T62" fmla="*/ 4 w 240"/>
                <a:gd name="T63" fmla="*/ 2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0"/>
                <a:gd name="T97" fmla="*/ 0 h 241"/>
                <a:gd name="T98" fmla="*/ 240 w 240"/>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0" h="241">
                  <a:moveTo>
                    <a:pt x="240" y="121"/>
                  </a:moveTo>
                  <a:lnTo>
                    <a:pt x="239" y="108"/>
                  </a:lnTo>
                  <a:lnTo>
                    <a:pt x="238" y="97"/>
                  </a:lnTo>
                  <a:lnTo>
                    <a:pt x="235" y="85"/>
                  </a:lnTo>
                  <a:lnTo>
                    <a:pt x="231" y="74"/>
                  </a:lnTo>
                  <a:lnTo>
                    <a:pt x="226" y="64"/>
                  </a:lnTo>
                  <a:lnTo>
                    <a:pt x="220" y="54"/>
                  </a:lnTo>
                  <a:lnTo>
                    <a:pt x="213" y="45"/>
                  </a:lnTo>
                  <a:lnTo>
                    <a:pt x="205" y="36"/>
                  </a:lnTo>
                  <a:lnTo>
                    <a:pt x="197" y="28"/>
                  </a:lnTo>
                  <a:lnTo>
                    <a:pt x="187" y="21"/>
                  </a:lnTo>
                  <a:lnTo>
                    <a:pt x="177" y="15"/>
                  </a:lnTo>
                  <a:lnTo>
                    <a:pt x="167" y="10"/>
                  </a:lnTo>
                  <a:lnTo>
                    <a:pt x="156" y="5"/>
                  </a:lnTo>
                  <a:lnTo>
                    <a:pt x="145" y="2"/>
                  </a:lnTo>
                  <a:lnTo>
                    <a:pt x="133" y="1"/>
                  </a:lnTo>
                  <a:lnTo>
                    <a:pt x="120" y="0"/>
                  </a:lnTo>
                  <a:lnTo>
                    <a:pt x="108" y="1"/>
                  </a:lnTo>
                  <a:lnTo>
                    <a:pt x="96" y="2"/>
                  </a:lnTo>
                  <a:lnTo>
                    <a:pt x="85" y="5"/>
                  </a:lnTo>
                  <a:lnTo>
                    <a:pt x="74" y="10"/>
                  </a:lnTo>
                  <a:lnTo>
                    <a:pt x="63" y="15"/>
                  </a:lnTo>
                  <a:lnTo>
                    <a:pt x="54" y="21"/>
                  </a:lnTo>
                  <a:lnTo>
                    <a:pt x="43" y="28"/>
                  </a:lnTo>
                  <a:lnTo>
                    <a:pt x="35" y="36"/>
                  </a:lnTo>
                  <a:lnTo>
                    <a:pt x="27" y="45"/>
                  </a:lnTo>
                  <a:lnTo>
                    <a:pt x="20" y="54"/>
                  </a:lnTo>
                  <a:lnTo>
                    <a:pt x="14" y="64"/>
                  </a:lnTo>
                  <a:lnTo>
                    <a:pt x="9" y="74"/>
                  </a:lnTo>
                  <a:lnTo>
                    <a:pt x="5" y="85"/>
                  </a:lnTo>
                  <a:lnTo>
                    <a:pt x="2" y="97"/>
                  </a:lnTo>
                  <a:lnTo>
                    <a:pt x="0" y="108"/>
                  </a:lnTo>
                  <a:lnTo>
                    <a:pt x="0" y="121"/>
                  </a:lnTo>
                  <a:lnTo>
                    <a:pt x="0" y="133"/>
                  </a:lnTo>
                  <a:lnTo>
                    <a:pt x="2" y="145"/>
                  </a:lnTo>
                  <a:lnTo>
                    <a:pt x="5" y="156"/>
                  </a:lnTo>
                  <a:lnTo>
                    <a:pt x="9" y="167"/>
                  </a:lnTo>
                  <a:lnTo>
                    <a:pt x="14" y="178"/>
                  </a:lnTo>
                  <a:lnTo>
                    <a:pt x="20" y="188"/>
                  </a:lnTo>
                  <a:lnTo>
                    <a:pt x="27" y="197"/>
                  </a:lnTo>
                  <a:lnTo>
                    <a:pt x="35" y="205"/>
                  </a:lnTo>
                  <a:lnTo>
                    <a:pt x="43" y="213"/>
                  </a:lnTo>
                  <a:lnTo>
                    <a:pt x="54" y="220"/>
                  </a:lnTo>
                  <a:lnTo>
                    <a:pt x="63" y="226"/>
                  </a:lnTo>
                  <a:lnTo>
                    <a:pt x="74" y="231"/>
                  </a:lnTo>
                  <a:lnTo>
                    <a:pt x="85" y="236"/>
                  </a:lnTo>
                  <a:lnTo>
                    <a:pt x="96" y="239"/>
                  </a:lnTo>
                  <a:lnTo>
                    <a:pt x="108" y="241"/>
                  </a:lnTo>
                  <a:lnTo>
                    <a:pt x="120" y="241"/>
                  </a:lnTo>
                  <a:lnTo>
                    <a:pt x="133" y="241"/>
                  </a:lnTo>
                  <a:lnTo>
                    <a:pt x="145" y="239"/>
                  </a:lnTo>
                  <a:lnTo>
                    <a:pt x="156" y="236"/>
                  </a:lnTo>
                  <a:lnTo>
                    <a:pt x="167" y="231"/>
                  </a:lnTo>
                  <a:lnTo>
                    <a:pt x="177" y="226"/>
                  </a:lnTo>
                  <a:lnTo>
                    <a:pt x="187" y="220"/>
                  </a:lnTo>
                  <a:lnTo>
                    <a:pt x="197" y="213"/>
                  </a:lnTo>
                  <a:lnTo>
                    <a:pt x="205" y="205"/>
                  </a:lnTo>
                  <a:lnTo>
                    <a:pt x="213" y="197"/>
                  </a:lnTo>
                  <a:lnTo>
                    <a:pt x="220" y="188"/>
                  </a:lnTo>
                  <a:lnTo>
                    <a:pt x="226" y="178"/>
                  </a:lnTo>
                  <a:lnTo>
                    <a:pt x="231" y="167"/>
                  </a:lnTo>
                  <a:lnTo>
                    <a:pt x="235" y="156"/>
                  </a:lnTo>
                  <a:lnTo>
                    <a:pt x="238" y="145"/>
                  </a:lnTo>
                  <a:lnTo>
                    <a:pt x="239" y="133"/>
                  </a:lnTo>
                  <a:lnTo>
                    <a:pt x="240" y="121"/>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37" name="Freeform 65"/>
            <p:cNvSpPr>
              <a:spLocks/>
            </p:cNvSpPr>
            <p:nvPr/>
          </p:nvSpPr>
          <p:spPr bwMode="auto">
            <a:xfrm>
              <a:off x="2766" y="998"/>
              <a:ext cx="60" cy="60"/>
            </a:xfrm>
            <a:custGeom>
              <a:avLst/>
              <a:gdLst>
                <a:gd name="T0" fmla="*/ 4 w 240"/>
                <a:gd name="T1" fmla="*/ 2 h 241"/>
                <a:gd name="T2" fmla="*/ 4 w 240"/>
                <a:gd name="T3" fmla="*/ 1 h 241"/>
                <a:gd name="T4" fmla="*/ 4 w 240"/>
                <a:gd name="T5" fmla="*/ 1 h 241"/>
                <a:gd name="T6" fmla="*/ 3 w 240"/>
                <a:gd name="T7" fmla="*/ 1 h 241"/>
                <a:gd name="T8" fmla="*/ 3 w 240"/>
                <a:gd name="T9" fmla="*/ 0 h 241"/>
                <a:gd name="T10" fmla="*/ 3 w 240"/>
                <a:gd name="T11" fmla="*/ 0 h 241"/>
                <a:gd name="T12" fmla="*/ 3 w 240"/>
                <a:gd name="T13" fmla="*/ 0 h 241"/>
                <a:gd name="T14" fmla="*/ 2 w 240"/>
                <a:gd name="T15" fmla="*/ 0 h 241"/>
                <a:gd name="T16" fmla="*/ 2 w 240"/>
                <a:gd name="T17" fmla="*/ 0 h 241"/>
                <a:gd name="T18" fmla="*/ 1 w 240"/>
                <a:gd name="T19" fmla="*/ 0 h 241"/>
                <a:gd name="T20" fmla="*/ 1 w 240"/>
                <a:gd name="T21" fmla="*/ 0 h 241"/>
                <a:gd name="T22" fmla="*/ 1 w 240"/>
                <a:gd name="T23" fmla="*/ 0 h 241"/>
                <a:gd name="T24" fmla="*/ 1 w 240"/>
                <a:gd name="T25" fmla="*/ 1 h 241"/>
                <a:gd name="T26" fmla="*/ 0 w 240"/>
                <a:gd name="T27" fmla="*/ 1 h 241"/>
                <a:gd name="T28" fmla="*/ 0 w 240"/>
                <a:gd name="T29" fmla="*/ 1 h 241"/>
                <a:gd name="T30" fmla="*/ 0 w 240"/>
                <a:gd name="T31" fmla="*/ 2 h 241"/>
                <a:gd name="T32" fmla="*/ 0 w 240"/>
                <a:gd name="T33" fmla="*/ 2 h 241"/>
                <a:gd name="T34" fmla="*/ 0 w 240"/>
                <a:gd name="T35" fmla="*/ 2 h 241"/>
                <a:gd name="T36" fmla="*/ 0 w 240"/>
                <a:gd name="T37" fmla="*/ 3 h 241"/>
                <a:gd name="T38" fmla="*/ 1 w 240"/>
                <a:gd name="T39" fmla="*/ 3 h 241"/>
                <a:gd name="T40" fmla="*/ 1 w 240"/>
                <a:gd name="T41" fmla="*/ 3 h 241"/>
                <a:gd name="T42" fmla="*/ 1 w 240"/>
                <a:gd name="T43" fmla="*/ 3 h 241"/>
                <a:gd name="T44" fmla="*/ 1 w 240"/>
                <a:gd name="T45" fmla="*/ 4 h 241"/>
                <a:gd name="T46" fmla="*/ 2 w 240"/>
                <a:gd name="T47" fmla="*/ 4 h 241"/>
                <a:gd name="T48" fmla="*/ 2 w 240"/>
                <a:gd name="T49" fmla="*/ 4 h 241"/>
                <a:gd name="T50" fmla="*/ 3 w 240"/>
                <a:gd name="T51" fmla="*/ 4 h 241"/>
                <a:gd name="T52" fmla="*/ 3 w 240"/>
                <a:gd name="T53" fmla="*/ 3 h 241"/>
                <a:gd name="T54" fmla="*/ 3 w 240"/>
                <a:gd name="T55" fmla="*/ 3 h 241"/>
                <a:gd name="T56" fmla="*/ 3 w 240"/>
                <a:gd name="T57" fmla="*/ 3 h 241"/>
                <a:gd name="T58" fmla="*/ 4 w 240"/>
                <a:gd name="T59" fmla="*/ 3 h 241"/>
                <a:gd name="T60" fmla="*/ 4 w 240"/>
                <a:gd name="T61" fmla="*/ 2 h 241"/>
                <a:gd name="T62" fmla="*/ 4 w 240"/>
                <a:gd name="T63" fmla="*/ 2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0"/>
                <a:gd name="T97" fmla="*/ 0 h 241"/>
                <a:gd name="T98" fmla="*/ 240 w 240"/>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0" h="241">
                  <a:moveTo>
                    <a:pt x="240" y="121"/>
                  </a:moveTo>
                  <a:lnTo>
                    <a:pt x="240" y="108"/>
                  </a:lnTo>
                  <a:lnTo>
                    <a:pt x="238" y="97"/>
                  </a:lnTo>
                  <a:lnTo>
                    <a:pt x="235" y="85"/>
                  </a:lnTo>
                  <a:lnTo>
                    <a:pt x="231" y="74"/>
                  </a:lnTo>
                  <a:lnTo>
                    <a:pt x="226" y="64"/>
                  </a:lnTo>
                  <a:lnTo>
                    <a:pt x="220" y="54"/>
                  </a:lnTo>
                  <a:lnTo>
                    <a:pt x="213" y="45"/>
                  </a:lnTo>
                  <a:lnTo>
                    <a:pt x="205" y="36"/>
                  </a:lnTo>
                  <a:lnTo>
                    <a:pt x="197" y="28"/>
                  </a:lnTo>
                  <a:lnTo>
                    <a:pt x="187" y="21"/>
                  </a:lnTo>
                  <a:lnTo>
                    <a:pt x="178" y="15"/>
                  </a:lnTo>
                  <a:lnTo>
                    <a:pt x="167" y="10"/>
                  </a:lnTo>
                  <a:lnTo>
                    <a:pt x="156" y="5"/>
                  </a:lnTo>
                  <a:lnTo>
                    <a:pt x="145" y="2"/>
                  </a:lnTo>
                  <a:lnTo>
                    <a:pt x="133" y="1"/>
                  </a:lnTo>
                  <a:lnTo>
                    <a:pt x="121" y="0"/>
                  </a:lnTo>
                  <a:lnTo>
                    <a:pt x="108" y="1"/>
                  </a:lnTo>
                  <a:lnTo>
                    <a:pt x="96" y="2"/>
                  </a:lnTo>
                  <a:lnTo>
                    <a:pt x="85" y="5"/>
                  </a:lnTo>
                  <a:lnTo>
                    <a:pt x="74" y="10"/>
                  </a:lnTo>
                  <a:lnTo>
                    <a:pt x="64" y="15"/>
                  </a:lnTo>
                  <a:lnTo>
                    <a:pt x="54" y="21"/>
                  </a:lnTo>
                  <a:lnTo>
                    <a:pt x="43" y="28"/>
                  </a:lnTo>
                  <a:lnTo>
                    <a:pt x="35" y="36"/>
                  </a:lnTo>
                  <a:lnTo>
                    <a:pt x="27" y="45"/>
                  </a:lnTo>
                  <a:lnTo>
                    <a:pt x="20" y="54"/>
                  </a:lnTo>
                  <a:lnTo>
                    <a:pt x="14" y="64"/>
                  </a:lnTo>
                  <a:lnTo>
                    <a:pt x="9" y="74"/>
                  </a:lnTo>
                  <a:lnTo>
                    <a:pt x="5" y="85"/>
                  </a:lnTo>
                  <a:lnTo>
                    <a:pt x="2" y="97"/>
                  </a:lnTo>
                  <a:lnTo>
                    <a:pt x="1" y="108"/>
                  </a:lnTo>
                  <a:lnTo>
                    <a:pt x="0" y="121"/>
                  </a:lnTo>
                  <a:lnTo>
                    <a:pt x="1" y="133"/>
                  </a:lnTo>
                  <a:lnTo>
                    <a:pt x="2" y="145"/>
                  </a:lnTo>
                  <a:lnTo>
                    <a:pt x="5" y="156"/>
                  </a:lnTo>
                  <a:lnTo>
                    <a:pt x="9" y="167"/>
                  </a:lnTo>
                  <a:lnTo>
                    <a:pt x="14" y="178"/>
                  </a:lnTo>
                  <a:lnTo>
                    <a:pt x="20" y="188"/>
                  </a:lnTo>
                  <a:lnTo>
                    <a:pt x="27" y="197"/>
                  </a:lnTo>
                  <a:lnTo>
                    <a:pt x="35" y="205"/>
                  </a:lnTo>
                  <a:lnTo>
                    <a:pt x="43" y="213"/>
                  </a:lnTo>
                  <a:lnTo>
                    <a:pt x="54" y="220"/>
                  </a:lnTo>
                  <a:lnTo>
                    <a:pt x="64" y="226"/>
                  </a:lnTo>
                  <a:lnTo>
                    <a:pt x="74" y="231"/>
                  </a:lnTo>
                  <a:lnTo>
                    <a:pt x="85" y="236"/>
                  </a:lnTo>
                  <a:lnTo>
                    <a:pt x="96" y="239"/>
                  </a:lnTo>
                  <a:lnTo>
                    <a:pt x="108" y="241"/>
                  </a:lnTo>
                  <a:lnTo>
                    <a:pt x="121" y="241"/>
                  </a:lnTo>
                  <a:lnTo>
                    <a:pt x="133" y="241"/>
                  </a:lnTo>
                  <a:lnTo>
                    <a:pt x="145" y="239"/>
                  </a:lnTo>
                  <a:lnTo>
                    <a:pt x="156" y="236"/>
                  </a:lnTo>
                  <a:lnTo>
                    <a:pt x="167" y="231"/>
                  </a:lnTo>
                  <a:lnTo>
                    <a:pt x="178" y="226"/>
                  </a:lnTo>
                  <a:lnTo>
                    <a:pt x="187" y="220"/>
                  </a:lnTo>
                  <a:lnTo>
                    <a:pt x="197" y="213"/>
                  </a:lnTo>
                  <a:lnTo>
                    <a:pt x="205" y="205"/>
                  </a:lnTo>
                  <a:lnTo>
                    <a:pt x="213" y="197"/>
                  </a:lnTo>
                  <a:lnTo>
                    <a:pt x="220" y="188"/>
                  </a:lnTo>
                  <a:lnTo>
                    <a:pt x="226" y="178"/>
                  </a:lnTo>
                  <a:lnTo>
                    <a:pt x="231" y="167"/>
                  </a:lnTo>
                  <a:lnTo>
                    <a:pt x="235" y="156"/>
                  </a:lnTo>
                  <a:lnTo>
                    <a:pt x="238" y="145"/>
                  </a:lnTo>
                  <a:lnTo>
                    <a:pt x="240" y="133"/>
                  </a:lnTo>
                  <a:lnTo>
                    <a:pt x="240" y="121"/>
                  </a:lnTo>
                  <a:close/>
                </a:path>
              </a:pathLst>
            </a:custGeom>
            <a:grpFill/>
            <a:ln w="9525">
              <a:noFill/>
              <a:round/>
              <a:headEnd/>
              <a:tailEnd/>
            </a:ln>
          </p:spPr>
          <p:txBody>
            <a:bodyPr/>
            <a:lstStyle/>
            <a:p>
              <a:endParaRPr lang="en-US" b="0" dirty="0">
                <a:latin typeface="IBM Plex Sans Regular" charset="0"/>
                <a:cs typeface="IBM Plex Sans Regular" charset="0"/>
              </a:endParaRPr>
            </a:p>
          </p:txBody>
        </p:sp>
      </p:grpSp>
      <p:grpSp>
        <p:nvGrpSpPr>
          <p:cNvPr id="38" name="Group 66"/>
          <p:cNvGrpSpPr>
            <a:grpSpLocks/>
          </p:cNvGrpSpPr>
          <p:nvPr/>
        </p:nvGrpSpPr>
        <p:grpSpPr bwMode="auto">
          <a:xfrm>
            <a:off x="5561013" y="1075313"/>
            <a:ext cx="538162" cy="542925"/>
            <a:chOff x="2391" y="2623"/>
            <a:chExt cx="607" cy="611"/>
          </a:xfrm>
          <a:solidFill>
            <a:srgbClr val="0164FF"/>
          </a:solidFill>
        </p:grpSpPr>
        <p:sp>
          <p:nvSpPr>
            <p:cNvPr id="39" name="Freeform 67"/>
            <p:cNvSpPr>
              <a:spLocks/>
            </p:cNvSpPr>
            <p:nvPr/>
          </p:nvSpPr>
          <p:spPr bwMode="auto">
            <a:xfrm>
              <a:off x="2609" y="2833"/>
              <a:ext cx="389" cy="401"/>
            </a:xfrm>
            <a:custGeom>
              <a:avLst/>
              <a:gdLst>
                <a:gd name="T0" fmla="*/ 23 w 1556"/>
                <a:gd name="T1" fmla="*/ 25 h 1604"/>
                <a:gd name="T2" fmla="*/ 23 w 1556"/>
                <a:gd name="T3" fmla="*/ 22 h 1604"/>
                <a:gd name="T4" fmla="*/ 22 w 1556"/>
                <a:gd name="T5" fmla="*/ 19 h 1604"/>
                <a:gd name="T6" fmla="*/ 20 w 1556"/>
                <a:gd name="T7" fmla="*/ 17 h 1604"/>
                <a:gd name="T8" fmla="*/ 17 w 1556"/>
                <a:gd name="T9" fmla="*/ 15 h 1604"/>
                <a:gd name="T10" fmla="*/ 14 w 1556"/>
                <a:gd name="T11" fmla="*/ 14 h 1604"/>
                <a:gd name="T12" fmla="*/ 14 w 1556"/>
                <a:gd name="T13" fmla="*/ 13 h 1604"/>
                <a:gd name="T14" fmla="*/ 14 w 1556"/>
                <a:gd name="T15" fmla="*/ 13 h 1604"/>
                <a:gd name="T16" fmla="*/ 17 w 1556"/>
                <a:gd name="T17" fmla="*/ 11 h 1604"/>
                <a:gd name="T18" fmla="*/ 18 w 1556"/>
                <a:gd name="T19" fmla="*/ 9 h 1604"/>
                <a:gd name="T20" fmla="*/ 18 w 1556"/>
                <a:gd name="T21" fmla="*/ 6 h 1604"/>
                <a:gd name="T22" fmla="*/ 17 w 1556"/>
                <a:gd name="T23" fmla="*/ 4 h 1604"/>
                <a:gd name="T24" fmla="*/ 16 w 1556"/>
                <a:gd name="T25" fmla="*/ 3 h 1604"/>
                <a:gd name="T26" fmla="*/ 14 w 1556"/>
                <a:gd name="T27" fmla="*/ 2 h 1604"/>
                <a:gd name="T28" fmla="*/ 12 w 1556"/>
                <a:gd name="T29" fmla="*/ 2 h 1604"/>
                <a:gd name="T30" fmla="*/ 10 w 1556"/>
                <a:gd name="T31" fmla="*/ 2 h 1604"/>
                <a:gd name="T32" fmla="*/ 9 w 1556"/>
                <a:gd name="T33" fmla="*/ 3 h 1604"/>
                <a:gd name="T34" fmla="*/ 7 w 1556"/>
                <a:gd name="T35" fmla="*/ 4 h 1604"/>
                <a:gd name="T36" fmla="*/ 6 w 1556"/>
                <a:gd name="T37" fmla="*/ 6 h 1604"/>
                <a:gd name="T38" fmla="*/ 6 w 1556"/>
                <a:gd name="T39" fmla="*/ 9 h 1604"/>
                <a:gd name="T40" fmla="*/ 8 w 1556"/>
                <a:gd name="T41" fmla="*/ 11 h 1604"/>
                <a:gd name="T42" fmla="*/ 10 w 1556"/>
                <a:gd name="T43" fmla="*/ 13 h 1604"/>
                <a:gd name="T44" fmla="*/ 10 w 1556"/>
                <a:gd name="T45" fmla="*/ 13 h 1604"/>
                <a:gd name="T46" fmla="*/ 10 w 1556"/>
                <a:gd name="T47" fmla="*/ 14 h 1604"/>
                <a:gd name="T48" fmla="*/ 7 w 1556"/>
                <a:gd name="T49" fmla="*/ 15 h 1604"/>
                <a:gd name="T50" fmla="*/ 5 w 1556"/>
                <a:gd name="T51" fmla="*/ 17 h 1604"/>
                <a:gd name="T52" fmla="*/ 3 w 1556"/>
                <a:gd name="T53" fmla="*/ 19 h 1604"/>
                <a:gd name="T54" fmla="*/ 2 w 1556"/>
                <a:gd name="T55" fmla="*/ 22 h 1604"/>
                <a:gd name="T56" fmla="*/ 2 w 1556"/>
                <a:gd name="T57" fmla="*/ 25 h 1604"/>
                <a:gd name="T58" fmla="*/ 1 w 1556"/>
                <a:gd name="T59" fmla="*/ 25 h 1604"/>
                <a:gd name="T60" fmla="*/ 0 w 1556"/>
                <a:gd name="T61" fmla="*/ 24 h 1604"/>
                <a:gd name="T62" fmla="*/ 1 w 1556"/>
                <a:gd name="T63" fmla="*/ 21 h 1604"/>
                <a:gd name="T64" fmla="*/ 2 w 1556"/>
                <a:gd name="T65" fmla="*/ 18 h 1604"/>
                <a:gd name="T66" fmla="*/ 3 w 1556"/>
                <a:gd name="T67" fmla="*/ 16 h 1604"/>
                <a:gd name="T68" fmla="*/ 6 w 1556"/>
                <a:gd name="T69" fmla="*/ 14 h 1604"/>
                <a:gd name="T70" fmla="*/ 7 w 1556"/>
                <a:gd name="T71" fmla="*/ 12 h 1604"/>
                <a:gd name="T72" fmla="*/ 5 w 1556"/>
                <a:gd name="T73" fmla="*/ 10 h 1604"/>
                <a:gd name="T74" fmla="*/ 5 w 1556"/>
                <a:gd name="T75" fmla="*/ 7 h 1604"/>
                <a:gd name="T76" fmla="*/ 6 w 1556"/>
                <a:gd name="T77" fmla="*/ 5 h 1604"/>
                <a:gd name="T78" fmla="*/ 7 w 1556"/>
                <a:gd name="T79" fmla="*/ 3 h 1604"/>
                <a:gd name="T80" fmla="*/ 9 w 1556"/>
                <a:gd name="T81" fmla="*/ 1 h 1604"/>
                <a:gd name="T82" fmla="*/ 11 w 1556"/>
                <a:gd name="T83" fmla="*/ 0 h 1604"/>
                <a:gd name="T84" fmla="*/ 13 w 1556"/>
                <a:gd name="T85" fmla="*/ 0 h 1604"/>
                <a:gd name="T86" fmla="*/ 16 w 1556"/>
                <a:gd name="T87" fmla="*/ 1 h 1604"/>
                <a:gd name="T88" fmla="*/ 18 w 1556"/>
                <a:gd name="T89" fmla="*/ 3 h 1604"/>
                <a:gd name="T90" fmla="*/ 19 w 1556"/>
                <a:gd name="T91" fmla="*/ 5 h 1604"/>
                <a:gd name="T92" fmla="*/ 20 w 1556"/>
                <a:gd name="T93" fmla="*/ 7 h 1604"/>
                <a:gd name="T94" fmla="*/ 19 w 1556"/>
                <a:gd name="T95" fmla="*/ 10 h 1604"/>
                <a:gd name="T96" fmla="*/ 17 w 1556"/>
                <a:gd name="T97" fmla="*/ 13 h 1604"/>
                <a:gd name="T98" fmla="*/ 19 w 1556"/>
                <a:gd name="T99" fmla="*/ 14 h 1604"/>
                <a:gd name="T100" fmla="*/ 21 w 1556"/>
                <a:gd name="T101" fmla="*/ 16 h 1604"/>
                <a:gd name="T102" fmla="*/ 23 w 1556"/>
                <a:gd name="T103" fmla="*/ 19 h 1604"/>
                <a:gd name="T104" fmla="*/ 24 w 1556"/>
                <a:gd name="T105" fmla="*/ 22 h 1604"/>
                <a:gd name="T106" fmla="*/ 24 w 1556"/>
                <a:gd name="T107" fmla="*/ 25 h 1604"/>
                <a:gd name="T108" fmla="*/ 24 w 1556"/>
                <a:gd name="T109" fmla="*/ 25 h 16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56"/>
                <a:gd name="T166" fmla="*/ 0 h 1604"/>
                <a:gd name="T167" fmla="*/ 1556 w 1556"/>
                <a:gd name="T168" fmla="*/ 1604 h 160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56" h="1604">
                  <a:moveTo>
                    <a:pt x="1508" y="1604"/>
                  </a:moveTo>
                  <a:lnTo>
                    <a:pt x="1498" y="1603"/>
                  </a:lnTo>
                  <a:lnTo>
                    <a:pt x="1489" y="1600"/>
                  </a:lnTo>
                  <a:lnTo>
                    <a:pt x="1481" y="1595"/>
                  </a:lnTo>
                  <a:lnTo>
                    <a:pt x="1474" y="1589"/>
                  </a:lnTo>
                  <a:lnTo>
                    <a:pt x="1468" y="1582"/>
                  </a:lnTo>
                  <a:lnTo>
                    <a:pt x="1464" y="1574"/>
                  </a:lnTo>
                  <a:lnTo>
                    <a:pt x="1461" y="1565"/>
                  </a:lnTo>
                  <a:lnTo>
                    <a:pt x="1460" y="1555"/>
                  </a:lnTo>
                  <a:lnTo>
                    <a:pt x="1459" y="1526"/>
                  </a:lnTo>
                  <a:lnTo>
                    <a:pt x="1458" y="1497"/>
                  </a:lnTo>
                  <a:lnTo>
                    <a:pt x="1454" y="1468"/>
                  </a:lnTo>
                  <a:lnTo>
                    <a:pt x="1450" y="1439"/>
                  </a:lnTo>
                  <a:lnTo>
                    <a:pt x="1445" y="1411"/>
                  </a:lnTo>
                  <a:lnTo>
                    <a:pt x="1438" y="1383"/>
                  </a:lnTo>
                  <a:lnTo>
                    <a:pt x="1430" y="1355"/>
                  </a:lnTo>
                  <a:lnTo>
                    <a:pt x="1422" y="1328"/>
                  </a:lnTo>
                  <a:lnTo>
                    <a:pt x="1412" y="1302"/>
                  </a:lnTo>
                  <a:lnTo>
                    <a:pt x="1400" y="1276"/>
                  </a:lnTo>
                  <a:lnTo>
                    <a:pt x="1388" y="1250"/>
                  </a:lnTo>
                  <a:lnTo>
                    <a:pt x="1375" y="1226"/>
                  </a:lnTo>
                  <a:lnTo>
                    <a:pt x="1361" y="1201"/>
                  </a:lnTo>
                  <a:lnTo>
                    <a:pt x="1346" y="1178"/>
                  </a:lnTo>
                  <a:lnTo>
                    <a:pt x="1330" y="1155"/>
                  </a:lnTo>
                  <a:lnTo>
                    <a:pt x="1313" y="1132"/>
                  </a:lnTo>
                  <a:lnTo>
                    <a:pt x="1296" y="1110"/>
                  </a:lnTo>
                  <a:lnTo>
                    <a:pt x="1277" y="1090"/>
                  </a:lnTo>
                  <a:lnTo>
                    <a:pt x="1258" y="1070"/>
                  </a:lnTo>
                  <a:lnTo>
                    <a:pt x="1237" y="1050"/>
                  </a:lnTo>
                  <a:lnTo>
                    <a:pt x="1216" y="1032"/>
                  </a:lnTo>
                  <a:lnTo>
                    <a:pt x="1194" y="1015"/>
                  </a:lnTo>
                  <a:lnTo>
                    <a:pt x="1172" y="998"/>
                  </a:lnTo>
                  <a:lnTo>
                    <a:pt x="1147" y="982"/>
                  </a:lnTo>
                  <a:lnTo>
                    <a:pt x="1123" y="967"/>
                  </a:lnTo>
                  <a:lnTo>
                    <a:pt x="1098" y="954"/>
                  </a:lnTo>
                  <a:lnTo>
                    <a:pt x="1073" y="941"/>
                  </a:lnTo>
                  <a:lnTo>
                    <a:pt x="1047" y="928"/>
                  </a:lnTo>
                  <a:lnTo>
                    <a:pt x="1020" y="917"/>
                  </a:lnTo>
                  <a:lnTo>
                    <a:pt x="993" y="908"/>
                  </a:lnTo>
                  <a:lnTo>
                    <a:pt x="965" y="899"/>
                  </a:lnTo>
                  <a:lnTo>
                    <a:pt x="936" y="892"/>
                  </a:lnTo>
                  <a:lnTo>
                    <a:pt x="929" y="889"/>
                  </a:lnTo>
                  <a:lnTo>
                    <a:pt x="922" y="886"/>
                  </a:lnTo>
                  <a:lnTo>
                    <a:pt x="916" y="882"/>
                  </a:lnTo>
                  <a:lnTo>
                    <a:pt x="910" y="877"/>
                  </a:lnTo>
                  <a:lnTo>
                    <a:pt x="906" y="871"/>
                  </a:lnTo>
                  <a:lnTo>
                    <a:pt x="902" y="864"/>
                  </a:lnTo>
                  <a:lnTo>
                    <a:pt x="900" y="857"/>
                  </a:lnTo>
                  <a:lnTo>
                    <a:pt x="898" y="850"/>
                  </a:lnTo>
                  <a:lnTo>
                    <a:pt x="898" y="842"/>
                  </a:lnTo>
                  <a:lnTo>
                    <a:pt x="899" y="835"/>
                  </a:lnTo>
                  <a:lnTo>
                    <a:pt x="902" y="828"/>
                  </a:lnTo>
                  <a:lnTo>
                    <a:pt x="905" y="821"/>
                  </a:lnTo>
                  <a:lnTo>
                    <a:pt x="909" y="815"/>
                  </a:lnTo>
                  <a:lnTo>
                    <a:pt x="914" y="810"/>
                  </a:lnTo>
                  <a:lnTo>
                    <a:pt x="921" y="805"/>
                  </a:lnTo>
                  <a:lnTo>
                    <a:pt x="928" y="802"/>
                  </a:lnTo>
                  <a:lnTo>
                    <a:pt x="952" y="790"/>
                  </a:lnTo>
                  <a:lnTo>
                    <a:pt x="975" y="776"/>
                  </a:lnTo>
                  <a:lnTo>
                    <a:pt x="997" y="761"/>
                  </a:lnTo>
                  <a:lnTo>
                    <a:pt x="1017" y="745"/>
                  </a:lnTo>
                  <a:lnTo>
                    <a:pt x="1037" y="727"/>
                  </a:lnTo>
                  <a:lnTo>
                    <a:pt x="1055" y="708"/>
                  </a:lnTo>
                  <a:lnTo>
                    <a:pt x="1071" y="687"/>
                  </a:lnTo>
                  <a:lnTo>
                    <a:pt x="1086" y="665"/>
                  </a:lnTo>
                  <a:lnTo>
                    <a:pt x="1100" y="643"/>
                  </a:lnTo>
                  <a:lnTo>
                    <a:pt x="1111" y="620"/>
                  </a:lnTo>
                  <a:lnTo>
                    <a:pt x="1122" y="596"/>
                  </a:lnTo>
                  <a:lnTo>
                    <a:pt x="1130" y="571"/>
                  </a:lnTo>
                  <a:lnTo>
                    <a:pt x="1137" y="545"/>
                  </a:lnTo>
                  <a:lnTo>
                    <a:pt x="1142" y="519"/>
                  </a:lnTo>
                  <a:lnTo>
                    <a:pt x="1144" y="493"/>
                  </a:lnTo>
                  <a:lnTo>
                    <a:pt x="1145" y="465"/>
                  </a:lnTo>
                  <a:lnTo>
                    <a:pt x="1145" y="446"/>
                  </a:lnTo>
                  <a:lnTo>
                    <a:pt x="1144" y="427"/>
                  </a:lnTo>
                  <a:lnTo>
                    <a:pt x="1141" y="409"/>
                  </a:lnTo>
                  <a:lnTo>
                    <a:pt x="1138" y="391"/>
                  </a:lnTo>
                  <a:lnTo>
                    <a:pt x="1134" y="373"/>
                  </a:lnTo>
                  <a:lnTo>
                    <a:pt x="1129" y="356"/>
                  </a:lnTo>
                  <a:lnTo>
                    <a:pt x="1123" y="339"/>
                  </a:lnTo>
                  <a:lnTo>
                    <a:pt x="1117" y="322"/>
                  </a:lnTo>
                  <a:lnTo>
                    <a:pt x="1109" y="306"/>
                  </a:lnTo>
                  <a:lnTo>
                    <a:pt x="1101" y="290"/>
                  </a:lnTo>
                  <a:lnTo>
                    <a:pt x="1092" y="275"/>
                  </a:lnTo>
                  <a:lnTo>
                    <a:pt x="1083" y="260"/>
                  </a:lnTo>
                  <a:lnTo>
                    <a:pt x="1073" y="244"/>
                  </a:lnTo>
                  <a:lnTo>
                    <a:pt x="1062" y="231"/>
                  </a:lnTo>
                  <a:lnTo>
                    <a:pt x="1050" y="217"/>
                  </a:lnTo>
                  <a:lnTo>
                    <a:pt x="1038" y="204"/>
                  </a:lnTo>
                  <a:lnTo>
                    <a:pt x="1025" y="192"/>
                  </a:lnTo>
                  <a:lnTo>
                    <a:pt x="1012" y="181"/>
                  </a:lnTo>
                  <a:lnTo>
                    <a:pt x="998" y="170"/>
                  </a:lnTo>
                  <a:lnTo>
                    <a:pt x="984" y="160"/>
                  </a:lnTo>
                  <a:lnTo>
                    <a:pt x="969" y="150"/>
                  </a:lnTo>
                  <a:lnTo>
                    <a:pt x="953" y="141"/>
                  </a:lnTo>
                  <a:lnTo>
                    <a:pt x="938" y="133"/>
                  </a:lnTo>
                  <a:lnTo>
                    <a:pt x="921" y="126"/>
                  </a:lnTo>
                  <a:lnTo>
                    <a:pt x="904" y="119"/>
                  </a:lnTo>
                  <a:lnTo>
                    <a:pt x="887" y="113"/>
                  </a:lnTo>
                  <a:lnTo>
                    <a:pt x="869" y="109"/>
                  </a:lnTo>
                  <a:lnTo>
                    <a:pt x="852" y="104"/>
                  </a:lnTo>
                  <a:lnTo>
                    <a:pt x="834" y="101"/>
                  </a:lnTo>
                  <a:lnTo>
                    <a:pt x="815" y="99"/>
                  </a:lnTo>
                  <a:lnTo>
                    <a:pt x="797" y="97"/>
                  </a:lnTo>
                  <a:lnTo>
                    <a:pt x="778" y="97"/>
                  </a:lnTo>
                  <a:lnTo>
                    <a:pt x="759" y="97"/>
                  </a:lnTo>
                  <a:lnTo>
                    <a:pt x="740" y="99"/>
                  </a:lnTo>
                  <a:lnTo>
                    <a:pt x="722" y="101"/>
                  </a:lnTo>
                  <a:lnTo>
                    <a:pt x="704" y="104"/>
                  </a:lnTo>
                  <a:lnTo>
                    <a:pt x="686" y="109"/>
                  </a:lnTo>
                  <a:lnTo>
                    <a:pt x="668" y="113"/>
                  </a:lnTo>
                  <a:lnTo>
                    <a:pt x="651" y="119"/>
                  </a:lnTo>
                  <a:lnTo>
                    <a:pt x="634" y="126"/>
                  </a:lnTo>
                  <a:lnTo>
                    <a:pt x="618" y="133"/>
                  </a:lnTo>
                  <a:lnTo>
                    <a:pt x="602" y="141"/>
                  </a:lnTo>
                  <a:lnTo>
                    <a:pt x="587" y="150"/>
                  </a:lnTo>
                  <a:lnTo>
                    <a:pt x="572" y="160"/>
                  </a:lnTo>
                  <a:lnTo>
                    <a:pt x="558" y="170"/>
                  </a:lnTo>
                  <a:lnTo>
                    <a:pt x="544" y="181"/>
                  </a:lnTo>
                  <a:lnTo>
                    <a:pt x="530" y="192"/>
                  </a:lnTo>
                  <a:lnTo>
                    <a:pt x="518" y="204"/>
                  </a:lnTo>
                  <a:lnTo>
                    <a:pt x="506" y="217"/>
                  </a:lnTo>
                  <a:lnTo>
                    <a:pt x="494" y="231"/>
                  </a:lnTo>
                  <a:lnTo>
                    <a:pt x="483" y="244"/>
                  </a:lnTo>
                  <a:lnTo>
                    <a:pt x="473" y="260"/>
                  </a:lnTo>
                  <a:lnTo>
                    <a:pt x="463" y="275"/>
                  </a:lnTo>
                  <a:lnTo>
                    <a:pt x="454" y="290"/>
                  </a:lnTo>
                  <a:lnTo>
                    <a:pt x="446" y="306"/>
                  </a:lnTo>
                  <a:lnTo>
                    <a:pt x="439" y="322"/>
                  </a:lnTo>
                  <a:lnTo>
                    <a:pt x="432" y="339"/>
                  </a:lnTo>
                  <a:lnTo>
                    <a:pt x="426" y="356"/>
                  </a:lnTo>
                  <a:lnTo>
                    <a:pt x="421" y="373"/>
                  </a:lnTo>
                  <a:lnTo>
                    <a:pt x="417" y="391"/>
                  </a:lnTo>
                  <a:lnTo>
                    <a:pt x="413" y="409"/>
                  </a:lnTo>
                  <a:lnTo>
                    <a:pt x="411" y="427"/>
                  </a:lnTo>
                  <a:lnTo>
                    <a:pt x="410" y="446"/>
                  </a:lnTo>
                  <a:lnTo>
                    <a:pt x="409" y="465"/>
                  </a:lnTo>
                  <a:lnTo>
                    <a:pt x="410" y="493"/>
                  </a:lnTo>
                  <a:lnTo>
                    <a:pt x="413" y="519"/>
                  </a:lnTo>
                  <a:lnTo>
                    <a:pt x="418" y="545"/>
                  </a:lnTo>
                  <a:lnTo>
                    <a:pt x="425" y="571"/>
                  </a:lnTo>
                  <a:lnTo>
                    <a:pt x="434" y="596"/>
                  </a:lnTo>
                  <a:lnTo>
                    <a:pt x="444" y="620"/>
                  </a:lnTo>
                  <a:lnTo>
                    <a:pt x="456" y="643"/>
                  </a:lnTo>
                  <a:lnTo>
                    <a:pt x="469" y="665"/>
                  </a:lnTo>
                  <a:lnTo>
                    <a:pt x="484" y="687"/>
                  </a:lnTo>
                  <a:lnTo>
                    <a:pt x="501" y="708"/>
                  </a:lnTo>
                  <a:lnTo>
                    <a:pt x="519" y="727"/>
                  </a:lnTo>
                  <a:lnTo>
                    <a:pt x="538" y="745"/>
                  </a:lnTo>
                  <a:lnTo>
                    <a:pt x="559" y="761"/>
                  </a:lnTo>
                  <a:lnTo>
                    <a:pt x="581" y="776"/>
                  </a:lnTo>
                  <a:lnTo>
                    <a:pt x="604" y="790"/>
                  </a:lnTo>
                  <a:lnTo>
                    <a:pt x="628" y="802"/>
                  </a:lnTo>
                  <a:lnTo>
                    <a:pt x="635" y="805"/>
                  </a:lnTo>
                  <a:lnTo>
                    <a:pt x="641" y="810"/>
                  </a:lnTo>
                  <a:lnTo>
                    <a:pt x="646" y="815"/>
                  </a:lnTo>
                  <a:lnTo>
                    <a:pt x="650" y="821"/>
                  </a:lnTo>
                  <a:lnTo>
                    <a:pt x="653" y="828"/>
                  </a:lnTo>
                  <a:lnTo>
                    <a:pt x="655" y="835"/>
                  </a:lnTo>
                  <a:lnTo>
                    <a:pt x="656" y="842"/>
                  </a:lnTo>
                  <a:lnTo>
                    <a:pt x="656" y="850"/>
                  </a:lnTo>
                  <a:lnTo>
                    <a:pt x="655" y="857"/>
                  </a:lnTo>
                  <a:lnTo>
                    <a:pt x="652" y="864"/>
                  </a:lnTo>
                  <a:lnTo>
                    <a:pt x="649" y="871"/>
                  </a:lnTo>
                  <a:lnTo>
                    <a:pt x="645" y="877"/>
                  </a:lnTo>
                  <a:lnTo>
                    <a:pt x="639" y="882"/>
                  </a:lnTo>
                  <a:lnTo>
                    <a:pt x="633" y="886"/>
                  </a:lnTo>
                  <a:lnTo>
                    <a:pt x="627" y="889"/>
                  </a:lnTo>
                  <a:lnTo>
                    <a:pt x="620" y="892"/>
                  </a:lnTo>
                  <a:lnTo>
                    <a:pt x="591" y="899"/>
                  </a:lnTo>
                  <a:lnTo>
                    <a:pt x="563" y="908"/>
                  </a:lnTo>
                  <a:lnTo>
                    <a:pt x="536" y="917"/>
                  </a:lnTo>
                  <a:lnTo>
                    <a:pt x="509" y="928"/>
                  </a:lnTo>
                  <a:lnTo>
                    <a:pt x="483" y="941"/>
                  </a:lnTo>
                  <a:lnTo>
                    <a:pt x="457" y="954"/>
                  </a:lnTo>
                  <a:lnTo>
                    <a:pt x="432" y="967"/>
                  </a:lnTo>
                  <a:lnTo>
                    <a:pt x="407" y="982"/>
                  </a:lnTo>
                  <a:lnTo>
                    <a:pt x="384" y="998"/>
                  </a:lnTo>
                  <a:lnTo>
                    <a:pt x="361" y="1015"/>
                  </a:lnTo>
                  <a:lnTo>
                    <a:pt x="339" y="1032"/>
                  </a:lnTo>
                  <a:lnTo>
                    <a:pt x="318" y="1050"/>
                  </a:lnTo>
                  <a:lnTo>
                    <a:pt x="298" y="1070"/>
                  </a:lnTo>
                  <a:lnTo>
                    <a:pt x="279" y="1090"/>
                  </a:lnTo>
                  <a:lnTo>
                    <a:pt x="260" y="1110"/>
                  </a:lnTo>
                  <a:lnTo>
                    <a:pt x="242" y="1132"/>
                  </a:lnTo>
                  <a:lnTo>
                    <a:pt x="226" y="1155"/>
                  </a:lnTo>
                  <a:lnTo>
                    <a:pt x="210" y="1178"/>
                  </a:lnTo>
                  <a:lnTo>
                    <a:pt x="195" y="1201"/>
                  </a:lnTo>
                  <a:lnTo>
                    <a:pt x="180" y="1226"/>
                  </a:lnTo>
                  <a:lnTo>
                    <a:pt x="167" y="1250"/>
                  </a:lnTo>
                  <a:lnTo>
                    <a:pt x="155" y="1276"/>
                  </a:lnTo>
                  <a:lnTo>
                    <a:pt x="144" y="1302"/>
                  </a:lnTo>
                  <a:lnTo>
                    <a:pt x="134" y="1328"/>
                  </a:lnTo>
                  <a:lnTo>
                    <a:pt x="125" y="1355"/>
                  </a:lnTo>
                  <a:lnTo>
                    <a:pt x="117" y="1383"/>
                  </a:lnTo>
                  <a:lnTo>
                    <a:pt x="111" y="1411"/>
                  </a:lnTo>
                  <a:lnTo>
                    <a:pt x="105" y="1439"/>
                  </a:lnTo>
                  <a:lnTo>
                    <a:pt x="101" y="1468"/>
                  </a:lnTo>
                  <a:lnTo>
                    <a:pt x="98" y="1497"/>
                  </a:lnTo>
                  <a:lnTo>
                    <a:pt x="96" y="1526"/>
                  </a:lnTo>
                  <a:lnTo>
                    <a:pt x="96" y="1555"/>
                  </a:lnTo>
                  <a:lnTo>
                    <a:pt x="95" y="1565"/>
                  </a:lnTo>
                  <a:lnTo>
                    <a:pt x="92" y="1574"/>
                  </a:lnTo>
                  <a:lnTo>
                    <a:pt x="87" y="1582"/>
                  </a:lnTo>
                  <a:lnTo>
                    <a:pt x="82" y="1589"/>
                  </a:lnTo>
                  <a:lnTo>
                    <a:pt x="75" y="1595"/>
                  </a:lnTo>
                  <a:lnTo>
                    <a:pt x="66" y="1600"/>
                  </a:lnTo>
                  <a:lnTo>
                    <a:pt x="57" y="1603"/>
                  </a:lnTo>
                  <a:lnTo>
                    <a:pt x="48" y="1604"/>
                  </a:lnTo>
                  <a:lnTo>
                    <a:pt x="38" y="1603"/>
                  </a:lnTo>
                  <a:lnTo>
                    <a:pt x="29" y="1600"/>
                  </a:lnTo>
                  <a:lnTo>
                    <a:pt x="21" y="1595"/>
                  </a:lnTo>
                  <a:lnTo>
                    <a:pt x="14" y="1589"/>
                  </a:lnTo>
                  <a:lnTo>
                    <a:pt x="8" y="1582"/>
                  </a:lnTo>
                  <a:lnTo>
                    <a:pt x="4" y="1574"/>
                  </a:lnTo>
                  <a:lnTo>
                    <a:pt x="1" y="1565"/>
                  </a:lnTo>
                  <a:lnTo>
                    <a:pt x="0" y="1555"/>
                  </a:lnTo>
                  <a:lnTo>
                    <a:pt x="1" y="1525"/>
                  </a:lnTo>
                  <a:lnTo>
                    <a:pt x="2" y="1495"/>
                  </a:lnTo>
                  <a:lnTo>
                    <a:pt x="5" y="1466"/>
                  </a:lnTo>
                  <a:lnTo>
                    <a:pt x="9" y="1436"/>
                  </a:lnTo>
                  <a:lnTo>
                    <a:pt x="14" y="1407"/>
                  </a:lnTo>
                  <a:lnTo>
                    <a:pt x="20" y="1379"/>
                  </a:lnTo>
                  <a:lnTo>
                    <a:pt x="27" y="1349"/>
                  </a:lnTo>
                  <a:lnTo>
                    <a:pt x="35" y="1321"/>
                  </a:lnTo>
                  <a:lnTo>
                    <a:pt x="45" y="1294"/>
                  </a:lnTo>
                  <a:lnTo>
                    <a:pt x="55" y="1267"/>
                  </a:lnTo>
                  <a:lnTo>
                    <a:pt x="66" y="1240"/>
                  </a:lnTo>
                  <a:lnTo>
                    <a:pt x="78" y="1214"/>
                  </a:lnTo>
                  <a:lnTo>
                    <a:pt x="91" y="1189"/>
                  </a:lnTo>
                  <a:lnTo>
                    <a:pt x="105" y="1164"/>
                  </a:lnTo>
                  <a:lnTo>
                    <a:pt x="120" y="1138"/>
                  </a:lnTo>
                  <a:lnTo>
                    <a:pt x="135" y="1114"/>
                  </a:lnTo>
                  <a:lnTo>
                    <a:pt x="152" y="1091"/>
                  </a:lnTo>
                  <a:lnTo>
                    <a:pt x="169" y="1069"/>
                  </a:lnTo>
                  <a:lnTo>
                    <a:pt x="189" y="1047"/>
                  </a:lnTo>
                  <a:lnTo>
                    <a:pt x="208" y="1025"/>
                  </a:lnTo>
                  <a:lnTo>
                    <a:pt x="227" y="1005"/>
                  </a:lnTo>
                  <a:lnTo>
                    <a:pt x="248" y="985"/>
                  </a:lnTo>
                  <a:lnTo>
                    <a:pt x="269" y="966"/>
                  </a:lnTo>
                  <a:lnTo>
                    <a:pt x="291" y="948"/>
                  </a:lnTo>
                  <a:lnTo>
                    <a:pt x="314" y="930"/>
                  </a:lnTo>
                  <a:lnTo>
                    <a:pt x="338" y="913"/>
                  </a:lnTo>
                  <a:lnTo>
                    <a:pt x="362" y="897"/>
                  </a:lnTo>
                  <a:lnTo>
                    <a:pt x="387" y="882"/>
                  </a:lnTo>
                  <a:lnTo>
                    <a:pt x="412" y="868"/>
                  </a:lnTo>
                  <a:lnTo>
                    <a:pt x="439" y="855"/>
                  </a:lnTo>
                  <a:lnTo>
                    <a:pt x="466" y="843"/>
                  </a:lnTo>
                  <a:lnTo>
                    <a:pt x="493" y="831"/>
                  </a:lnTo>
                  <a:lnTo>
                    <a:pt x="473" y="815"/>
                  </a:lnTo>
                  <a:lnTo>
                    <a:pt x="454" y="797"/>
                  </a:lnTo>
                  <a:lnTo>
                    <a:pt x="435" y="778"/>
                  </a:lnTo>
                  <a:lnTo>
                    <a:pt x="417" y="758"/>
                  </a:lnTo>
                  <a:lnTo>
                    <a:pt x="402" y="737"/>
                  </a:lnTo>
                  <a:lnTo>
                    <a:pt x="387" y="716"/>
                  </a:lnTo>
                  <a:lnTo>
                    <a:pt x="373" y="693"/>
                  </a:lnTo>
                  <a:lnTo>
                    <a:pt x="361" y="670"/>
                  </a:lnTo>
                  <a:lnTo>
                    <a:pt x="350" y="646"/>
                  </a:lnTo>
                  <a:lnTo>
                    <a:pt x="341" y="622"/>
                  </a:lnTo>
                  <a:lnTo>
                    <a:pt x="333" y="597"/>
                  </a:lnTo>
                  <a:lnTo>
                    <a:pt x="326" y="571"/>
                  </a:lnTo>
                  <a:lnTo>
                    <a:pt x="321" y="545"/>
                  </a:lnTo>
                  <a:lnTo>
                    <a:pt x="317" y="519"/>
                  </a:lnTo>
                  <a:lnTo>
                    <a:pt x="314" y="493"/>
                  </a:lnTo>
                  <a:lnTo>
                    <a:pt x="314" y="465"/>
                  </a:lnTo>
                  <a:lnTo>
                    <a:pt x="314" y="441"/>
                  </a:lnTo>
                  <a:lnTo>
                    <a:pt x="316" y="417"/>
                  </a:lnTo>
                  <a:lnTo>
                    <a:pt x="319" y="394"/>
                  </a:lnTo>
                  <a:lnTo>
                    <a:pt x="323" y="372"/>
                  </a:lnTo>
                  <a:lnTo>
                    <a:pt x="328" y="349"/>
                  </a:lnTo>
                  <a:lnTo>
                    <a:pt x="334" y="327"/>
                  </a:lnTo>
                  <a:lnTo>
                    <a:pt x="342" y="306"/>
                  </a:lnTo>
                  <a:lnTo>
                    <a:pt x="350" y="285"/>
                  </a:lnTo>
                  <a:lnTo>
                    <a:pt x="359" y="264"/>
                  </a:lnTo>
                  <a:lnTo>
                    <a:pt x="369" y="243"/>
                  </a:lnTo>
                  <a:lnTo>
                    <a:pt x="381" y="224"/>
                  </a:lnTo>
                  <a:lnTo>
                    <a:pt x="393" y="205"/>
                  </a:lnTo>
                  <a:lnTo>
                    <a:pt x="406" y="187"/>
                  </a:lnTo>
                  <a:lnTo>
                    <a:pt x="419" y="170"/>
                  </a:lnTo>
                  <a:lnTo>
                    <a:pt x="435" y="153"/>
                  </a:lnTo>
                  <a:lnTo>
                    <a:pt x="450" y="137"/>
                  </a:lnTo>
                  <a:lnTo>
                    <a:pt x="466" y="122"/>
                  </a:lnTo>
                  <a:lnTo>
                    <a:pt x="483" y="107"/>
                  </a:lnTo>
                  <a:lnTo>
                    <a:pt x="500" y="93"/>
                  </a:lnTo>
                  <a:lnTo>
                    <a:pt x="519" y="80"/>
                  </a:lnTo>
                  <a:lnTo>
                    <a:pt x="537" y="68"/>
                  </a:lnTo>
                  <a:lnTo>
                    <a:pt x="557" y="57"/>
                  </a:lnTo>
                  <a:lnTo>
                    <a:pt x="577" y="47"/>
                  </a:lnTo>
                  <a:lnTo>
                    <a:pt x="597" y="38"/>
                  </a:lnTo>
                  <a:lnTo>
                    <a:pt x="618" y="29"/>
                  </a:lnTo>
                  <a:lnTo>
                    <a:pt x="640" y="21"/>
                  </a:lnTo>
                  <a:lnTo>
                    <a:pt x="661" y="15"/>
                  </a:lnTo>
                  <a:lnTo>
                    <a:pt x="685" y="10"/>
                  </a:lnTo>
                  <a:lnTo>
                    <a:pt x="708" y="6"/>
                  </a:lnTo>
                  <a:lnTo>
                    <a:pt x="731" y="3"/>
                  </a:lnTo>
                  <a:lnTo>
                    <a:pt x="754" y="1"/>
                  </a:lnTo>
                  <a:lnTo>
                    <a:pt x="778" y="0"/>
                  </a:lnTo>
                  <a:lnTo>
                    <a:pt x="802" y="1"/>
                  </a:lnTo>
                  <a:lnTo>
                    <a:pt x="825" y="3"/>
                  </a:lnTo>
                  <a:lnTo>
                    <a:pt x="848" y="6"/>
                  </a:lnTo>
                  <a:lnTo>
                    <a:pt x="871" y="10"/>
                  </a:lnTo>
                  <a:lnTo>
                    <a:pt x="893" y="15"/>
                  </a:lnTo>
                  <a:lnTo>
                    <a:pt x="916" y="21"/>
                  </a:lnTo>
                  <a:lnTo>
                    <a:pt x="938" y="29"/>
                  </a:lnTo>
                  <a:lnTo>
                    <a:pt x="959" y="38"/>
                  </a:lnTo>
                  <a:lnTo>
                    <a:pt x="979" y="47"/>
                  </a:lnTo>
                  <a:lnTo>
                    <a:pt x="999" y="57"/>
                  </a:lnTo>
                  <a:lnTo>
                    <a:pt x="1018" y="68"/>
                  </a:lnTo>
                  <a:lnTo>
                    <a:pt x="1037" y="80"/>
                  </a:lnTo>
                  <a:lnTo>
                    <a:pt x="1055" y="93"/>
                  </a:lnTo>
                  <a:lnTo>
                    <a:pt x="1073" y="107"/>
                  </a:lnTo>
                  <a:lnTo>
                    <a:pt x="1089" y="122"/>
                  </a:lnTo>
                  <a:lnTo>
                    <a:pt x="1105" y="137"/>
                  </a:lnTo>
                  <a:lnTo>
                    <a:pt x="1121" y="153"/>
                  </a:lnTo>
                  <a:lnTo>
                    <a:pt x="1135" y="170"/>
                  </a:lnTo>
                  <a:lnTo>
                    <a:pt x="1149" y="187"/>
                  </a:lnTo>
                  <a:lnTo>
                    <a:pt x="1163" y="205"/>
                  </a:lnTo>
                  <a:lnTo>
                    <a:pt x="1175" y="224"/>
                  </a:lnTo>
                  <a:lnTo>
                    <a:pt x="1186" y="243"/>
                  </a:lnTo>
                  <a:lnTo>
                    <a:pt x="1196" y="264"/>
                  </a:lnTo>
                  <a:lnTo>
                    <a:pt x="1206" y="285"/>
                  </a:lnTo>
                  <a:lnTo>
                    <a:pt x="1214" y="306"/>
                  </a:lnTo>
                  <a:lnTo>
                    <a:pt x="1221" y="327"/>
                  </a:lnTo>
                  <a:lnTo>
                    <a:pt x="1227" y="349"/>
                  </a:lnTo>
                  <a:lnTo>
                    <a:pt x="1233" y="372"/>
                  </a:lnTo>
                  <a:lnTo>
                    <a:pt x="1237" y="394"/>
                  </a:lnTo>
                  <a:lnTo>
                    <a:pt x="1240" y="417"/>
                  </a:lnTo>
                  <a:lnTo>
                    <a:pt x="1241" y="441"/>
                  </a:lnTo>
                  <a:lnTo>
                    <a:pt x="1242" y="465"/>
                  </a:lnTo>
                  <a:lnTo>
                    <a:pt x="1241" y="493"/>
                  </a:lnTo>
                  <a:lnTo>
                    <a:pt x="1239" y="519"/>
                  </a:lnTo>
                  <a:lnTo>
                    <a:pt x="1235" y="545"/>
                  </a:lnTo>
                  <a:lnTo>
                    <a:pt x="1230" y="571"/>
                  </a:lnTo>
                  <a:lnTo>
                    <a:pt x="1223" y="597"/>
                  </a:lnTo>
                  <a:lnTo>
                    <a:pt x="1215" y="622"/>
                  </a:lnTo>
                  <a:lnTo>
                    <a:pt x="1205" y="646"/>
                  </a:lnTo>
                  <a:lnTo>
                    <a:pt x="1194" y="670"/>
                  </a:lnTo>
                  <a:lnTo>
                    <a:pt x="1182" y="693"/>
                  </a:lnTo>
                  <a:lnTo>
                    <a:pt x="1169" y="716"/>
                  </a:lnTo>
                  <a:lnTo>
                    <a:pt x="1153" y="737"/>
                  </a:lnTo>
                  <a:lnTo>
                    <a:pt x="1137" y="758"/>
                  </a:lnTo>
                  <a:lnTo>
                    <a:pt x="1120" y="778"/>
                  </a:lnTo>
                  <a:lnTo>
                    <a:pt x="1102" y="797"/>
                  </a:lnTo>
                  <a:lnTo>
                    <a:pt x="1083" y="815"/>
                  </a:lnTo>
                  <a:lnTo>
                    <a:pt x="1063" y="831"/>
                  </a:lnTo>
                  <a:lnTo>
                    <a:pt x="1090" y="843"/>
                  </a:lnTo>
                  <a:lnTo>
                    <a:pt x="1116" y="855"/>
                  </a:lnTo>
                  <a:lnTo>
                    <a:pt x="1143" y="868"/>
                  </a:lnTo>
                  <a:lnTo>
                    <a:pt x="1169" y="882"/>
                  </a:lnTo>
                  <a:lnTo>
                    <a:pt x="1194" y="897"/>
                  </a:lnTo>
                  <a:lnTo>
                    <a:pt x="1218" y="913"/>
                  </a:lnTo>
                  <a:lnTo>
                    <a:pt x="1241" y="930"/>
                  </a:lnTo>
                  <a:lnTo>
                    <a:pt x="1264" y="948"/>
                  </a:lnTo>
                  <a:lnTo>
                    <a:pt x="1286" y="966"/>
                  </a:lnTo>
                  <a:lnTo>
                    <a:pt x="1308" y="985"/>
                  </a:lnTo>
                  <a:lnTo>
                    <a:pt x="1328" y="1005"/>
                  </a:lnTo>
                  <a:lnTo>
                    <a:pt x="1348" y="1026"/>
                  </a:lnTo>
                  <a:lnTo>
                    <a:pt x="1367" y="1047"/>
                  </a:lnTo>
                  <a:lnTo>
                    <a:pt x="1385" y="1069"/>
                  </a:lnTo>
                  <a:lnTo>
                    <a:pt x="1404" y="1091"/>
                  </a:lnTo>
                  <a:lnTo>
                    <a:pt x="1420" y="1114"/>
                  </a:lnTo>
                  <a:lnTo>
                    <a:pt x="1436" y="1138"/>
                  </a:lnTo>
                  <a:lnTo>
                    <a:pt x="1451" y="1164"/>
                  </a:lnTo>
                  <a:lnTo>
                    <a:pt x="1465" y="1189"/>
                  </a:lnTo>
                  <a:lnTo>
                    <a:pt x="1478" y="1214"/>
                  </a:lnTo>
                  <a:lnTo>
                    <a:pt x="1490" y="1240"/>
                  </a:lnTo>
                  <a:lnTo>
                    <a:pt x="1501" y="1267"/>
                  </a:lnTo>
                  <a:lnTo>
                    <a:pt x="1511" y="1294"/>
                  </a:lnTo>
                  <a:lnTo>
                    <a:pt x="1520" y="1321"/>
                  </a:lnTo>
                  <a:lnTo>
                    <a:pt x="1528" y="1349"/>
                  </a:lnTo>
                  <a:lnTo>
                    <a:pt x="1535" y="1379"/>
                  </a:lnTo>
                  <a:lnTo>
                    <a:pt x="1542" y="1407"/>
                  </a:lnTo>
                  <a:lnTo>
                    <a:pt x="1547" y="1436"/>
                  </a:lnTo>
                  <a:lnTo>
                    <a:pt x="1550" y="1466"/>
                  </a:lnTo>
                  <a:lnTo>
                    <a:pt x="1553" y="1495"/>
                  </a:lnTo>
                  <a:lnTo>
                    <a:pt x="1555" y="1525"/>
                  </a:lnTo>
                  <a:lnTo>
                    <a:pt x="1556" y="1555"/>
                  </a:lnTo>
                  <a:lnTo>
                    <a:pt x="1555" y="1565"/>
                  </a:lnTo>
                  <a:lnTo>
                    <a:pt x="1552" y="1574"/>
                  </a:lnTo>
                  <a:lnTo>
                    <a:pt x="1547" y="1582"/>
                  </a:lnTo>
                  <a:lnTo>
                    <a:pt x="1542" y="1589"/>
                  </a:lnTo>
                  <a:lnTo>
                    <a:pt x="1535" y="1595"/>
                  </a:lnTo>
                  <a:lnTo>
                    <a:pt x="1526" y="1600"/>
                  </a:lnTo>
                  <a:lnTo>
                    <a:pt x="1517" y="1603"/>
                  </a:lnTo>
                  <a:lnTo>
                    <a:pt x="1508" y="1604"/>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40" name="Freeform 68"/>
            <p:cNvSpPr>
              <a:spLocks/>
            </p:cNvSpPr>
            <p:nvPr/>
          </p:nvSpPr>
          <p:spPr bwMode="auto">
            <a:xfrm>
              <a:off x="2391" y="2623"/>
              <a:ext cx="424" cy="464"/>
            </a:xfrm>
            <a:custGeom>
              <a:avLst/>
              <a:gdLst>
                <a:gd name="T0" fmla="*/ 1 w 1696"/>
                <a:gd name="T1" fmla="*/ 29 h 1856"/>
                <a:gd name="T2" fmla="*/ 1 w 1696"/>
                <a:gd name="T3" fmla="*/ 29 h 1856"/>
                <a:gd name="T4" fmla="*/ 0 w 1696"/>
                <a:gd name="T5" fmla="*/ 29 h 1856"/>
                <a:gd name="T6" fmla="*/ 0 w 1696"/>
                <a:gd name="T7" fmla="*/ 29 h 1856"/>
                <a:gd name="T8" fmla="*/ 0 w 1696"/>
                <a:gd name="T9" fmla="*/ 28 h 1856"/>
                <a:gd name="T10" fmla="*/ 0 w 1696"/>
                <a:gd name="T11" fmla="*/ 2 h 1856"/>
                <a:gd name="T12" fmla="*/ 0 w 1696"/>
                <a:gd name="T13" fmla="*/ 2 h 1856"/>
                <a:gd name="T14" fmla="*/ 0 w 1696"/>
                <a:gd name="T15" fmla="*/ 1 h 1856"/>
                <a:gd name="T16" fmla="*/ 1 w 1696"/>
                <a:gd name="T17" fmla="*/ 1 h 1856"/>
                <a:gd name="T18" fmla="*/ 1 w 1696"/>
                <a:gd name="T19" fmla="*/ 1 h 1856"/>
                <a:gd name="T20" fmla="*/ 1 w 1696"/>
                <a:gd name="T21" fmla="*/ 0 h 1856"/>
                <a:gd name="T22" fmla="*/ 2 w 1696"/>
                <a:gd name="T23" fmla="*/ 0 h 1856"/>
                <a:gd name="T24" fmla="*/ 2 w 1696"/>
                <a:gd name="T25" fmla="*/ 0 h 1856"/>
                <a:gd name="T26" fmla="*/ 24 w 1696"/>
                <a:gd name="T27" fmla="*/ 0 h 1856"/>
                <a:gd name="T28" fmla="*/ 25 w 1696"/>
                <a:gd name="T29" fmla="*/ 0 h 1856"/>
                <a:gd name="T30" fmla="*/ 25 w 1696"/>
                <a:gd name="T31" fmla="*/ 0 h 1856"/>
                <a:gd name="T32" fmla="*/ 26 w 1696"/>
                <a:gd name="T33" fmla="*/ 1 h 1856"/>
                <a:gd name="T34" fmla="*/ 26 w 1696"/>
                <a:gd name="T35" fmla="*/ 1 h 1856"/>
                <a:gd name="T36" fmla="*/ 26 w 1696"/>
                <a:gd name="T37" fmla="*/ 1 h 1856"/>
                <a:gd name="T38" fmla="*/ 26 w 1696"/>
                <a:gd name="T39" fmla="*/ 2 h 1856"/>
                <a:gd name="T40" fmla="*/ 27 w 1696"/>
                <a:gd name="T41" fmla="*/ 2 h 1856"/>
                <a:gd name="T42" fmla="*/ 27 w 1696"/>
                <a:gd name="T43" fmla="*/ 3 h 1856"/>
                <a:gd name="T44" fmla="*/ 25 w 1696"/>
                <a:gd name="T45" fmla="*/ 14 h 1856"/>
                <a:gd name="T46" fmla="*/ 25 w 1696"/>
                <a:gd name="T47" fmla="*/ 2 h 1856"/>
                <a:gd name="T48" fmla="*/ 25 w 1696"/>
                <a:gd name="T49" fmla="*/ 2 h 1856"/>
                <a:gd name="T50" fmla="*/ 25 w 1696"/>
                <a:gd name="T51" fmla="*/ 2 h 1856"/>
                <a:gd name="T52" fmla="*/ 25 w 1696"/>
                <a:gd name="T53" fmla="*/ 2 h 1856"/>
                <a:gd name="T54" fmla="*/ 25 w 1696"/>
                <a:gd name="T55" fmla="*/ 2 h 1856"/>
                <a:gd name="T56" fmla="*/ 25 w 1696"/>
                <a:gd name="T57" fmla="*/ 2 h 1856"/>
                <a:gd name="T58" fmla="*/ 25 w 1696"/>
                <a:gd name="T59" fmla="*/ 2 h 1856"/>
                <a:gd name="T60" fmla="*/ 24 w 1696"/>
                <a:gd name="T61" fmla="*/ 2 h 1856"/>
                <a:gd name="T62" fmla="*/ 3 w 1696"/>
                <a:gd name="T63" fmla="*/ 2 h 1856"/>
                <a:gd name="T64" fmla="*/ 2 w 1696"/>
                <a:gd name="T65" fmla="*/ 2 h 1856"/>
                <a:gd name="T66" fmla="*/ 2 w 1696"/>
                <a:gd name="T67" fmla="*/ 2 h 1856"/>
                <a:gd name="T68" fmla="*/ 2 w 1696"/>
                <a:gd name="T69" fmla="*/ 2 h 1856"/>
                <a:gd name="T70" fmla="*/ 2 w 1696"/>
                <a:gd name="T71" fmla="*/ 2 h 1856"/>
                <a:gd name="T72" fmla="*/ 2 w 1696"/>
                <a:gd name="T73" fmla="*/ 2 h 1856"/>
                <a:gd name="T74" fmla="*/ 2 w 1696"/>
                <a:gd name="T75" fmla="*/ 2 h 1856"/>
                <a:gd name="T76" fmla="*/ 2 w 1696"/>
                <a:gd name="T77" fmla="*/ 2 h 1856"/>
                <a:gd name="T78" fmla="*/ 2 w 1696"/>
                <a:gd name="T79" fmla="*/ 3 h 1856"/>
                <a:gd name="T80" fmla="*/ 19 w 1696"/>
                <a:gd name="T81" fmla="*/ 28 h 18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96"/>
                <a:gd name="T124" fmla="*/ 0 h 1856"/>
                <a:gd name="T125" fmla="*/ 1696 w 1696"/>
                <a:gd name="T126" fmla="*/ 1856 h 18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96" h="1856">
                  <a:moveTo>
                    <a:pt x="1220" y="1856"/>
                  </a:moveTo>
                  <a:lnTo>
                    <a:pt x="48" y="1856"/>
                  </a:lnTo>
                  <a:lnTo>
                    <a:pt x="38" y="1855"/>
                  </a:lnTo>
                  <a:lnTo>
                    <a:pt x="29" y="1852"/>
                  </a:lnTo>
                  <a:lnTo>
                    <a:pt x="21" y="1847"/>
                  </a:lnTo>
                  <a:lnTo>
                    <a:pt x="14" y="1842"/>
                  </a:lnTo>
                  <a:lnTo>
                    <a:pt x="8" y="1835"/>
                  </a:lnTo>
                  <a:lnTo>
                    <a:pt x="4" y="1826"/>
                  </a:lnTo>
                  <a:lnTo>
                    <a:pt x="1" y="1817"/>
                  </a:lnTo>
                  <a:lnTo>
                    <a:pt x="0" y="1808"/>
                  </a:lnTo>
                  <a:lnTo>
                    <a:pt x="0" y="152"/>
                  </a:lnTo>
                  <a:lnTo>
                    <a:pt x="1" y="137"/>
                  </a:lnTo>
                  <a:lnTo>
                    <a:pt x="3" y="122"/>
                  </a:lnTo>
                  <a:lnTo>
                    <a:pt x="7" y="107"/>
                  </a:lnTo>
                  <a:lnTo>
                    <a:pt x="12" y="93"/>
                  </a:lnTo>
                  <a:lnTo>
                    <a:pt x="18" y="80"/>
                  </a:lnTo>
                  <a:lnTo>
                    <a:pt x="26" y="67"/>
                  </a:lnTo>
                  <a:lnTo>
                    <a:pt x="35" y="55"/>
                  </a:lnTo>
                  <a:lnTo>
                    <a:pt x="45" y="45"/>
                  </a:lnTo>
                  <a:lnTo>
                    <a:pt x="55" y="35"/>
                  </a:lnTo>
                  <a:lnTo>
                    <a:pt x="67" y="26"/>
                  </a:lnTo>
                  <a:lnTo>
                    <a:pt x="81" y="18"/>
                  </a:lnTo>
                  <a:lnTo>
                    <a:pt x="94" y="12"/>
                  </a:lnTo>
                  <a:lnTo>
                    <a:pt x="108" y="7"/>
                  </a:lnTo>
                  <a:lnTo>
                    <a:pt x="122" y="3"/>
                  </a:lnTo>
                  <a:lnTo>
                    <a:pt x="137" y="1"/>
                  </a:lnTo>
                  <a:lnTo>
                    <a:pt x="153" y="0"/>
                  </a:lnTo>
                  <a:lnTo>
                    <a:pt x="1544" y="0"/>
                  </a:lnTo>
                  <a:lnTo>
                    <a:pt x="1559" y="1"/>
                  </a:lnTo>
                  <a:lnTo>
                    <a:pt x="1574" y="3"/>
                  </a:lnTo>
                  <a:lnTo>
                    <a:pt x="1589" y="7"/>
                  </a:lnTo>
                  <a:lnTo>
                    <a:pt x="1603" y="12"/>
                  </a:lnTo>
                  <a:lnTo>
                    <a:pt x="1616" y="18"/>
                  </a:lnTo>
                  <a:lnTo>
                    <a:pt x="1629" y="26"/>
                  </a:lnTo>
                  <a:lnTo>
                    <a:pt x="1640" y="35"/>
                  </a:lnTo>
                  <a:lnTo>
                    <a:pt x="1651" y="45"/>
                  </a:lnTo>
                  <a:lnTo>
                    <a:pt x="1661" y="55"/>
                  </a:lnTo>
                  <a:lnTo>
                    <a:pt x="1670" y="67"/>
                  </a:lnTo>
                  <a:lnTo>
                    <a:pt x="1677" y="80"/>
                  </a:lnTo>
                  <a:lnTo>
                    <a:pt x="1684" y="93"/>
                  </a:lnTo>
                  <a:lnTo>
                    <a:pt x="1689" y="107"/>
                  </a:lnTo>
                  <a:lnTo>
                    <a:pt x="1693" y="122"/>
                  </a:lnTo>
                  <a:lnTo>
                    <a:pt x="1695" y="137"/>
                  </a:lnTo>
                  <a:lnTo>
                    <a:pt x="1696" y="152"/>
                  </a:lnTo>
                  <a:lnTo>
                    <a:pt x="1696" y="887"/>
                  </a:lnTo>
                  <a:lnTo>
                    <a:pt x="1600" y="887"/>
                  </a:lnTo>
                  <a:lnTo>
                    <a:pt x="1600" y="152"/>
                  </a:lnTo>
                  <a:lnTo>
                    <a:pt x="1600" y="146"/>
                  </a:lnTo>
                  <a:lnTo>
                    <a:pt x="1599" y="141"/>
                  </a:lnTo>
                  <a:lnTo>
                    <a:pt x="1597" y="135"/>
                  </a:lnTo>
                  <a:lnTo>
                    <a:pt x="1596" y="130"/>
                  </a:lnTo>
                  <a:lnTo>
                    <a:pt x="1593" y="125"/>
                  </a:lnTo>
                  <a:lnTo>
                    <a:pt x="1590" y="121"/>
                  </a:lnTo>
                  <a:lnTo>
                    <a:pt x="1587" y="116"/>
                  </a:lnTo>
                  <a:lnTo>
                    <a:pt x="1584" y="112"/>
                  </a:lnTo>
                  <a:lnTo>
                    <a:pt x="1579" y="109"/>
                  </a:lnTo>
                  <a:lnTo>
                    <a:pt x="1575" y="105"/>
                  </a:lnTo>
                  <a:lnTo>
                    <a:pt x="1570" y="102"/>
                  </a:lnTo>
                  <a:lnTo>
                    <a:pt x="1566" y="100"/>
                  </a:lnTo>
                  <a:lnTo>
                    <a:pt x="1560" y="98"/>
                  </a:lnTo>
                  <a:lnTo>
                    <a:pt x="1555" y="97"/>
                  </a:lnTo>
                  <a:lnTo>
                    <a:pt x="1549" y="96"/>
                  </a:lnTo>
                  <a:lnTo>
                    <a:pt x="1544" y="96"/>
                  </a:lnTo>
                  <a:lnTo>
                    <a:pt x="153" y="96"/>
                  </a:lnTo>
                  <a:lnTo>
                    <a:pt x="147" y="96"/>
                  </a:lnTo>
                  <a:lnTo>
                    <a:pt x="142" y="97"/>
                  </a:lnTo>
                  <a:lnTo>
                    <a:pt x="136" y="98"/>
                  </a:lnTo>
                  <a:lnTo>
                    <a:pt x="131" y="100"/>
                  </a:lnTo>
                  <a:lnTo>
                    <a:pt x="126" y="102"/>
                  </a:lnTo>
                  <a:lnTo>
                    <a:pt x="121" y="105"/>
                  </a:lnTo>
                  <a:lnTo>
                    <a:pt x="117" y="109"/>
                  </a:lnTo>
                  <a:lnTo>
                    <a:pt x="113" y="112"/>
                  </a:lnTo>
                  <a:lnTo>
                    <a:pt x="109" y="116"/>
                  </a:lnTo>
                  <a:lnTo>
                    <a:pt x="106" y="121"/>
                  </a:lnTo>
                  <a:lnTo>
                    <a:pt x="103" y="125"/>
                  </a:lnTo>
                  <a:lnTo>
                    <a:pt x="101" y="130"/>
                  </a:lnTo>
                  <a:lnTo>
                    <a:pt x="99" y="135"/>
                  </a:lnTo>
                  <a:lnTo>
                    <a:pt x="98" y="141"/>
                  </a:lnTo>
                  <a:lnTo>
                    <a:pt x="97" y="146"/>
                  </a:lnTo>
                  <a:lnTo>
                    <a:pt x="97" y="152"/>
                  </a:lnTo>
                  <a:lnTo>
                    <a:pt x="97" y="1759"/>
                  </a:lnTo>
                  <a:lnTo>
                    <a:pt x="1220" y="1759"/>
                  </a:lnTo>
                  <a:lnTo>
                    <a:pt x="1220" y="1856"/>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41" name="Rectangle 69"/>
            <p:cNvSpPr>
              <a:spLocks noChangeArrowheads="1"/>
            </p:cNvSpPr>
            <p:nvPr/>
          </p:nvSpPr>
          <p:spPr bwMode="auto">
            <a:xfrm>
              <a:off x="2403" y="2706"/>
              <a:ext cx="400" cy="24"/>
            </a:xfrm>
            <a:prstGeom prst="rect">
              <a:avLst/>
            </a:prstGeom>
            <a:grpFill/>
            <a:ln w="9525">
              <a:noFill/>
              <a:miter lim="800000"/>
              <a:headEnd/>
              <a:tailEnd/>
            </a:ln>
          </p:spPr>
          <p:txBody>
            <a:bodyPr/>
            <a:lstStyle/>
            <a:p>
              <a:endParaRPr lang="en-US" b="0" dirty="0">
                <a:latin typeface="IBM Plex Sans Regular" charset="0"/>
                <a:cs typeface="IBM Plex Sans Regular" charset="0"/>
              </a:endParaRPr>
            </a:p>
          </p:txBody>
        </p:sp>
        <p:sp>
          <p:nvSpPr>
            <p:cNvPr id="42" name="Freeform 70"/>
            <p:cNvSpPr>
              <a:spLocks/>
            </p:cNvSpPr>
            <p:nvPr/>
          </p:nvSpPr>
          <p:spPr bwMode="auto">
            <a:xfrm>
              <a:off x="2747" y="2666"/>
              <a:ext cx="26" cy="26"/>
            </a:xfrm>
            <a:custGeom>
              <a:avLst/>
              <a:gdLst>
                <a:gd name="T0" fmla="*/ 2 w 104"/>
                <a:gd name="T1" fmla="*/ 1 h 105"/>
                <a:gd name="T2" fmla="*/ 2 w 104"/>
                <a:gd name="T3" fmla="*/ 1 h 105"/>
                <a:gd name="T4" fmla="*/ 2 w 104"/>
                <a:gd name="T5" fmla="*/ 1 h 105"/>
                <a:gd name="T6" fmla="*/ 2 w 104"/>
                <a:gd name="T7" fmla="*/ 0 h 105"/>
                <a:gd name="T8" fmla="*/ 2 w 104"/>
                <a:gd name="T9" fmla="*/ 0 h 105"/>
                <a:gd name="T10" fmla="*/ 2 w 104"/>
                <a:gd name="T11" fmla="*/ 0 h 105"/>
                <a:gd name="T12" fmla="*/ 2 w 104"/>
                <a:gd name="T13" fmla="*/ 0 h 105"/>
                <a:gd name="T14" fmla="*/ 1 w 104"/>
                <a:gd name="T15" fmla="*/ 0 h 105"/>
                <a:gd name="T16" fmla="*/ 1 w 104"/>
                <a:gd name="T17" fmla="*/ 0 h 105"/>
                <a:gd name="T18" fmla="*/ 1 w 104"/>
                <a:gd name="T19" fmla="*/ 0 h 105"/>
                <a:gd name="T20" fmla="*/ 1 w 104"/>
                <a:gd name="T21" fmla="*/ 0 h 105"/>
                <a:gd name="T22" fmla="*/ 1 w 104"/>
                <a:gd name="T23" fmla="*/ 0 h 105"/>
                <a:gd name="T24" fmla="*/ 1 w 104"/>
                <a:gd name="T25" fmla="*/ 0 h 105"/>
                <a:gd name="T26" fmla="*/ 1 w 104"/>
                <a:gd name="T27" fmla="*/ 0 h 105"/>
                <a:gd name="T28" fmla="*/ 1 w 104"/>
                <a:gd name="T29" fmla="*/ 0 h 105"/>
                <a:gd name="T30" fmla="*/ 1 w 104"/>
                <a:gd name="T31" fmla="*/ 0 h 105"/>
                <a:gd name="T32" fmla="*/ 1 w 104"/>
                <a:gd name="T33" fmla="*/ 0 h 105"/>
                <a:gd name="T34" fmla="*/ 1 w 104"/>
                <a:gd name="T35" fmla="*/ 0 h 105"/>
                <a:gd name="T36" fmla="*/ 0 w 104"/>
                <a:gd name="T37" fmla="*/ 0 h 105"/>
                <a:gd name="T38" fmla="*/ 0 w 104"/>
                <a:gd name="T39" fmla="*/ 0 h 105"/>
                <a:gd name="T40" fmla="*/ 0 w 104"/>
                <a:gd name="T41" fmla="*/ 0 h 105"/>
                <a:gd name="T42" fmla="*/ 0 w 104"/>
                <a:gd name="T43" fmla="*/ 0 h 105"/>
                <a:gd name="T44" fmla="*/ 0 w 104"/>
                <a:gd name="T45" fmla="*/ 1 h 105"/>
                <a:gd name="T46" fmla="*/ 0 w 104"/>
                <a:gd name="T47" fmla="*/ 1 h 105"/>
                <a:gd name="T48" fmla="*/ 0 w 104"/>
                <a:gd name="T49" fmla="*/ 1 h 105"/>
                <a:gd name="T50" fmla="*/ 0 w 104"/>
                <a:gd name="T51" fmla="*/ 1 h 105"/>
                <a:gd name="T52" fmla="*/ 0 w 104"/>
                <a:gd name="T53" fmla="*/ 1 h 105"/>
                <a:gd name="T54" fmla="*/ 0 w 104"/>
                <a:gd name="T55" fmla="*/ 1 h 105"/>
                <a:gd name="T56" fmla="*/ 0 w 104"/>
                <a:gd name="T57" fmla="*/ 1 h 105"/>
                <a:gd name="T58" fmla="*/ 0 w 104"/>
                <a:gd name="T59" fmla="*/ 1 h 105"/>
                <a:gd name="T60" fmla="*/ 0 w 104"/>
                <a:gd name="T61" fmla="*/ 1 h 105"/>
                <a:gd name="T62" fmla="*/ 1 w 104"/>
                <a:gd name="T63" fmla="*/ 1 h 105"/>
                <a:gd name="T64" fmla="*/ 1 w 104"/>
                <a:gd name="T65" fmla="*/ 1 h 105"/>
                <a:gd name="T66" fmla="*/ 1 w 104"/>
                <a:gd name="T67" fmla="*/ 1 h 105"/>
                <a:gd name="T68" fmla="*/ 1 w 104"/>
                <a:gd name="T69" fmla="*/ 1 h 105"/>
                <a:gd name="T70" fmla="*/ 1 w 104"/>
                <a:gd name="T71" fmla="*/ 1 h 105"/>
                <a:gd name="T72" fmla="*/ 1 w 104"/>
                <a:gd name="T73" fmla="*/ 1 h 105"/>
                <a:gd name="T74" fmla="*/ 1 w 104"/>
                <a:gd name="T75" fmla="*/ 1 h 105"/>
                <a:gd name="T76" fmla="*/ 1 w 104"/>
                <a:gd name="T77" fmla="*/ 1 h 105"/>
                <a:gd name="T78" fmla="*/ 1 w 104"/>
                <a:gd name="T79" fmla="*/ 1 h 105"/>
                <a:gd name="T80" fmla="*/ 1 w 104"/>
                <a:gd name="T81" fmla="*/ 1 h 105"/>
                <a:gd name="T82" fmla="*/ 1 w 104"/>
                <a:gd name="T83" fmla="*/ 1 h 105"/>
                <a:gd name="T84" fmla="*/ 2 w 104"/>
                <a:gd name="T85" fmla="*/ 1 h 105"/>
                <a:gd name="T86" fmla="*/ 2 w 104"/>
                <a:gd name="T87" fmla="*/ 1 h 105"/>
                <a:gd name="T88" fmla="*/ 2 w 104"/>
                <a:gd name="T89" fmla="*/ 1 h 105"/>
                <a:gd name="T90" fmla="*/ 2 w 104"/>
                <a:gd name="T91" fmla="*/ 1 h 105"/>
                <a:gd name="T92" fmla="*/ 2 w 104"/>
                <a:gd name="T93" fmla="*/ 1 h 105"/>
                <a:gd name="T94" fmla="*/ 2 w 104"/>
                <a:gd name="T95" fmla="*/ 1 h 105"/>
                <a:gd name="T96" fmla="*/ 2 w 104"/>
                <a:gd name="T97" fmla="*/ 1 h 1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
                <a:gd name="T148" fmla="*/ 0 h 105"/>
                <a:gd name="T149" fmla="*/ 104 w 104"/>
                <a:gd name="T150" fmla="*/ 105 h 1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 h="105">
                  <a:moveTo>
                    <a:pt x="104" y="53"/>
                  </a:moveTo>
                  <a:lnTo>
                    <a:pt x="103" y="48"/>
                  </a:lnTo>
                  <a:lnTo>
                    <a:pt x="103" y="43"/>
                  </a:lnTo>
                  <a:lnTo>
                    <a:pt x="101" y="38"/>
                  </a:lnTo>
                  <a:lnTo>
                    <a:pt x="100" y="32"/>
                  </a:lnTo>
                  <a:lnTo>
                    <a:pt x="95" y="23"/>
                  </a:lnTo>
                  <a:lnTo>
                    <a:pt x="89" y="15"/>
                  </a:lnTo>
                  <a:lnTo>
                    <a:pt x="81" y="9"/>
                  </a:lnTo>
                  <a:lnTo>
                    <a:pt x="72" y="4"/>
                  </a:lnTo>
                  <a:lnTo>
                    <a:pt x="67" y="3"/>
                  </a:lnTo>
                  <a:lnTo>
                    <a:pt x="62" y="1"/>
                  </a:lnTo>
                  <a:lnTo>
                    <a:pt x="57" y="1"/>
                  </a:lnTo>
                  <a:lnTo>
                    <a:pt x="52" y="0"/>
                  </a:lnTo>
                  <a:lnTo>
                    <a:pt x="47" y="1"/>
                  </a:lnTo>
                  <a:lnTo>
                    <a:pt x="41" y="1"/>
                  </a:lnTo>
                  <a:lnTo>
                    <a:pt x="36" y="3"/>
                  </a:lnTo>
                  <a:lnTo>
                    <a:pt x="32" y="4"/>
                  </a:lnTo>
                  <a:lnTo>
                    <a:pt x="23" y="9"/>
                  </a:lnTo>
                  <a:lnTo>
                    <a:pt x="15" y="15"/>
                  </a:lnTo>
                  <a:lnTo>
                    <a:pt x="9" y="23"/>
                  </a:lnTo>
                  <a:lnTo>
                    <a:pt x="4" y="32"/>
                  </a:lnTo>
                  <a:lnTo>
                    <a:pt x="2" y="38"/>
                  </a:lnTo>
                  <a:lnTo>
                    <a:pt x="1" y="43"/>
                  </a:lnTo>
                  <a:lnTo>
                    <a:pt x="0" y="48"/>
                  </a:lnTo>
                  <a:lnTo>
                    <a:pt x="0" y="53"/>
                  </a:lnTo>
                  <a:lnTo>
                    <a:pt x="0" y="58"/>
                  </a:lnTo>
                  <a:lnTo>
                    <a:pt x="1" y="63"/>
                  </a:lnTo>
                  <a:lnTo>
                    <a:pt x="2" y="68"/>
                  </a:lnTo>
                  <a:lnTo>
                    <a:pt x="4" y="73"/>
                  </a:lnTo>
                  <a:lnTo>
                    <a:pt x="9" y="82"/>
                  </a:lnTo>
                  <a:lnTo>
                    <a:pt x="15" y="90"/>
                  </a:lnTo>
                  <a:lnTo>
                    <a:pt x="23" y="96"/>
                  </a:lnTo>
                  <a:lnTo>
                    <a:pt x="32" y="101"/>
                  </a:lnTo>
                  <a:lnTo>
                    <a:pt x="36" y="102"/>
                  </a:lnTo>
                  <a:lnTo>
                    <a:pt x="41" y="104"/>
                  </a:lnTo>
                  <a:lnTo>
                    <a:pt x="47" y="105"/>
                  </a:lnTo>
                  <a:lnTo>
                    <a:pt x="52" y="105"/>
                  </a:lnTo>
                  <a:lnTo>
                    <a:pt x="57" y="105"/>
                  </a:lnTo>
                  <a:lnTo>
                    <a:pt x="62" y="104"/>
                  </a:lnTo>
                  <a:lnTo>
                    <a:pt x="67" y="102"/>
                  </a:lnTo>
                  <a:lnTo>
                    <a:pt x="72" y="101"/>
                  </a:lnTo>
                  <a:lnTo>
                    <a:pt x="81" y="96"/>
                  </a:lnTo>
                  <a:lnTo>
                    <a:pt x="89" y="90"/>
                  </a:lnTo>
                  <a:lnTo>
                    <a:pt x="95" y="82"/>
                  </a:lnTo>
                  <a:lnTo>
                    <a:pt x="100" y="73"/>
                  </a:lnTo>
                  <a:lnTo>
                    <a:pt x="101" y="68"/>
                  </a:lnTo>
                  <a:lnTo>
                    <a:pt x="103" y="63"/>
                  </a:lnTo>
                  <a:lnTo>
                    <a:pt x="103" y="58"/>
                  </a:lnTo>
                  <a:lnTo>
                    <a:pt x="104" y="53"/>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43" name="Freeform 71"/>
            <p:cNvSpPr>
              <a:spLocks/>
            </p:cNvSpPr>
            <p:nvPr/>
          </p:nvSpPr>
          <p:spPr bwMode="auto">
            <a:xfrm>
              <a:off x="2690" y="2666"/>
              <a:ext cx="26" cy="26"/>
            </a:xfrm>
            <a:custGeom>
              <a:avLst/>
              <a:gdLst>
                <a:gd name="T0" fmla="*/ 1 w 105"/>
                <a:gd name="T1" fmla="*/ 1 h 105"/>
                <a:gd name="T2" fmla="*/ 1 w 105"/>
                <a:gd name="T3" fmla="*/ 1 h 105"/>
                <a:gd name="T4" fmla="*/ 1 w 105"/>
                <a:gd name="T5" fmla="*/ 1 h 105"/>
                <a:gd name="T6" fmla="*/ 1 w 105"/>
                <a:gd name="T7" fmla="*/ 0 h 105"/>
                <a:gd name="T8" fmla="*/ 1 w 105"/>
                <a:gd name="T9" fmla="*/ 0 h 105"/>
                <a:gd name="T10" fmla="*/ 1 w 105"/>
                <a:gd name="T11" fmla="*/ 0 h 105"/>
                <a:gd name="T12" fmla="*/ 1 w 105"/>
                <a:gd name="T13" fmla="*/ 0 h 105"/>
                <a:gd name="T14" fmla="*/ 1 w 105"/>
                <a:gd name="T15" fmla="*/ 0 h 105"/>
                <a:gd name="T16" fmla="*/ 1 w 105"/>
                <a:gd name="T17" fmla="*/ 0 h 105"/>
                <a:gd name="T18" fmla="*/ 1 w 105"/>
                <a:gd name="T19" fmla="*/ 0 h 105"/>
                <a:gd name="T20" fmla="*/ 1 w 105"/>
                <a:gd name="T21" fmla="*/ 0 h 105"/>
                <a:gd name="T22" fmla="*/ 1 w 105"/>
                <a:gd name="T23" fmla="*/ 0 h 105"/>
                <a:gd name="T24" fmla="*/ 1 w 105"/>
                <a:gd name="T25" fmla="*/ 0 h 105"/>
                <a:gd name="T26" fmla="*/ 1 w 105"/>
                <a:gd name="T27" fmla="*/ 0 h 105"/>
                <a:gd name="T28" fmla="*/ 0 w 105"/>
                <a:gd name="T29" fmla="*/ 0 h 105"/>
                <a:gd name="T30" fmla="*/ 0 w 105"/>
                <a:gd name="T31" fmla="*/ 0 h 105"/>
                <a:gd name="T32" fmla="*/ 0 w 105"/>
                <a:gd name="T33" fmla="*/ 0 h 105"/>
                <a:gd name="T34" fmla="*/ 0 w 105"/>
                <a:gd name="T35" fmla="*/ 0 h 105"/>
                <a:gd name="T36" fmla="*/ 0 w 105"/>
                <a:gd name="T37" fmla="*/ 0 h 105"/>
                <a:gd name="T38" fmla="*/ 0 w 105"/>
                <a:gd name="T39" fmla="*/ 0 h 105"/>
                <a:gd name="T40" fmla="*/ 0 w 105"/>
                <a:gd name="T41" fmla="*/ 0 h 105"/>
                <a:gd name="T42" fmla="*/ 0 w 105"/>
                <a:gd name="T43" fmla="*/ 0 h 105"/>
                <a:gd name="T44" fmla="*/ 0 w 105"/>
                <a:gd name="T45" fmla="*/ 1 h 105"/>
                <a:gd name="T46" fmla="*/ 0 w 105"/>
                <a:gd name="T47" fmla="*/ 1 h 105"/>
                <a:gd name="T48" fmla="*/ 0 w 105"/>
                <a:gd name="T49" fmla="*/ 1 h 105"/>
                <a:gd name="T50" fmla="*/ 0 w 105"/>
                <a:gd name="T51" fmla="*/ 1 h 105"/>
                <a:gd name="T52" fmla="*/ 0 w 105"/>
                <a:gd name="T53" fmla="*/ 1 h 105"/>
                <a:gd name="T54" fmla="*/ 0 w 105"/>
                <a:gd name="T55" fmla="*/ 1 h 105"/>
                <a:gd name="T56" fmla="*/ 0 w 105"/>
                <a:gd name="T57" fmla="*/ 1 h 105"/>
                <a:gd name="T58" fmla="*/ 0 w 105"/>
                <a:gd name="T59" fmla="*/ 1 h 105"/>
                <a:gd name="T60" fmla="*/ 0 w 105"/>
                <a:gd name="T61" fmla="*/ 1 h 105"/>
                <a:gd name="T62" fmla="*/ 0 w 105"/>
                <a:gd name="T63" fmla="*/ 1 h 105"/>
                <a:gd name="T64" fmla="*/ 0 w 105"/>
                <a:gd name="T65" fmla="*/ 1 h 105"/>
                <a:gd name="T66" fmla="*/ 0 w 105"/>
                <a:gd name="T67" fmla="*/ 1 h 105"/>
                <a:gd name="T68" fmla="*/ 0 w 105"/>
                <a:gd name="T69" fmla="*/ 1 h 105"/>
                <a:gd name="T70" fmla="*/ 1 w 105"/>
                <a:gd name="T71" fmla="*/ 1 h 105"/>
                <a:gd name="T72" fmla="*/ 1 w 105"/>
                <a:gd name="T73" fmla="*/ 1 h 105"/>
                <a:gd name="T74" fmla="*/ 1 w 105"/>
                <a:gd name="T75" fmla="*/ 1 h 105"/>
                <a:gd name="T76" fmla="*/ 1 w 105"/>
                <a:gd name="T77" fmla="*/ 1 h 105"/>
                <a:gd name="T78" fmla="*/ 1 w 105"/>
                <a:gd name="T79" fmla="*/ 1 h 105"/>
                <a:gd name="T80" fmla="*/ 1 w 105"/>
                <a:gd name="T81" fmla="*/ 1 h 105"/>
                <a:gd name="T82" fmla="*/ 1 w 105"/>
                <a:gd name="T83" fmla="*/ 1 h 105"/>
                <a:gd name="T84" fmla="*/ 1 w 105"/>
                <a:gd name="T85" fmla="*/ 1 h 105"/>
                <a:gd name="T86" fmla="*/ 1 w 105"/>
                <a:gd name="T87" fmla="*/ 1 h 105"/>
                <a:gd name="T88" fmla="*/ 1 w 105"/>
                <a:gd name="T89" fmla="*/ 1 h 105"/>
                <a:gd name="T90" fmla="*/ 1 w 105"/>
                <a:gd name="T91" fmla="*/ 1 h 105"/>
                <a:gd name="T92" fmla="*/ 1 w 105"/>
                <a:gd name="T93" fmla="*/ 1 h 105"/>
                <a:gd name="T94" fmla="*/ 1 w 105"/>
                <a:gd name="T95" fmla="*/ 1 h 105"/>
                <a:gd name="T96" fmla="*/ 1 w 105"/>
                <a:gd name="T97" fmla="*/ 1 h 1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05"/>
                <a:gd name="T149" fmla="*/ 105 w 105"/>
                <a:gd name="T150" fmla="*/ 105 h 1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05">
                  <a:moveTo>
                    <a:pt x="105" y="53"/>
                  </a:moveTo>
                  <a:lnTo>
                    <a:pt x="105" y="48"/>
                  </a:lnTo>
                  <a:lnTo>
                    <a:pt x="104" y="43"/>
                  </a:lnTo>
                  <a:lnTo>
                    <a:pt x="103" y="38"/>
                  </a:lnTo>
                  <a:lnTo>
                    <a:pt x="100" y="32"/>
                  </a:lnTo>
                  <a:lnTo>
                    <a:pt x="95" y="23"/>
                  </a:lnTo>
                  <a:lnTo>
                    <a:pt x="89" y="15"/>
                  </a:lnTo>
                  <a:lnTo>
                    <a:pt x="81" y="9"/>
                  </a:lnTo>
                  <a:lnTo>
                    <a:pt x="72" y="4"/>
                  </a:lnTo>
                  <a:lnTo>
                    <a:pt x="68" y="3"/>
                  </a:lnTo>
                  <a:lnTo>
                    <a:pt x="63" y="1"/>
                  </a:lnTo>
                  <a:lnTo>
                    <a:pt x="57" y="1"/>
                  </a:lnTo>
                  <a:lnTo>
                    <a:pt x="52" y="0"/>
                  </a:lnTo>
                  <a:lnTo>
                    <a:pt x="47" y="1"/>
                  </a:lnTo>
                  <a:lnTo>
                    <a:pt x="42" y="1"/>
                  </a:lnTo>
                  <a:lnTo>
                    <a:pt x="37" y="3"/>
                  </a:lnTo>
                  <a:lnTo>
                    <a:pt x="32" y="4"/>
                  </a:lnTo>
                  <a:lnTo>
                    <a:pt x="23" y="9"/>
                  </a:lnTo>
                  <a:lnTo>
                    <a:pt x="16" y="15"/>
                  </a:lnTo>
                  <a:lnTo>
                    <a:pt x="9" y="23"/>
                  </a:lnTo>
                  <a:lnTo>
                    <a:pt x="5" y="32"/>
                  </a:lnTo>
                  <a:lnTo>
                    <a:pt x="3" y="38"/>
                  </a:lnTo>
                  <a:lnTo>
                    <a:pt x="2" y="43"/>
                  </a:lnTo>
                  <a:lnTo>
                    <a:pt x="1" y="48"/>
                  </a:lnTo>
                  <a:lnTo>
                    <a:pt x="0" y="53"/>
                  </a:lnTo>
                  <a:lnTo>
                    <a:pt x="1" y="58"/>
                  </a:lnTo>
                  <a:lnTo>
                    <a:pt x="2" y="63"/>
                  </a:lnTo>
                  <a:lnTo>
                    <a:pt x="3" y="68"/>
                  </a:lnTo>
                  <a:lnTo>
                    <a:pt x="5" y="73"/>
                  </a:lnTo>
                  <a:lnTo>
                    <a:pt x="9" y="82"/>
                  </a:lnTo>
                  <a:lnTo>
                    <a:pt x="16" y="90"/>
                  </a:lnTo>
                  <a:lnTo>
                    <a:pt x="23" y="96"/>
                  </a:lnTo>
                  <a:lnTo>
                    <a:pt x="32" y="101"/>
                  </a:lnTo>
                  <a:lnTo>
                    <a:pt x="37" y="102"/>
                  </a:lnTo>
                  <a:lnTo>
                    <a:pt x="42" y="104"/>
                  </a:lnTo>
                  <a:lnTo>
                    <a:pt x="47" y="105"/>
                  </a:lnTo>
                  <a:lnTo>
                    <a:pt x="52" y="105"/>
                  </a:lnTo>
                  <a:lnTo>
                    <a:pt x="57" y="105"/>
                  </a:lnTo>
                  <a:lnTo>
                    <a:pt x="63" y="104"/>
                  </a:lnTo>
                  <a:lnTo>
                    <a:pt x="68" y="102"/>
                  </a:lnTo>
                  <a:lnTo>
                    <a:pt x="72" y="101"/>
                  </a:lnTo>
                  <a:lnTo>
                    <a:pt x="81" y="96"/>
                  </a:lnTo>
                  <a:lnTo>
                    <a:pt x="89" y="90"/>
                  </a:lnTo>
                  <a:lnTo>
                    <a:pt x="95" y="82"/>
                  </a:lnTo>
                  <a:lnTo>
                    <a:pt x="100" y="73"/>
                  </a:lnTo>
                  <a:lnTo>
                    <a:pt x="103" y="68"/>
                  </a:lnTo>
                  <a:lnTo>
                    <a:pt x="104" y="63"/>
                  </a:lnTo>
                  <a:lnTo>
                    <a:pt x="105" y="58"/>
                  </a:lnTo>
                  <a:lnTo>
                    <a:pt x="105" y="53"/>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44" name="Freeform 72"/>
            <p:cNvSpPr>
              <a:spLocks/>
            </p:cNvSpPr>
            <p:nvPr/>
          </p:nvSpPr>
          <p:spPr bwMode="auto">
            <a:xfrm>
              <a:off x="2634" y="2666"/>
              <a:ext cx="26" cy="26"/>
            </a:xfrm>
            <a:custGeom>
              <a:avLst/>
              <a:gdLst>
                <a:gd name="T0" fmla="*/ 2 w 104"/>
                <a:gd name="T1" fmla="*/ 1 h 105"/>
                <a:gd name="T2" fmla="*/ 2 w 104"/>
                <a:gd name="T3" fmla="*/ 1 h 105"/>
                <a:gd name="T4" fmla="*/ 2 w 104"/>
                <a:gd name="T5" fmla="*/ 1 h 105"/>
                <a:gd name="T6" fmla="*/ 2 w 104"/>
                <a:gd name="T7" fmla="*/ 0 h 105"/>
                <a:gd name="T8" fmla="*/ 2 w 104"/>
                <a:gd name="T9" fmla="*/ 0 h 105"/>
                <a:gd name="T10" fmla="*/ 2 w 104"/>
                <a:gd name="T11" fmla="*/ 0 h 105"/>
                <a:gd name="T12" fmla="*/ 2 w 104"/>
                <a:gd name="T13" fmla="*/ 0 h 105"/>
                <a:gd name="T14" fmla="*/ 1 w 104"/>
                <a:gd name="T15" fmla="*/ 0 h 105"/>
                <a:gd name="T16" fmla="*/ 1 w 104"/>
                <a:gd name="T17" fmla="*/ 0 h 105"/>
                <a:gd name="T18" fmla="*/ 1 w 104"/>
                <a:gd name="T19" fmla="*/ 0 h 105"/>
                <a:gd name="T20" fmla="*/ 1 w 104"/>
                <a:gd name="T21" fmla="*/ 0 h 105"/>
                <a:gd name="T22" fmla="*/ 1 w 104"/>
                <a:gd name="T23" fmla="*/ 0 h 105"/>
                <a:gd name="T24" fmla="*/ 1 w 104"/>
                <a:gd name="T25" fmla="*/ 0 h 105"/>
                <a:gd name="T26" fmla="*/ 1 w 104"/>
                <a:gd name="T27" fmla="*/ 0 h 105"/>
                <a:gd name="T28" fmla="*/ 1 w 104"/>
                <a:gd name="T29" fmla="*/ 0 h 105"/>
                <a:gd name="T30" fmla="*/ 1 w 104"/>
                <a:gd name="T31" fmla="*/ 0 h 105"/>
                <a:gd name="T32" fmla="*/ 1 w 104"/>
                <a:gd name="T33" fmla="*/ 0 h 105"/>
                <a:gd name="T34" fmla="*/ 1 w 104"/>
                <a:gd name="T35" fmla="*/ 0 h 105"/>
                <a:gd name="T36" fmla="*/ 0 w 104"/>
                <a:gd name="T37" fmla="*/ 0 h 105"/>
                <a:gd name="T38" fmla="*/ 0 w 104"/>
                <a:gd name="T39" fmla="*/ 0 h 105"/>
                <a:gd name="T40" fmla="*/ 0 w 104"/>
                <a:gd name="T41" fmla="*/ 0 h 105"/>
                <a:gd name="T42" fmla="*/ 0 w 104"/>
                <a:gd name="T43" fmla="*/ 0 h 105"/>
                <a:gd name="T44" fmla="*/ 0 w 104"/>
                <a:gd name="T45" fmla="*/ 1 h 105"/>
                <a:gd name="T46" fmla="*/ 0 w 104"/>
                <a:gd name="T47" fmla="*/ 1 h 105"/>
                <a:gd name="T48" fmla="*/ 0 w 104"/>
                <a:gd name="T49" fmla="*/ 1 h 105"/>
                <a:gd name="T50" fmla="*/ 0 w 104"/>
                <a:gd name="T51" fmla="*/ 1 h 105"/>
                <a:gd name="T52" fmla="*/ 0 w 104"/>
                <a:gd name="T53" fmla="*/ 1 h 105"/>
                <a:gd name="T54" fmla="*/ 0 w 104"/>
                <a:gd name="T55" fmla="*/ 1 h 105"/>
                <a:gd name="T56" fmla="*/ 0 w 104"/>
                <a:gd name="T57" fmla="*/ 1 h 105"/>
                <a:gd name="T58" fmla="*/ 0 w 104"/>
                <a:gd name="T59" fmla="*/ 1 h 105"/>
                <a:gd name="T60" fmla="*/ 0 w 104"/>
                <a:gd name="T61" fmla="*/ 1 h 105"/>
                <a:gd name="T62" fmla="*/ 1 w 104"/>
                <a:gd name="T63" fmla="*/ 1 h 105"/>
                <a:gd name="T64" fmla="*/ 1 w 104"/>
                <a:gd name="T65" fmla="*/ 1 h 105"/>
                <a:gd name="T66" fmla="*/ 1 w 104"/>
                <a:gd name="T67" fmla="*/ 1 h 105"/>
                <a:gd name="T68" fmla="*/ 1 w 104"/>
                <a:gd name="T69" fmla="*/ 1 h 105"/>
                <a:gd name="T70" fmla="*/ 1 w 104"/>
                <a:gd name="T71" fmla="*/ 1 h 105"/>
                <a:gd name="T72" fmla="*/ 1 w 104"/>
                <a:gd name="T73" fmla="*/ 1 h 105"/>
                <a:gd name="T74" fmla="*/ 1 w 104"/>
                <a:gd name="T75" fmla="*/ 1 h 105"/>
                <a:gd name="T76" fmla="*/ 1 w 104"/>
                <a:gd name="T77" fmla="*/ 1 h 105"/>
                <a:gd name="T78" fmla="*/ 1 w 104"/>
                <a:gd name="T79" fmla="*/ 1 h 105"/>
                <a:gd name="T80" fmla="*/ 1 w 104"/>
                <a:gd name="T81" fmla="*/ 1 h 105"/>
                <a:gd name="T82" fmla="*/ 1 w 104"/>
                <a:gd name="T83" fmla="*/ 1 h 105"/>
                <a:gd name="T84" fmla="*/ 2 w 104"/>
                <a:gd name="T85" fmla="*/ 1 h 105"/>
                <a:gd name="T86" fmla="*/ 2 w 104"/>
                <a:gd name="T87" fmla="*/ 1 h 105"/>
                <a:gd name="T88" fmla="*/ 2 w 104"/>
                <a:gd name="T89" fmla="*/ 1 h 105"/>
                <a:gd name="T90" fmla="*/ 2 w 104"/>
                <a:gd name="T91" fmla="*/ 1 h 105"/>
                <a:gd name="T92" fmla="*/ 2 w 104"/>
                <a:gd name="T93" fmla="*/ 1 h 105"/>
                <a:gd name="T94" fmla="*/ 2 w 104"/>
                <a:gd name="T95" fmla="*/ 1 h 105"/>
                <a:gd name="T96" fmla="*/ 2 w 104"/>
                <a:gd name="T97" fmla="*/ 1 h 1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
                <a:gd name="T148" fmla="*/ 0 h 105"/>
                <a:gd name="T149" fmla="*/ 104 w 104"/>
                <a:gd name="T150" fmla="*/ 105 h 1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 h="105">
                  <a:moveTo>
                    <a:pt x="104" y="53"/>
                  </a:moveTo>
                  <a:lnTo>
                    <a:pt x="104" y="48"/>
                  </a:lnTo>
                  <a:lnTo>
                    <a:pt x="103" y="43"/>
                  </a:lnTo>
                  <a:lnTo>
                    <a:pt x="102" y="38"/>
                  </a:lnTo>
                  <a:lnTo>
                    <a:pt x="100" y="32"/>
                  </a:lnTo>
                  <a:lnTo>
                    <a:pt x="95" y="23"/>
                  </a:lnTo>
                  <a:lnTo>
                    <a:pt x="89" y="15"/>
                  </a:lnTo>
                  <a:lnTo>
                    <a:pt x="80" y="9"/>
                  </a:lnTo>
                  <a:lnTo>
                    <a:pt x="72" y="4"/>
                  </a:lnTo>
                  <a:lnTo>
                    <a:pt x="67" y="3"/>
                  </a:lnTo>
                  <a:lnTo>
                    <a:pt x="62" y="1"/>
                  </a:lnTo>
                  <a:lnTo>
                    <a:pt x="57" y="1"/>
                  </a:lnTo>
                  <a:lnTo>
                    <a:pt x="52" y="0"/>
                  </a:lnTo>
                  <a:lnTo>
                    <a:pt x="46" y="1"/>
                  </a:lnTo>
                  <a:lnTo>
                    <a:pt x="41" y="1"/>
                  </a:lnTo>
                  <a:lnTo>
                    <a:pt x="36" y="3"/>
                  </a:lnTo>
                  <a:lnTo>
                    <a:pt x="31" y="4"/>
                  </a:lnTo>
                  <a:lnTo>
                    <a:pt x="23" y="9"/>
                  </a:lnTo>
                  <a:lnTo>
                    <a:pt x="15" y="15"/>
                  </a:lnTo>
                  <a:lnTo>
                    <a:pt x="9" y="23"/>
                  </a:lnTo>
                  <a:lnTo>
                    <a:pt x="4" y="32"/>
                  </a:lnTo>
                  <a:lnTo>
                    <a:pt x="2" y="38"/>
                  </a:lnTo>
                  <a:lnTo>
                    <a:pt x="1" y="43"/>
                  </a:lnTo>
                  <a:lnTo>
                    <a:pt x="0" y="48"/>
                  </a:lnTo>
                  <a:lnTo>
                    <a:pt x="0" y="53"/>
                  </a:lnTo>
                  <a:lnTo>
                    <a:pt x="0" y="58"/>
                  </a:lnTo>
                  <a:lnTo>
                    <a:pt x="1" y="63"/>
                  </a:lnTo>
                  <a:lnTo>
                    <a:pt x="2" y="68"/>
                  </a:lnTo>
                  <a:lnTo>
                    <a:pt x="4" y="73"/>
                  </a:lnTo>
                  <a:lnTo>
                    <a:pt x="9" y="82"/>
                  </a:lnTo>
                  <a:lnTo>
                    <a:pt x="15" y="90"/>
                  </a:lnTo>
                  <a:lnTo>
                    <a:pt x="23" y="96"/>
                  </a:lnTo>
                  <a:lnTo>
                    <a:pt x="31" y="101"/>
                  </a:lnTo>
                  <a:lnTo>
                    <a:pt x="36" y="102"/>
                  </a:lnTo>
                  <a:lnTo>
                    <a:pt x="41" y="104"/>
                  </a:lnTo>
                  <a:lnTo>
                    <a:pt x="46" y="105"/>
                  </a:lnTo>
                  <a:lnTo>
                    <a:pt x="52" y="105"/>
                  </a:lnTo>
                  <a:lnTo>
                    <a:pt x="57" y="105"/>
                  </a:lnTo>
                  <a:lnTo>
                    <a:pt x="62" y="104"/>
                  </a:lnTo>
                  <a:lnTo>
                    <a:pt x="67" y="102"/>
                  </a:lnTo>
                  <a:lnTo>
                    <a:pt x="72" y="101"/>
                  </a:lnTo>
                  <a:lnTo>
                    <a:pt x="80" y="96"/>
                  </a:lnTo>
                  <a:lnTo>
                    <a:pt x="89" y="90"/>
                  </a:lnTo>
                  <a:lnTo>
                    <a:pt x="95" y="82"/>
                  </a:lnTo>
                  <a:lnTo>
                    <a:pt x="100" y="73"/>
                  </a:lnTo>
                  <a:lnTo>
                    <a:pt x="102" y="68"/>
                  </a:lnTo>
                  <a:lnTo>
                    <a:pt x="103" y="63"/>
                  </a:lnTo>
                  <a:lnTo>
                    <a:pt x="104" y="58"/>
                  </a:lnTo>
                  <a:lnTo>
                    <a:pt x="104" y="53"/>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45" name="Freeform 73"/>
            <p:cNvSpPr>
              <a:spLocks/>
            </p:cNvSpPr>
            <p:nvPr/>
          </p:nvSpPr>
          <p:spPr bwMode="auto">
            <a:xfrm>
              <a:off x="2456" y="2829"/>
              <a:ext cx="137" cy="23"/>
            </a:xfrm>
            <a:custGeom>
              <a:avLst/>
              <a:gdLst>
                <a:gd name="T0" fmla="*/ 8 w 547"/>
                <a:gd name="T1" fmla="*/ 1 h 96"/>
                <a:gd name="T2" fmla="*/ 1 w 547"/>
                <a:gd name="T3" fmla="*/ 1 h 96"/>
                <a:gd name="T4" fmla="*/ 1 w 547"/>
                <a:gd name="T5" fmla="*/ 1 h 96"/>
                <a:gd name="T6" fmla="*/ 1 w 547"/>
                <a:gd name="T7" fmla="*/ 1 h 96"/>
                <a:gd name="T8" fmla="*/ 0 w 547"/>
                <a:gd name="T9" fmla="*/ 1 h 96"/>
                <a:gd name="T10" fmla="*/ 0 w 547"/>
                <a:gd name="T11" fmla="*/ 1 h 96"/>
                <a:gd name="T12" fmla="*/ 0 w 547"/>
                <a:gd name="T13" fmla="*/ 1 h 96"/>
                <a:gd name="T14" fmla="*/ 0 w 547"/>
                <a:gd name="T15" fmla="*/ 1 h 96"/>
                <a:gd name="T16" fmla="*/ 0 w 547"/>
                <a:gd name="T17" fmla="*/ 1 h 96"/>
                <a:gd name="T18" fmla="*/ 0 w 547"/>
                <a:gd name="T19" fmla="*/ 1 h 96"/>
                <a:gd name="T20" fmla="*/ 0 w 547"/>
                <a:gd name="T21" fmla="*/ 0 h 96"/>
                <a:gd name="T22" fmla="*/ 0 w 547"/>
                <a:gd name="T23" fmla="*/ 0 h 96"/>
                <a:gd name="T24" fmla="*/ 0 w 547"/>
                <a:gd name="T25" fmla="*/ 0 h 96"/>
                <a:gd name="T26" fmla="*/ 0 w 547"/>
                <a:gd name="T27" fmla="*/ 0 h 96"/>
                <a:gd name="T28" fmla="*/ 0 w 547"/>
                <a:gd name="T29" fmla="*/ 0 h 96"/>
                <a:gd name="T30" fmla="*/ 1 w 547"/>
                <a:gd name="T31" fmla="*/ 0 h 96"/>
                <a:gd name="T32" fmla="*/ 1 w 547"/>
                <a:gd name="T33" fmla="*/ 0 h 96"/>
                <a:gd name="T34" fmla="*/ 1 w 547"/>
                <a:gd name="T35" fmla="*/ 0 h 96"/>
                <a:gd name="T36" fmla="*/ 8 w 547"/>
                <a:gd name="T37" fmla="*/ 0 h 96"/>
                <a:gd name="T38" fmla="*/ 8 w 547"/>
                <a:gd name="T39" fmla="*/ 0 h 96"/>
                <a:gd name="T40" fmla="*/ 8 w 547"/>
                <a:gd name="T41" fmla="*/ 0 h 96"/>
                <a:gd name="T42" fmla="*/ 8 w 547"/>
                <a:gd name="T43" fmla="*/ 0 h 96"/>
                <a:gd name="T44" fmla="*/ 8 w 547"/>
                <a:gd name="T45" fmla="*/ 0 h 96"/>
                <a:gd name="T46" fmla="*/ 9 w 547"/>
                <a:gd name="T47" fmla="*/ 0 h 96"/>
                <a:gd name="T48" fmla="*/ 9 w 547"/>
                <a:gd name="T49" fmla="*/ 0 h 96"/>
                <a:gd name="T50" fmla="*/ 9 w 547"/>
                <a:gd name="T51" fmla="*/ 0 h 96"/>
                <a:gd name="T52" fmla="*/ 9 w 547"/>
                <a:gd name="T53" fmla="*/ 1 h 96"/>
                <a:gd name="T54" fmla="*/ 9 w 547"/>
                <a:gd name="T55" fmla="*/ 1 h 96"/>
                <a:gd name="T56" fmla="*/ 9 w 547"/>
                <a:gd name="T57" fmla="*/ 1 h 96"/>
                <a:gd name="T58" fmla="*/ 9 w 547"/>
                <a:gd name="T59" fmla="*/ 1 h 96"/>
                <a:gd name="T60" fmla="*/ 8 w 547"/>
                <a:gd name="T61" fmla="*/ 1 h 96"/>
                <a:gd name="T62" fmla="*/ 8 w 547"/>
                <a:gd name="T63" fmla="*/ 1 h 96"/>
                <a:gd name="T64" fmla="*/ 8 w 547"/>
                <a:gd name="T65" fmla="*/ 1 h 96"/>
                <a:gd name="T66" fmla="*/ 8 w 547"/>
                <a:gd name="T67" fmla="*/ 1 h 96"/>
                <a:gd name="T68" fmla="*/ 8 w 547"/>
                <a:gd name="T69" fmla="*/ 1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7"/>
                <a:gd name="T106" fmla="*/ 0 h 96"/>
                <a:gd name="T107" fmla="*/ 547 w 547"/>
                <a:gd name="T108" fmla="*/ 96 h 9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7" h="96">
                  <a:moveTo>
                    <a:pt x="499" y="96"/>
                  </a:moveTo>
                  <a:lnTo>
                    <a:pt x="48" y="96"/>
                  </a:lnTo>
                  <a:lnTo>
                    <a:pt x="39" y="95"/>
                  </a:lnTo>
                  <a:lnTo>
                    <a:pt x="30" y="93"/>
                  </a:lnTo>
                  <a:lnTo>
                    <a:pt x="21" y="88"/>
                  </a:lnTo>
                  <a:lnTo>
                    <a:pt x="14" y="82"/>
                  </a:lnTo>
                  <a:lnTo>
                    <a:pt x="9" y="75"/>
                  </a:lnTo>
                  <a:lnTo>
                    <a:pt x="4" y="67"/>
                  </a:lnTo>
                  <a:lnTo>
                    <a:pt x="1" y="58"/>
                  </a:lnTo>
                  <a:lnTo>
                    <a:pt x="0" y="48"/>
                  </a:lnTo>
                  <a:lnTo>
                    <a:pt x="1" y="38"/>
                  </a:lnTo>
                  <a:lnTo>
                    <a:pt x="4" y="29"/>
                  </a:lnTo>
                  <a:lnTo>
                    <a:pt x="9" y="21"/>
                  </a:lnTo>
                  <a:lnTo>
                    <a:pt x="14" y="14"/>
                  </a:lnTo>
                  <a:lnTo>
                    <a:pt x="21" y="8"/>
                  </a:lnTo>
                  <a:lnTo>
                    <a:pt x="30" y="4"/>
                  </a:lnTo>
                  <a:lnTo>
                    <a:pt x="39" y="1"/>
                  </a:lnTo>
                  <a:lnTo>
                    <a:pt x="48" y="0"/>
                  </a:lnTo>
                  <a:lnTo>
                    <a:pt x="499" y="0"/>
                  </a:lnTo>
                  <a:lnTo>
                    <a:pt x="508" y="1"/>
                  </a:lnTo>
                  <a:lnTo>
                    <a:pt x="517" y="4"/>
                  </a:lnTo>
                  <a:lnTo>
                    <a:pt x="526" y="8"/>
                  </a:lnTo>
                  <a:lnTo>
                    <a:pt x="533" y="14"/>
                  </a:lnTo>
                  <a:lnTo>
                    <a:pt x="538" y="21"/>
                  </a:lnTo>
                  <a:lnTo>
                    <a:pt x="543" y="29"/>
                  </a:lnTo>
                  <a:lnTo>
                    <a:pt x="546" y="38"/>
                  </a:lnTo>
                  <a:lnTo>
                    <a:pt x="547" y="48"/>
                  </a:lnTo>
                  <a:lnTo>
                    <a:pt x="546" y="58"/>
                  </a:lnTo>
                  <a:lnTo>
                    <a:pt x="543" y="67"/>
                  </a:lnTo>
                  <a:lnTo>
                    <a:pt x="538" y="75"/>
                  </a:lnTo>
                  <a:lnTo>
                    <a:pt x="533" y="82"/>
                  </a:lnTo>
                  <a:lnTo>
                    <a:pt x="526" y="88"/>
                  </a:lnTo>
                  <a:lnTo>
                    <a:pt x="517" y="93"/>
                  </a:lnTo>
                  <a:lnTo>
                    <a:pt x="508" y="95"/>
                  </a:lnTo>
                  <a:lnTo>
                    <a:pt x="499" y="96"/>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46" name="Freeform 74"/>
            <p:cNvSpPr>
              <a:spLocks/>
            </p:cNvSpPr>
            <p:nvPr/>
          </p:nvSpPr>
          <p:spPr bwMode="auto">
            <a:xfrm>
              <a:off x="2456" y="2767"/>
              <a:ext cx="137" cy="24"/>
            </a:xfrm>
            <a:custGeom>
              <a:avLst/>
              <a:gdLst>
                <a:gd name="T0" fmla="*/ 8 w 547"/>
                <a:gd name="T1" fmla="*/ 1 h 97"/>
                <a:gd name="T2" fmla="*/ 1 w 547"/>
                <a:gd name="T3" fmla="*/ 1 h 97"/>
                <a:gd name="T4" fmla="*/ 1 w 547"/>
                <a:gd name="T5" fmla="*/ 1 h 97"/>
                <a:gd name="T6" fmla="*/ 1 w 547"/>
                <a:gd name="T7" fmla="*/ 1 h 97"/>
                <a:gd name="T8" fmla="*/ 0 w 547"/>
                <a:gd name="T9" fmla="*/ 1 h 97"/>
                <a:gd name="T10" fmla="*/ 0 w 547"/>
                <a:gd name="T11" fmla="*/ 1 h 97"/>
                <a:gd name="T12" fmla="*/ 0 w 547"/>
                <a:gd name="T13" fmla="*/ 1 h 97"/>
                <a:gd name="T14" fmla="*/ 0 w 547"/>
                <a:gd name="T15" fmla="*/ 1 h 97"/>
                <a:gd name="T16" fmla="*/ 0 w 547"/>
                <a:gd name="T17" fmla="*/ 1 h 97"/>
                <a:gd name="T18" fmla="*/ 0 w 547"/>
                <a:gd name="T19" fmla="*/ 1 h 97"/>
                <a:gd name="T20" fmla="*/ 0 w 547"/>
                <a:gd name="T21" fmla="*/ 0 h 97"/>
                <a:gd name="T22" fmla="*/ 0 w 547"/>
                <a:gd name="T23" fmla="*/ 0 h 97"/>
                <a:gd name="T24" fmla="*/ 0 w 547"/>
                <a:gd name="T25" fmla="*/ 0 h 97"/>
                <a:gd name="T26" fmla="*/ 0 w 547"/>
                <a:gd name="T27" fmla="*/ 0 h 97"/>
                <a:gd name="T28" fmla="*/ 0 w 547"/>
                <a:gd name="T29" fmla="*/ 0 h 97"/>
                <a:gd name="T30" fmla="*/ 1 w 547"/>
                <a:gd name="T31" fmla="*/ 0 h 97"/>
                <a:gd name="T32" fmla="*/ 1 w 547"/>
                <a:gd name="T33" fmla="*/ 0 h 97"/>
                <a:gd name="T34" fmla="*/ 1 w 547"/>
                <a:gd name="T35" fmla="*/ 0 h 97"/>
                <a:gd name="T36" fmla="*/ 8 w 547"/>
                <a:gd name="T37" fmla="*/ 0 h 97"/>
                <a:gd name="T38" fmla="*/ 8 w 547"/>
                <a:gd name="T39" fmla="*/ 0 h 97"/>
                <a:gd name="T40" fmla="*/ 8 w 547"/>
                <a:gd name="T41" fmla="*/ 0 h 97"/>
                <a:gd name="T42" fmla="*/ 8 w 547"/>
                <a:gd name="T43" fmla="*/ 0 h 97"/>
                <a:gd name="T44" fmla="*/ 8 w 547"/>
                <a:gd name="T45" fmla="*/ 0 h 97"/>
                <a:gd name="T46" fmla="*/ 9 w 547"/>
                <a:gd name="T47" fmla="*/ 0 h 97"/>
                <a:gd name="T48" fmla="*/ 9 w 547"/>
                <a:gd name="T49" fmla="*/ 0 h 97"/>
                <a:gd name="T50" fmla="*/ 9 w 547"/>
                <a:gd name="T51" fmla="*/ 0 h 97"/>
                <a:gd name="T52" fmla="*/ 9 w 547"/>
                <a:gd name="T53" fmla="*/ 1 h 97"/>
                <a:gd name="T54" fmla="*/ 9 w 547"/>
                <a:gd name="T55" fmla="*/ 1 h 97"/>
                <a:gd name="T56" fmla="*/ 9 w 547"/>
                <a:gd name="T57" fmla="*/ 1 h 97"/>
                <a:gd name="T58" fmla="*/ 9 w 547"/>
                <a:gd name="T59" fmla="*/ 1 h 97"/>
                <a:gd name="T60" fmla="*/ 8 w 547"/>
                <a:gd name="T61" fmla="*/ 1 h 97"/>
                <a:gd name="T62" fmla="*/ 8 w 547"/>
                <a:gd name="T63" fmla="*/ 1 h 97"/>
                <a:gd name="T64" fmla="*/ 8 w 547"/>
                <a:gd name="T65" fmla="*/ 1 h 97"/>
                <a:gd name="T66" fmla="*/ 8 w 547"/>
                <a:gd name="T67" fmla="*/ 1 h 97"/>
                <a:gd name="T68" fmla="*/ 8 w 547"/>
                <a:gd name="T69" fmla="*/ 1 h 9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7"/>
                <a:gd name="T106" fmla="*/ 0 h 97"/>
                <a:gd name="T107" fmla="*/ 547 w 547"/>
                <a:gd name="T108" fmla="*/ 97 h 9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7" h="97">
                  <a:moveTo>
                    <a:pt x="499" y="97"/>
                  </a:moveTo>
                  <a:lnTo>
                    <a:pt x="48" y="97"/>
                  </a:lnTo>
                  <a:lnTo>
                    <a:pt x="39" y="96"/>
                  </a:lnTo>
                  <a:lnTo>
                    <a:pt x="30" y="93"/>
                  </a:lnTo>
                  <a:lnTo>
                    <a:pt x="21" y="89"/>
                  </a:lnTo>
                  <a:lnTo>
                    <a:pt x="14" y="83"/>
                  </a:lnTo>
                  <a:lnTo>
                    <a:pt x="9" y="75"/>
                  </a:lnTo>
                  <a:lnTo>
                    <a:pt x="4" y="67"/>
                  </a:lnTo>
                  <a:lnTo>
                    <a:pt x="1" y="58"/>
                  </a:lnTo>
                  <a:lnTo>
                    <a:pt x="0" y="48"/>
                  </a:lnTo>
                  <a:lnTo>
                    <a:pt x="1" y="39"/>
                  </a:lnTo>
                  <a:lnTo>
                    <a:pt x="4" y="30"/>
                  </a:lnTo>
                  <a:lnTo>
                    <a:pt x="9" y="22"/>
                  </a:lnTo>
                  <a:lnTo>
                    <a:pt x="14" y="14"/>
                  </a:lnTo>
                  <a:lnTo>
                    <a:pt x="21" y="9"/>
                  </a:lnTo>
                  <a:lnTo>
                    <a:pt x="30" y="4"/>
                  </a:lnTo>
                  <a:lnTo>
                    <a:pt x="39" y="1"/>
                  </a:lnTo>
                  <a:lnTo>
                    <a:pt x="48" y="0"/>
                  </a:lnTo>
                  <a:lnTo>
                    <a:pt x="499" y="0"/>
                  </a:lnTo>
                  <a:lnTo>
                    <a:pt x="508" y="1"/>
                  </a:lnTo>
                  <a:lnTo>
                    <a:pt x="517" y="4"/>
                  </a:lnTo>
                  <a:lnTo>
                    <a:pt x="526" y="9"/>
                  </a:lnTo>
                  <a:lnTo>
                    <a:pt x="533" y="14"/>
                  </a:lnTo>
                  <a:lnTo>
                    <a:pt x="538" y="22"/>
                  </a:lnTo>
                  <a:lnTo>
                    <a:pt x="543" y="30"/>
                  </a:lnTo>
                  <a:lnTo>
                    <a:pt x="546" y="39"/>
                  </a:lnTo>
                  <a:lnTo>
                    <a:pt x="547" y="48"/>
                  </a:lnTo>
                  <a:lnTo>
                    <a:pt x="546" y="58"/>
                  </a:lnTo>
                  <a:lnTo>
                    <a:pt x="543" y="67"/>
                  </a:lnTo>
                  <a:lnTo>
                    <a:pt x="538" y="75"/>
                  </a:lnTo>
                  <a:lnTo>
                    <a:pt x="533" y="83"/>
                  </a:lnTo>
                  <a:lnTo>
                    <a:pt x="526" y="89"/>
                  </a:lnTo>
                  <a:lnTo>
                    <a:pt x="517" y="93"/>
                  </a:lnTo>
                  <a:lnTo>
                    <a:pt x="508" y="96"/>
                  </a:lnTo>
                  <a:lnTo>
                    <a:pt x="499" y="97"/>
                  </a:lnTo>
                  <a:close/>
                </a:path>
              </a:pathLst>
            </a:custGeom>
            <a:grpFill/>
            <a:ln w="9525">
              <a:noFill/>
              <a:round/>
              <a:headEnd/>
              <a:tailEnd/>
            </a:ln>
          </p:spPr>
          <p:txBody>
            <a:bodyPr/>
            <a:lstStyle/>
            <a:p>
              <a:endParaRPr lang="en-US" b="0" dirty="0">
                <a:latin typeface="IBM Plex Sans Regular" charset="0"/>
                <a:cs typeface="IBM Plex Sans Regular" charset="0"/>
              </a:endParaRPr>
            </a:p>
          </p:txBody>
        </p:sp>
        <p:sp>
          <p:nvSpPr>
            <p:cNvPr id="47" name="Freeform 75"/>
            <p:cNvSpPr>
              <a:spLocks/>
            </p:cNvSpPr>
            <p:nvPr/>
          </p:nvSpPr>
          <p:spPr bwMode="auto">
            <a:xfrm>
              <a:off x="2456" y="2890"/>
              <a:ext cx="137" cy="24"/>
            </a:xfrm>
            <a:custGeom>
              <a:avLst/>
              <a:gdLst>
                <a:gd name="T0" fmla="*/ 8 w 547"/>
                <a:gd name="T1" fmla="*/ 1 h 97"/>
                <a:gd name="T2" fmla="*/ 1 w 547"/>
                <a:gd name="T3" fmla="*/ 1 h 97"/>
                <a:gd name="T4" fmla="*/ 1 w 547"/>
                <a:gd name="T5" fmla="*/ 1 h 97"/>
                <a:gd name="T6" fmla="*/ 1 w 547"/>
                <a:gd name="T7" fmla="*/ 1 h 97"/>
                <a:gd name="T8" fmla="*/ 0 w 547"/>
                <a:gd name="T9" fmla="*/ 1 h 97"/>
                <a:gd name="T10" fmla="*/ 0 w 547"/>
                <a:gd name="T11" fmla="*/ 1 h 97"/>
                <a:gd name="T12" fmla="*/ 0 w 547"/>
                <a:gd name="T13" fmla="*/ 1 h 97"/>
                <a:gd name="T14" fmla="*/ 0 w 547"/>
                <a:gd name="T15" fmla="*/ 1 h 97"/>
                <a:gd name="T16" fmla="*/ 0 w 547"/>
                <a:gd name="T17" fmla="*/ 1 h 97"/>
                <a:gd name="T18" fmla="*/ 0 w 547"/>
                <a:gd name="T19" fmla="*/ 1 h 97"/>
                <a:gd name="T20" fmla="*/ 0 w 547"/>
                <a:gd name="T21" fmla="*/ 0 h 97"/>
                <a:gd name="T22" fmla="*/ 0 w 547"/>
                <a:gd name="T23" fmla="*/ 0 h 97"/>
                <a:gd name="T24" fmla="*/ 0 w 547"/>
                <a:gd name="T25" fmla="*/ 0 h 97"/>
                <a:gd name="T26" fmla="*/ 0 w 547"/>
                <a:gd name="T27" fmla="*/ 0 h 97"/>
                <a:gd name="T28" fmla="*/ 0 w 547"/>
                <a:gd name="T29" fmla="*/ 0 h 97"/>
                <a:gd name="T30" fmla="*/ 1 w 547"/>
                <a:gd name="T31" fmla="*/ 0 h 97"/>
                <a:gd name="T32" fmla="*/ 1 w 547"/>
                <a:gd name="T33" fmla="*/ 0 h 97"/>
                <a:gd name="T34" fmla="*/ 1 w 547"/>
                <a:gd name="T35" fmla="*/ 0 h 97"/>
                <a:gd name="T36" fmla="*/ 8 w 547"/>
                <a:gd name="T37" fmla="*/ 0 h 97"/>
                <a:gd name="T38" fmla="*/ 8 w 547"/>
                <a:gd name="T39" fmla="*/ 0 h 97"/>
                <a:gd name="T40" fmla="*/ 8 w 547"/>
                <a:gd name="T41" fmla="*/ 0 h 97"/>
                <a:gd name="T42" fmla="*/ 8 w 547"/>
                <a:gd name="T43" fmla="*/ 0 h 97"/>
                <a:gd name="T44" fmla="*/ 8 w 547"/>
                <a:gd name="T45" fmla="*/ 0 h 97"/>
                <a:gd name="T46" fmla="*/ 9 w 547"/>
                <a:gd name="T47" fmla="*/ 0 h 97"/>
                <a:gd name="T48" fmla="*/ 9 w 547"/>
                <a:gd name="T49" fmla="*/ 0 h 97"/>
                <a:gd name="T50" fmla="*/ 9 w 547"/>
                <a:gd name="T51" fmla="*/ 0 h 97"/>
                <a:gd name="T52" fmla="*/ 9 w 547"/>
                <a:gd name="T53" fmla="*/ 1 h 97"/>
                <a:gd name="T54" fmla="*/ 9 w 547"/>
                <a:gd name="T55" fmla="*/ 1 h 97"/>
                <a:gd name="T56" fmla="*/ 9 w 547"/>
                <a:gd name="T57" fmla="*/ 1 h 97"/>
                <a:gd name="T58" fmla="*/ 9 w 547"/>
                <a:gd name="T59" fmla="*/ 1 h 97"/>
                <a:gd name="T60" fmla="*/ 8 w 547"/>
                <a:gd name="T61" fmla="*/ 1 h 97"/>
                <a:gd name="T62" fmla="*/ 8 w 547"/>
                <a:gd name="T63" fmla="*/ 1 h 97"/>
                <a:gd name="T64" fmla="*/ 8 w 547"/>
                <a:gd name="T65" fmla="*/ 1 h 97"/>
                <a:gd name="T66" fmla="*/ 8 w 547"/>
                <a:gd name="T67" fmla="*/ 1 h 97"/>
                <a:gd name="T68" fmla="*/ 8 w 547"/>
                <a:gd name="T69" fmla="*/ 1 h 9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7"/>
                <a:gd name="T106" fmla="*/ 0 h 97"/>
                <a:gd name="T107" fmla="*/ 547 w 547"/>
                <a:gd name="T108" fmla="*/ 97 h 9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7" h="97">
                  <a:moveTo>
                    <a:pt x="499" y="97"/>
                  </a:moveTo>
                  <a:lnTo>
                    <a:pt x="48" y="97"/>
                  </a:lnTo>
                  <a:lnTo>
                    <a:pt x="39" y="96"/>
                  </a:lnTo>
                  <a:lnTo>
                    <a:pt x="30" y="93"/>
                  </a:lnTo>
                  <a:lnTo>
                    <a:pt x="21" y="89"/>
                  </a:lnTo>
                  <a:lnTo>
                    <a:pt x="14" y="83"/>
                  </a:lnTo>
                  <a:lnTo>
                    <a:pt x="9" y="76"/>
                  </a:lnTo>
                  <a:lnTo>
                    <a:pt x="4" y="67"/>
                  </a:lnTo>
                  <a:lnTo>
                    <a:pt x="1" y="59"/>
                  </a:lnTo>
                  <a:lnTo>
                    <a:pt x="0" y="49"/>
                  </a:lnTo>
                  <a:lnTo>
                    <a:pt x="1" y="39"/>
                  </a:lnTo>
                  <a:lnTo>
                    <a:pt x="4" y="29"/>
                  </a:lnTo>
                  <a:lnTo>
                    <a:pt x="9" y="21"/>
                  </a:lnTo>
                  <a:lnTo>
                    <a:pt x="14" y="14"/>
                  </a:lnTo>
                  <a:lnTo>
                    <a:pt x="21" y="8"/>
                  </a:lnTo>
                  <a:lnTo>
                    <a:pt x="30" y="4"/>
                  </a:lnTo>
                  <a:lnTo>
                    <a:pt x="39" y="1"/>
                  </a:lnTo>
                  <a:lnTo>
                    <a:pt x="48" y="0"/>
                  </a:lnTo>
                  <a:lnTo>
                    <a:pt x="499" y="0"/>
                  </a:lnTo>
                  <a:lnTo>
                    <a:pt x="508" y="1"/>
                  </a:lnTo>
                  <a:lnTo>
                    <a:pt x="517" y="4"/>
                  </a:lnTo>
                  <a:lnTo>
                    <a:pt x="526" y="8"/>
                  </a:lnTo>
                  <a:lnTo>
                    <a:pt x="533" y="14"/>
                  </a:lnTo>
                  <a:lnTo>
                    <a:pt x="538" y="21"/>
                  </a:lnTo>
                  <a:lnTo>
                    <a:pt x="543" y="29"/>
                  </a:lnTo>
                  <a:lnTo>
                    <a:pt x="546" y="39"/>
                  </a:lnTo>
                  <a:lnTo>
                    <a:pt x="547" y="49"/>
                  </a:lnTo>
                  <a:lnTo>
                    <a:pt x="546" y="59"/>
                  </a:lnTo>
                  <a:lnTo>
                    <a:pt x="543" y="67"/>
                  </a:lnTo>
                  <a:lnTo>
                    <a:pt x="538" y="76"/>
                  </a:lnTo>
                  <a:lnTo>
                    <a:pt x="533" y="83"/>
                  </a:lnTo>
                  <a:lnTo>
                    <a:pt x="526" y="89"/>
                  </a:lnTo>
                  <a:lnTo>
                    <a:pt x="517" y="93"/>
                  </a:lnTo>
                  <a:lnTo>
                    <a:pt x="508" y="96"/>
                  </a:lnTo>
                  <a:lnTo>
                    <a:pt x="499" y="97"/>
                  </a:lnTo>
                  <a:close/>
                </a:path>
              </a:pathLst>
            </a:custGeom>
            <a:grpFill/>
            <a:ln w="9525">
              <a:noFill/>
              <a:round/>
              <a:headEnd/>
              <a:tailEnd/>
            </a:ln>
          </p:spPr>
          <p:txBody>
            <a:bodyPr/>
            <a:lstStyle/>
            <a:p>
              <a:endParaRPr lang="en-US" b="0" dirty="0">
                <a:latin typeface="IBM Plex Sans Regular" charset="0"/>
                <a:cs typeface="IBM Plex Sans Regular" charset="0"/>
              </a:endParaRPr>
            </a:p>
          </p:txBody>
        </p:sp>
      </p:grpSp>
    </p:spTree>
    <p:extLst>
      <p:ext uri="{BB962C8B-B14F-4D97-AF65-F5344CB8AC3E}">
        <p14:creationId xmlns:p14="http://schemas.microsoft.com/office/powerpoint/2010/main" val="3997915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a:t>Getting started on your blockchain journey</a:t>
            </a:r>
          </a:p>
          <a:p>
            <a:endParaRPr lang="en-US" dirty="0"/>
          </a:p>
        </p:txBody>
      </p:sp>
      <p:sp>
        <p:nvSpPr>
          <p:cNvPr id="5" name="Slide Number Placeholder 4"/>
          <p:cNvSpPr>
            <a:spLocks noGrp="1"/>
          </p:cNvSpPr>
          <p:nvPr>
            <p:ph type="sldNum" sz="quarter" idx="15"/>
          </p:nvPr>
        </p:nvSpPr>
        <p:spPr/>
        <p:txBody>
          <a:bodyPr/>
          <a:lstStyle/>
          <a:p>
            <a:fld id="{08BF69C1-739F-1B47-B5E3-FA651BCAB105}" type="slidenum">
              <a:rPr lang="en-US" smtClean="0"/>
              <a:pPr/>
              <a:t>37</a:t>
            </a:fld>
            <a:endParaRPr lang="en-US" dirty="0"/>
          </a:p>
        </p:txBody>
      </p:sp>
      <p:graphicFrame>
        <p:nvGraphicFramePr>
          <p:cNvPr id="18" name="Table 17"/>
          <p:cNvGraphicFramePr>
            <a:graphicFrameLocks noGrp="1"/>
          </p:cNvGraphicFramePr>
          <p:nvPr>
            <p:extLst/>
          </p:nvPr>
        </p:nvGraphicFramePr>
        <p:xfrm>
          <a:off x="1088958" y="696712"/>
          <a:ext cx="6242570" cy="3825892"/>
        </p:xfrm>
        <a:graphic>
          <a:graphicData uri="http://schemas.openxmlformats.org/drawingml/2006/table">
            <a:tbl>
              <a:tblPr firstRow="1" bandRow="1">
                <a:tableStyleId>{5C22544A-7EE6-4342-B048-85BDC9FD1C3A}</a:tableStyleId>
              </a:tblPr>
              <a:tblGrid>
                <a:gridCol w="3121285">
                  <a:extLst>
                    <a:ext uri="{9D8B030D-6E8A-4147-A177-3AD203B41FA5}">
                      <a16:colId xmlns:a16="http://schemas.microsoft.com/office/drawing/2014/main" xmlns="" val="1473611387"/>
                    </a:ext>
                  </a:extLst>
                </a:gridCol>
                <a:gridCol w="3121285">
                  <a:extLst>
                    <a:ext uri="{9D8B030D-6E8A-4147-A177-3AD203B41FA5}">
                      <a16:colId xmlns:a16="http://schemas.microsoft.com/office/drawing/2014/main" xmlns="" val="1931913689"/>
                    </a:ext>
                  </a:extLst>
                </a:gridCol>
              </a:tblGrid>
              <a:tr h="1912946">
                <a:tc>
                  <a:txBody>
                    <a:bodyPr/>
                    <a:lstStyle/>
                    <a:p>
                      <a:pPr marL="111125"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n-lt"/>
                          <a:hlinkClick r:id="rId3"/>
                        </a:rPr>
                        <a:t>Learn More About </a:t>
                      </a:r>
                      <a:br>
                        <a:rPr lang="en-US" sz="1800" b="0" dirty="0">
                          <a:solidFill>
                            <a:schemeClr val="tx1"/>
                          </a:solidFill>
                          <a:latin typeface="+mn-lt"/>
                          <a:hlinkClick r:id="rId3"/>
                        </a:rPr>
                      </a:br>
                      <a:r>
                        <a:rPr lang="en-US" sz="1800" b="0" dirty="0">
                          <a:solidFill>
                            <a:schemeClr val="tx1"/>
                          </a:solidFill>
                          <a:latin typeface="+mn-lt"/>
                          <a:hlinkClick r:id="rId3"/>
                        </a:rPr>
                        <a:t>IBM Blockchain</a:t>
                      </a:r>
                      <a:endParaRPr lang="en-US" sz="1800" b="0" kern="1200" dirty="0">
                        <a:solidFill>
                          <a:schemeClr val="tx1"/>
                        </a:solidFill>
                        <a:latin typeface="+mn-lt"/>
                        <a:ea typeface="MS PGothic" charset="-128"/>
                        <a:cs typeface="IBM Plex Sans Regular" charset="0"/>
                      </a:endParaRPr>
                    </a:p>
                  </a:txBody>
                  <a:tcPr anchor="b">
                    <a:lnL w="12700" cap="flat" cmpd="sng" algn="ctr">
                      <a:solidFill>
                        <a:schemeClr val="bg2">
                          <a:lumMod val="6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11125"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n-lt"/>
                          <a:hlinkClick r:id="rId4"/>
                        </a:rPr>
                        <a:t>Schedule an IBM Blockchain Workshop</a:t>
                      </a:r>
                      <a:endParaRPr lang="en-US" sz="1800" b="0" dirty="0">
                        <a:solidFill>
                          <a:schemeClr val="tx1"/>
                        </a:solidFill>
                        <a:latin typeface="+mn-lt"/>
                      </a:endParaRPr>
                    </a:p>
                  </a:txBody>
                  <a:tcPr anchor="b">
                    <a:lnL w="12700" cap="flat" cmpd="sng" algn="ctr">
                      <a:solidFill>
                        <a:schemeClr val="bg2">
                          <a:lumMod val="6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3270483557"/>
                  </a:ext>
                </a:extLst>
              </a:tr>
              <a:tr h="1912946">
                <a:tc>
                  <a:txBody>
                    <a:bodyPr/>
                    <a:lstStyle/>
                    <a:p>
                      <a:pPr marL="111125"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n-lt"/>
                          <a:hlinkClick r:id="rId5"/>
                        </a:rPr>
                        <a:t>Develop a Blockchain Application</a:t>
                      </a:r>
                      <a:endParaRPr lang="en-US" sz="1800" b="0" dirty="0">
                        <a:solidFill>
                          <a:schemeClr val="tx1"/>
                        </a:solidFill>
                        <a:latin typeface="+mn-lt"/>
                      </a:endParaRPr>
                    </a:p>
                  </a:txBody>
                  <a:tcPr anchor="b">
                    <a:lnL w="12700" cap="flat" cmpd="sng" algn="ctr">
                      <a:solidFill>
                        <a:schemeClr val="bg2">
                          <a:lumMod val="6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11125"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n-lt"/>
                          <a:hlinkClick r:id="rId6"/>
                        </a:rPr>
                        <a:t>Activate and Grow your Blockchain Network</a:t>
                      </a:r>
                      <a:endParaRPr lang="en-US" sz="1800" b="0" dirty="0">
                        <a:solidFill>
                          <a:schemeClr val="tx1"/>
                        </a:solidFill>
                        <a:latin typeface="+mn-lt"/>
                      </a:endParaRPr>
                    </a:p>
                  </a:txBody>
                  <a:tcPr anchor="b">
                    <a:lnL w="12700" cap="flat" cmpd="sng" algn="ctr">
                      <a:solidFill>
                        <a:schemeClr val="bg2">
                          <a:lumMod val="6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2434156292"/>
                  </a:ext>
                </a:extLst>
              </a:tr>
            </a:tbl>
          </a:graphicData>
        </a:graphic>
      </p:graphicFrame>
      <p:sp>
        <p:nvSpPr>
          <p:cNvPr id="19" name="Oval 18"/>
          <p:cNvSpPr/>
          <p:nvPr/>
        </p:nvSpPr>
        <p:spPr>
          <a:xfrm>
            <a:off x="4104735" y="2489078"/>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0" name="Oval 19"/>
          <p:cNvSpPr/>
          <p:nvPr/>
        </p:nvSpPr>
        <p:spPr>
          <a:xfrm>
            <a:off x="7220993" y="2489078"/>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1" name="Oval 20"/>
          <p:cNvSpPr/>
          <p:nvPr/>
        </p:nvSpPr>
        <p:spPr>
          <a:xfrm>
            <a:off x="986398" y="2489079"/>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2" name="Oval 21"/>
          <p:cNvSpPr/>
          <p:nvPr/>
        </p:nvSpPr>
        <p:spPr>
          <a:xfrm>
            <a:off x="4106408" y="609550"/>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3" name="Oval 22"/>
          <p:cNvSpPr/>
          <p:nvPr/>
        </p:nvSpPr>
        <p:spPr>
          <a:xfrm>
            <a:off x="7220590" y="4413708"/>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4" name="Oval 23"/>
          <p:cNvSpPr/>
          <p:nvPr/>
        </p:nvSpPr>
        <p:spPr>
          <a:xfrm>
            <a:off x="986398" y="4383560"/>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25" name="Picture 24"/>
          <p:cNvPicPr>
            <a:picLocks noChangeAspect="1"/>
          </p:cNvPicPr>
          <p:nvPr/>
        </p:nvPicPr>
        <p:blipFill>
          <a:blip r:embed="rId7"/>
          <a:stretch>
            <a:fillRect/>
          </a:stretch>
        </p:blipFill>
        <p:spPr>
          <a:xfrm>
            <a:off x="1197413" y="881730"/>
            <a:ext cx="2724912" cy="1024128"/>
          </a:xfrm>
          <a:prstGeom prst="rect">
            <a:avLst/>
          </a:prstGeom>
        </p:spPr>
      </p:pic>
      <p:pic>
        <p:nvPicPr>
          <p:cNvPr id="26" name="Picture 25"/>
          <p:cNvPicPr>
            <a:picLocks noChangeAspect="1"/>
          </p:cNvPicPr>
          <p:nvPr/>
        </p:nvPicPr>
        <p:blipFill>
          <a:blip r:embed="rId8"/>
          <a:stretch>
            <a:fillRect/>
          </a:stretch>
        </p:blipFill>
        <p:spPr>
          <a:xfrm>
            <a:off x="4443089" y="855366"/>
            <a:ext cx="2724912" cy="1024128"/>
          </a:xfrm>
          <a:prstGeom prst="rect">
            <a:avLst/>
          </a:prstGeom>
        </p:spPr>
      </p:pic>
      <p:pic>
        <p:nvPicPr>
          <p:cNvPr id="27" name="Picture 26"/>
          <p:cNvPicPr>
            <a:picLocks noChangeAspect="1"/>
          </p:cNvPicPr>
          <p:nvPr/>
        </p:nvPicPr>
        <p:blipFill>
          <a:blip r:embed="rId9"/>
          <a:stretch>
            <a:fillRect/>
          </a:stretch>
        </p:blipFill>
        <p:spPr>
          <a:xfrm>
            <a:off x="1336778" y="2796713"/>
            <a:ext cx="2724912" cy="1024128"/>
          </a:xfrm>
          <a:prstGeom prst="rect">
            <a:avLst/>
          </a:prstGeom>
        </p:spPr>
      </p:pic>
      <p:pic>
        <p:nvPicPr>
          <p:cNvPr id="28" name="Picture 27"/>
          <p:cNvPicPr>
            <a:picLocks noChangeAspect="1"/>
          </p:cNvPicPr>
          <p:nvPr/>
        </p:nvPicPr>
        <p:blipFill>
          <a:blip r:embed="rId10"/>
          <a:stretch>
            <a:fillRect/>
          </a:stretch>
        </p:blipFill>
        <p:spPr>
          <a:xfrm>
            <a:off x="4443089" y="2796713"/>
            <a:ext cx="2724912" cy="1024128"/>
          </a:xfrm>
          <a:prstGeom prst="rect">
            <a:avLst/>
          </a:prstGeom>
        </p:spPr>
      </p:pic>
    </p:spTree>
    <p:extLst>
      <p:ext uri="{BB962C8B-B14F-4D97-AF65-F5344CB8AC3E}">
        <p14:creationId xmlns:p14="http://schemas.microsoft.com/office/powerpoint/2010/main" val="2524371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Thank You</a:t>
            </a:r>
            <a:endParaRPr lang="en-US" dirty="0"/>
          </a:p>
        </p:txBody>
      </p:sp>
      <p:sp>
        <p:nvSpPr>
          <p:cNvPr id="3" name="Text Placeholder 2"/>
          <p:cNvSpPr>
            <a:spLocks noGrp="1"/>
          </p:cNvSpPr>
          <p:nvPr>
            <p:ph type="body" sz="quarter" idx="13"/>
          </p:nvPr>
        </p:nvSpPr>
        <p:spPr>
          <a:xfrm>
            <a:off x="131233" y="1357494"/>
            <a:ext cx="1847850" cy="755434"/>
          </a:xfrm>
        </p:spPr>
        <p:txBody>
          <a:bodyPr/>
          <a:lstStyle/>
          <a:p>
            <a:r>
              <a:rPr lang="en-US" dirty="0" err="1" smtClean="0"/>
              <a:t>Jin</a:t>
            </a:r>
            <a:r>
              <a:rPr lang="en-US" dirty="0" smtClean="0"/>
              <a:t> </a:t>
            </a:r>
            <a:r>
              <a:rPr lang="en-US" dirty="0" err="1" smtClean="0"/>
              <a:t>VanStee</a:t>
            </a:r>
            <a:endParaRPr lang="en-US" dirty="0" smtClean="0"/>
          </a:p>
          <a:p>
            <a:r>
              <a:rPr lang="en-US" dirty="0" err="1" smtClean="0"/>
              <a:t>jinxiong@us.ibm.cm</a:t>
            </a:r>
            <a:endParaRPr lang="en-US" dirty="0" smtClean="0"/>
          </a:p>
        </p:txBody>
      </p:sp>
      <p:sp>
        <p:nvSpPr>
          <p:cNvPr id="5" name="Text Placeholder 2"/>
          <p:cNvSpPr txBox="1">
            <a:spLocks/>
          </p:cNvSpPr>
          <p:nvPr/>
        </p:nvSpPr>
        <p:spPr>
          <a:xfrm>
            <a:off x="2248958" y="1357494"/>
            <a:ext cx="1847850" cy="755434"/>
          </a:xfrm>
          <a:prstGeom prst="rect">
            <a:avLst/>
          </a:prstGeom>
        </p:spPr>
        <p:txBody>
          <a:bodyPr wrap="square" lIns="0" tIns="0" rIns="0" bIns="0">
            <a:noAutofit/>
          </a:bodyPr>
          <a:lstStyle>
            <a:lvl1pPr marL="0" indent="0">
              <a:spcBef>
                <a:spcPts val="0"/>
              </a:spcBef>
              <a:buNone/>
              <a:defRPr sz="1400" b="0" i="1" baseline="0">
                <a:solidFill>
                  <a:schemeClr val="bg1"/>
                </a:solidFill>
                <a:latin typeface="IBM Plex Sans"/>
                <a:ea typeface="+mn-ea"/>
                <a:cs typeface="IBM Plex Sans"/>
              </a:defRPr>
            </a:lvl1pPr>
            <a:lvl2pPr marL="457200">
              <a:defRPr sz="1400">
                <a:solidFill>
                  <a:schemeClr val="bg1"/>
                </a:solidFill>
                <a:latin typeface="+mn-lt"/>
                <a:ea typeface="+mn-ea"/>
                <a:cs typeface="+mn-cs"/>
              </a:defRPr>
            </a:lvl2pPr>
            <a:lvl3pPr marL="914400">
              <a:defRPr sz="1400">
                <a:solidFill>
                  <a:schemeClr val="bg1"/>
                </a:solidFill>
                <a:latin typeface="+mn-lt"/>
                <a:ea typeface="+mn-ea"/>
                <a:cs typeface="+mn-cs"/>
              </a:defRPr>
            </a:lvl3pPr>
            <a:lvl4pPr marL="1371600">
              <a:defRPr sz="1400">
                <a:solidFill>
                  <a:schemeClr val="bg1"/>
                </a:solidFill>
                <a:latin typeface="+mn-lt"/>
                <a:ea typeface="+mn-ea"/>
                <a:cs typeface="+mn-cs"/>
              </a:defRPr>
            </a:lvl4pPr>
            <a:lvl5pPr marL="1828800">
              <a:defRPr sz="1400">
                <a:solidFill>
                  <a:schemeClr val="bg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smtClean="0"/>
              <a:t>Barry Silliman</a:t>
            </a:r>
          </a:p>
          <a:p>
            <a:r>
              <a:rPr lang="en-US" kern="0" dirty="0" err="1" smtClean="0"/>
              <a:t>silliman@us.ibm.com</a:t>
            </a:r>
            <a:endParaRPr lang="en-US" kern="0" dirty="0" smtClean="0"/>
          </a:p>
        </p:txBody>
      </p:sp>
      <p:sp>
        <p:nvSpPr>
          <p:cNvPr id="6" name="Text Placeholder 2"/>
          <p:cNvSpPr txBox="1">
            <a:spLocks/>
          </p:cNvSpPr>
          <p:nvPr/>
        </p:nvSpPr>
        <p:spPr>
          <a:xfrm>
            <a:off x="139700" y="2112928"/>
            <a:ext cx="1847850" cy="755434"/>
          </a:xfrm>
          <a:prstGeom prst="rect">
            <a:avLst/>
          </a:prstGeom>
        </p:spPr>
        <p:txBody>
          <a:bodyPr wrap="square" lIns="0" tIns="0" rIns="0" bIns="0">
            <a:noAutofit/>
          </a:bodyPr>
          <a:lstStyle>
            <a:lvl1pPr marL="0" indent="0">
              <a:spcBef>
                <a:spcPts val="0"/>
              </a:spcBef>
              <a:buNone/>
              <a:defRPr sz="1400" b="0" i="1" baseline="0">
                <a:solidFill>
                  <a:schemeClr val="bg1"/>
                </a:solidFill>
                <a:latin typeface="IBM Plex Sans"/>
                <a:ea typeface="+mn-ea"/>
                <a:cs typeface="IBM Plex Sans"/>
              </a:defRPr>
            </a:lvl1pPr>
            <a:lvl2pPr marL="457200">
              <a:defRPr sz="1400">
                <a:solidFill>
                  <a:schemeClr val="bg1"/>
                </a:solidFill>
                <a:latin typeface="+mn-lt"/>
                <a:ea typeface="+mn-ea"/>
                <a:cs typeface="+mn-cs"/>
              </a:defRPr>
            </a:lvl2pPr>
            <a:lvl3pPr marL="914400">
              <a:defRPr sz="1400">
                <a:solidFill>
                  <a:schemeClr val="bg1"/>
                </a:solidFill>
                <a:latin typeface="+mn-lt"/>
                <a:ea typeface="+mn-ea"/>
                <a:cs typeface="+mn-cs"/>
              </a:defRPr>
            </a:lvl3pPr>
            <a:lvl4pPr marL="1371600">
              <a:defRPr sz="1400">
                <a:solidFill>
                  <a:schemeClr val="bg1"/>
                </a:solidFill>
                <a:latin typeface="+mn-lt"/>
                <a:ea typeface="+mn-ea"/>
                <a:cs typeface="+mn-cs"/>
              </a:defRPr>
            </a:lvl4pPr>
            <a:lvl5pPr marL="1828800">
              <a:defRPr sz="1400">
                <a:solidFill>
                  <a:schemeClr val="bg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smtClean="0"/>
              <a:t>Austin Grice</a:t>
            </a:r>
          </a:p>
          <a:p>
            <a:r>
              <a:rPr lang="en-US" kern="0" dirty="0" err="1" smtClean="0"/>
              <a:t>austin.grice@ibm.com</a:t>
            </a:r>
            <a:endParaRPr lang="en-US" kern="0" dirty="0" smtClean="0"/>
          </a:p>
        </p:txBody>
      </p:sp>
      <p:sp>
        <p:nvSpPr>
          <p:cNvPr id="7" name="Text Placeholder 2"/>
          <p:cNvSpPr txBox="1">
            <a:spLocks/>
          </p:cNvSpPr>
          <p:nvPr/>
        </p:nvSpPr>
        <p:spPr>
          <a:xfrm>
            <a:off x="2248958" y="2127745"/>
            <a:ext cx="2018242" cy="755434"/>
          </a:xfrm>
          <a:prstGeom prst="rect">
            <a:avLst/>
          </a:prstGeom>
        </p:spPr>
        <p:txBody>
          <a:bodyPr wrap="square" lIns="0" tIns="0" rIns="0" bIns="0">
            <a:noAutofit/>
          </a:bodyPr>
          <a:lstStyle>
            <a:lvl1pPr marL="0" indent="0">
              <a:spcBef>
                <a:spcPts val="0"/>
              </a:spcBef>
              <a:buNone/>
              <a:defRPr sz="1400" b="0" i="1" baseline="0">
                <a:solidFill>
                  <a:schemeClr val="bg1"/>
                </a:solidFill>
                <a:latin typeface="IBM Plex Sans"/>
                <a:ea typeface="+mn-ea"/>
                <a:cs typeface="IBM Plex Sans"/>
              </a:defRPr>
            </a:lvl1pPr>
            <a:lvl2pPr marL="457200">
              <a:defRPr sz="1400">
                <a:solidFill>
                  <a:schemeClr val="bg1"/>
                </a:solidFill>
                <a:latin typeface="+mn-lt"/>
                <a:ea typeface="+mn-ea"/>
                <a:cs typeface="+mn-cs"/>
              </a:defRPr>
            </a:lvl2pPr>
            <a:lvl3pPr marL="914400">
              <a:defRPr sz="1400">
                <a:solidFill>
                  <a:schemeClr val="bg1"/>
                </a:solidFill>
                <a:latin typeface="+mn-lt"/>
                <a:ea typeface="+mn-ea"/>
                <a:cs typeface="+mn-cs"/>
              </a:defRPr>
            </a:lvl3pPr>
            <a:lvl4pPr marL="1371600">
              <a:defRPr sz="1400">
                <a:solidFill>
                  <a:schemeClr val="bg1"/>
                </a:solidFill>
                <a:latin typeface="+mn-lt"/>
                <a:ea typeface="+mn-ea"/>
                <a:cs typeface="+mn-cs"/>
              </a:defRPr>
            </a:lvl4pPr>
            <a:lvl5pPr marL="1828800">
              <a:defRPr sz="1400">
                <a:solidFill>
                  <a:schemeClr val="bg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smtClean="0"/>
              <a:t>Dave </a:t>
            </a:r>
            <a:r>
              <a:rPr lang="en-US" kern="0" dirty="0" err="1" smtClean="0"/>
              <a:t>Wakeman</a:t>
            </a:r>
            <a:endParaRPr lang="en-US" kern="0" dirty="0" smtClean="0"/>
          </a:p>
          <a:p>
            <a:r>
              <a:rPr lang="en-US" kern="0" dirty="0" err="1" smtClean="0"/>
              <a:t>dwakeman@us.ibm.com</a:t>
            </a:r>
            <a:endParaRPr lang="en-US" kern="0" dirty="0" smtClean="0"/>
          </a:p>
        </p:txBody>
      </p:sp>
      <p:sp>
        <p:nvSpPr>
          <p:cNvPr id="8" name="Text Placeholder 2"/>
          <p:cNvSpPr txBox="1">
            <a:spLocks/>
          </p:cNvSpPr>
          <p:nvPr/>
        </p:nvSpPr>
        <p:spPr>
          <a:xfrm>
            <a:off x="139700" y="2835422"/>
            <a:ext cx="1847850" cy="755434"/>
          </a:xfrm>
          <a:prstGeom prst="rect">
            <a:avLst/>
          </a:prstGeom>
        </p:spPr>
        <p:txBody>
          <a:bodyPr wrap="square" lIns="0" tIns="0" rIns="0" bIns="0">
            <a:noAutofit/>
          </a:bodyPr>
          <a:lstStyle>
            <a:lvl1pPr marL="0" indent="0">
              <a:spcBef>
                <a:spcPts val="0"/>
              </a:spcBef>
              <a:buNone/>
              <a:defRPr sz="1400" b="0" i="1" baseline="0">
                <a:solidFill>
                  <a:schemeClr val="bg1"/>
                </a:solidFill>
                <a:latin typeface="IBM Plex Sans"/>
                <a:ea typeface="+mn-ea"/>
                <a:cs typeface="IBM Plex Sans"/>
              </a:defRPr>
            </a:lvl1pPr>
            <a:lvl2pPr marL="457200">
              <a:defRPr sz="1400">
                <a:solidFill>
                  <a:schemeClr val="bg1"/>
                </a:solidFill>
                <a:latin typeface="+mn-lt"/>
                <a:ea typeface="+mn-ea"/>
                <a:cs typeface="+mn-cs"/>
              </a:defRPr>
            </a:lvl2pPr>
            <a:lvl3pPr marL="914400">
              <a:defRPr sz="1400">
                <a:solidFill>
                  <a:schemeClr val="bg1"/>
                </a:solidFill>
                <a:latin typeface="+mn-lt"/>
                <a:ea typeface="+mn-ea"/>
                <a:cs typeface="+mn-cs"/>
              </a:defRPr>
            </a:lvl3pPr>
            <a:lvl4pPr marL="1371600">
              <a:defRPr sz="1400">
                <a:solidFill>
                  <a:schemeClr val="bg1"/>
                </a:solidFill>
                <a:latin typeface="+mn-lt"/>
                <a:ea typeface="+mn-ea"/>
                <a:cs typeface="+mn-cs"/>
              </a:defRPr>
            </a:lvl4pPr>
            <a:lvl5pPr marL="1828800">
              <a:defRPr sz="1400">
                <a:solidFill>
                  <a:schemeClr val="bg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smtClean="0"/>
              <a:t>Daniel Acosta</a:t>
            </a:r>
          </a:p>
          <a:p>
            <a:r>
              <a:rPr lang="en-US" kern="0" dirty="0" err="1" smtClean="0"/>
              <a:t>acostad@us.ibm.com</a:t>
            </a:r>
            <a:endParaRPr lang="en-US" kern="0" dirty="0" smtClean="0"/>
          </a:p>
        </p:txBody>
      </p:sp>
    </p:spTree>
    <p:extLst>
      <p:ext uri="{BB962C8B-B14F-4D97-AF65-F5344CB8AC3E}">
        <p14:creationId xmlns:p14="http://schemas.microsoft.com/office/powerpoint/2010/main" val="1335393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963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FF"/>
                </a:solidFill>
              </a:rPr>
              <a:t>Contents</a:t>
            </a:r>
          </a:p>
        </p:txBody>
      </p:sp>
      <p:sp>
        <p:nvSpPr>
          <p:cNvPr id="3" name="Slide Number Placeholder 2"/>
          <p:cNvSpPr>
            <a:spLocks noGrp="1"/>
          </p:cNvSpPr>
          <p:nvPr>
            <p:ph type="sldNum" sz="quarter" idx="15"/>
          </p:nvPr>
        </p:nvSpPr>
        <p:spPr/>
        <p:txBody>
          <a:bodyPr/>
          <a:lstStyle/>
          <a:p>
            <a:fld id="{08BF69C1-739F-1B47-B5E3-FA651BCAB105}" type="slidenum">
              <a:rPr lang="en-US" smtClean="0">
                <a:solidFill>
                  <a:srgbClr val="000E5E">
                    <a:lumMod val="50000"/>
                  </a:srgbClr>
                </a:solidFill>
              </a:rPr>
              <a:pPr/>
              <a:t>4</a:t>
            </a:fld>
            <a:endParaRPr lang="en-US" dirty="0">
              <a:solidFill>
                <a:srgbClr val="000E5E">
                  <a:lumMod val="50000"/>
                </a:srgbClr>
              </a:solidFill>
            </a:endParaRPr>
          </a:p>
        </p:txBody>
      </p:sp>
      <p:sp>
        <p:nvSpPr>
          <p:cNvPr id="32" name="Title 1"/>
          <p:cNvSpPr txBox="1">
            <a:spLocks/>
          </p:cNvSpPr>
          <p:nvPr/>
        </p:nvSpPr>
        <p:spPr>
          <a:xfrm>
            <a:off x="4107551" y="800364"/>
            <a:ext cx="2371954" cy="7516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What is Blockchain?</a:t>
            </a:r>
          </a:p>
        </p:txBody>
      </p:sp>
      <p:sp>
        <p:nvSpPr>
          <p:cNvPr id="33" name="Title 1"/>
          <p:cNvSpPr txBox="1">
            <a:spLocks/>
          </p:cNvSpPr>
          <p:nvPr/>
        </p:nvSpPr>
        <p:spPr>
          <a:xfrm>
            <a:off x="4105248" y="2164823"/>
            <a:ext cx="2567779" cy="847777"/>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Why is it relevant for </a:t>
            </a:r>
            <a:r>
              <a:rPr lang="en-US" sz="1800" dirty="0" smtClean="0">
                <a:solidFill>
                  <a:srgbClr val="000000"/>
                </a:solidFill>
                <a:ea typeface="IBM Plex Sans" charset="0"/>
                <a:cs typeface="IBM Plex Sans" charset="0"/>
              </a:rPr>
              <a:t>our </a:t>
            </a:r>
            <a:r>
              <a:rPr lang="en-US" sz="1800" dirty="0" smtClean="0">
                <a:solidFill>
                  <a:srgbClr val="000000"/>
                </a:solidFill>
                <a:ea typeface="IBM Plex Sans" charset="0"/>
                <a:cs typeface="IBM Plex Sans" charset="0"/>
              </a:rPr>
              <a:t>business</a:t>
            </a:r>
            <a:r>
              <a:rPr lang="en-US" sz="1800" dirty="0">
                <a:solidFill>
                  <a:srgbClr val="000000"/>
                </a:solidFill>
                <a:ea typeface="IBM Plex Sans" charset="0"/>
                <a:cs typeface="IBM Plex Sans" charset="0"/>
              </a:rPr>
              <a:t>?</a:t>
            </a:r>
          </a:p>
        </p:txBody>
      </p:sp>
      <p:sp>
        <p:nvSpPr>
          <p:cNvPr id="34" name="Title 1"/>
          <p:cNvSpPr txBox="1">
            <a:spLocks/>
          </p:cNvSpPr>
          <p:nvPr/>
        </p:nvSpPr>
        <p:spPr>
          <a:xfrm>
            <a:off x="4107550" y="3392391"/>
            <a:ext cx="2869265" cy="7774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How can IBM help us apply blockchain?</a:t>
            </a:r>
            <a:endParaRPr lang="en-US" sz="1400" i="1" dirty="0">
              <a:solidFill>
                <a:srgbClr val="000000"/>
              </a:solidFill>
              <a:ea typeface="IBM Plex Sans" charset="0"/>
              <a:cs typeface="IBM Plex Sans" charset="0"/>
            </a:endParaRPr>
          </a:p>
        </p:txBody>
      </p:sp>
      <p:grpSp>
        <p:nvGrpSpPr>
          <p:cNvPr id="35" name="Group 34"/>
          <p:cNvGrpSpPr/>
          <p:nvPr/>
        </p:nvGrpSpPr>
        <p:grpSpPr>
          <a:xfrm>
            <a:off x="3152650" y="709862"/>
            <a:ext cx="911325" cy="911326"/>
            <a:chOff x="2661700" y="2683706"/>
            <a:chExt cx="911325" cy="911326"/>
          </a:xfrm>
        </p:grpSpPr>
        <p:sp>
          <p:nvSpPr>
            <p:cNvPr id="36" name="Oval 35"/>
            <p:cNvSpPr/>
            <p:nvPr/>
          </p:nvSpPr>
          <p:spPr>
            <a:xfrm>
              <a:off x="2661700" y="2683706"/>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37" name="Group 25"/>
            <p:cNvGrpSpPr>
              <a:grpSpLocks/>
            </p:cNvGrpSpPr>
            <p:nvPr/>
          </p:nvGrpSpPr>
          <p:grpSpPr bwMode="auto">
            <a:xfrm>
              <a:off x="2968872" y="2868374"/>
              <a:ext cx="296979" cy="541989"/>
              <a:chOff x="3589" y="1491"/>
              <a:chExt cx="227" cy="414"/>
            </a:xfrm>
          </p:grpSpPr>
          <p:sp>
            <p:nvSpPr>
              <p:cNvPr id="38" name="Freeform 28"/>
              <p:cNvSpPr>
                <a:spLocks/>
              </p:cNvSpPr>
              <p:nvPr/>
            </p:nvSpPr>
            <p:spPr bwMode="auto">
              <a:xfrm>
                <a:off x="3675" y="1849"/>
                <a:ext cx="56" cy="56"/>
              </a:xfrm>
              <a:custGeom>
                <a:avLst/>
                <a:gdLst>
                  <a:gd name="T0" fmla="*/ 14 w 111"/>
                  <a:gd name="T1" fmla="*/ 7 h 112"/>
                  <a:gd name="T2" fmla="*/ 14 w 111"/>
                  <a:gd name="T3" fmla="*/ 7 h 112"/>
                  <a:gd name="T4" fmla="*/ 14 w 111"/>
                  <a:gd name="T5" fmla="*/ 6 h 112"/>
                  <a:gd name="T6" fmla="*/ 14 w 111"/>
                  <a:gd name="T7" fmla="*/ 5 h 112"/>
                  <a:gd name="T8" fmla="*/ 14 w 111"/>
                  <a:gd name="T9" fmla="*/ 5 h 112"/>
                  <a:gd name="T10" fmla="*/ 13 w 111"/>
                  <a:gd name="T11" fmla="*/ 4 h 112"/>
                  <a:gd name="T12" fmla="*/ 12 w 111"/>
                  <a:gd name="T13" fmla="*/ 3 h 112"/>
                  <a:gd name="T14" fmla="*/ 11 w 111"/>
                  <a:gd name="T15" fmla="*/ 2 h 112"/>
                  <a:gd name="T16" fmla="*/ 10 w 111"/>
                  <a:gd name="T17" fmla="*/ 1 h 112"/>
                  <a:gd name="T18" fmla="*/ 9 w 111"/>
                  <a:gd name="T19" fmla="*/ 1 h 112"/>
                  <a:gd name="T20" fmla="*/ 9 w 111"/>
                  <a:gd name="T21" fmla="*/ 1 h 112"/>
                  <a:gd name="T22" fmla="*/ 8 w 111"/>
                  <a:gd name="T23" fmla="*/ 1 h 112"/>
                  <a:gd name="T24" fmla="*/ 7 w 111"/>
                  <a:gd name="T25" fmla="*/ 0 h 112"/>
                  <a:gd name="T26" fmla="*/ 7 w 111"/>
                  <a:gd name="T27" fmla="*/ 1 h 112"/>
                  <a:gd name="T28" fmla="*/ 6 w 111"/>
                  <a:gd name="T29" fmla="*/ 1 h 112"/>
                  <a:gd name="T30" fmla="*/ 5 w 111"/>
                  <a:gd name="T31" fmla="*/ 1 h 112"/>
                  <a:gd name="T32" fmla="*/ 5 w 111"/>
                  <a:gd name="T33" fmla="*/ 1 h 112"/>
                  <a:gd name="T34" fmla="*/ 3 w 111"/>
                  <a:gd name="T35" fmla="*/ 2 h 112"/>
                  <a:gd name="T36" fmla="*/ 2 w 111"/>
                  <a:gd name="T37" fmla="*/ 3 h 112"/>
                  <a:gd name="T38" fmla="*/ 2 w 111"/>
                  <a:gd name="T39" fmla="*/ 4 h 112"/>
                  <a:gd name="T40" fmla="*/ 1 w 111"/>
                  <a:gd name="T41" fmla="*/ 5 h 112"/>
                  <a:gd name="T42" fmla="*/ 1 w 111"/>
                  <a:gd name="T43" fmla="*/ 5 h 112"/>
                  <a:gd name="T44" fmla="*/ 1 w 111"/>
                  <a:gd name="T45" fmla="*/ 6 h 112"/>
                  <a:gd name="T46" fmla="*/ 0 w 111"/>
                  <a:gd name="T47" fmla="*/ 7 h 112"/>
                  <a:gd name="T48" fmla="*/ 0 w 111"/>
                  <a:gd name="T49" fmla="*/ 7 h 112"/>
                  <a:gd name="T50" fmla="*/ 0 w 111"/>
                  <a:gd name="T51" fmla="*/ 7 h 112"/>
                  <a:gd name="T52" fmla="*/ 1 w 111"/>
                  <a:gd name="T53" fmla="*/ 9 h 112"/>
                  <a:gd name="T54" fmla="*/ 1 w 111"/>
                  <a:gd name="T55" fmla="*/ 9 h 112"/>
                  <a:gd name="T56" fmla="*/ 1 w 111"/>
                  <a:gd name="T57" fmla="*/ 10 h 112"/>
                  <a:gd name="T58" fmla="*/ 2 w 111"/>
                  <a:gd name="T59" fmla="*/ 11 h 112"/>
                  <a:gd name="T60" fmla="*/ 2 w 111"/>
                  <a:gd name="T61" fmla="*/ 12 h 112"/>
                  <a:gd name="T62" fmla="*/ 3 w 111"/>
                  <a:gd name="T63" fmla="*/ 13 h 112"/>
                  <a:gd name="T64" fmla="*/ 5 w 111"/>
                  <a:gd name="T65" fmla="*/ 14 h 112"/>
                  <a:gd name="T66" fmla="*/ 5 w 111"/>
                  <a:gd name="T67" fmla="*/ 14 h 112"/>
                  <a:gd name="T68" fmla="*/ 6 w 111"/>
                  <a:gd name="T69" fmla="*/ 14 h 112"/>
                  <a:gd name="T70" fmla="*/ 7 w 111"/>
                  <a:gd name="T71" fmla="*/ 14 h 112"/>
                  <a:gd name="T72" fmla="*/ 7 w 111"/>
                  <a:gd name="T73" fmla="*/ 14 h 112"/>
                  <a:gd name="T74" fmla="*/ 8 w 111"/>
                  <a:gd name="T75" fmla="*/ 14 h 112"/>
                  <a:gd name="T76" fmla="*/ 9 w 111"/>
                  <a:gd name="T77" fmla="*/ 14 h 112"/>
                  <a:gd name="T78" fmla="*/ 9 w 111"/>
                  <a:gd name="T79" fmla="*/ 14 h 112"/>
                  <a:gd name="T80" fmla="*/ 10 w 111"/>
                  <a:gd name="T81" fmla="*/ 14 h 112"/>
                  <a:gd name="T82" fmla="*/ 11 w 111"/>
                  <a:gd name="T83" fmla="*/ 13 h 112"/>
                  <a:gd name="T84" fmla="*/ 12 w 111"/>
                  <a:gd name="T85" fmla="*/ 12 h 112"/>
                  <a:gd name="T86" fmla="*/ 13 w 111"/>
                  <a:gd name="T87" fmla="*/ 11 h 112"/>
                  <a:gd name="T88" fmla="*/ 14 w 111"/>
                  <a:gd name="T89" fmla="*/ 10 h 112"/>
                  <a:gd name="T90" fmla="*/ 14 w 111"/>
                  <a:gd name="T91" fmla="*/ 9 h 112"/>
                  <a:gd name="T92" fmla="*/ 14 w 111"/>
                  <a:gd name="T93" fmla="*/ 9 h 112"/>
                  <a:gd name="T94" fmla="*/ 14 w 111"/>
                  <a:gd name="T95" fmla="*/ 7 h 112"/>
                  <a:gd name="T96" fmla="*/ 14 w 111"/>
                  <a:gd name="T97" fmla="*/ 7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1"/>
                  <a:gd name="T148" fmla="*/ 0 h 112"/>
                  <a:gd name="T149" fmla="*/ 111 w 111"/>
                  <a:gd name="T150" fmla="*/ 112 h 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1" h="112">
                    <a:moveTo>
                      <a:pt x="111" y="56"/>
                    </a:moveTo>
                    <a:lnTo>
                      <a:pt x="111" y="50"/>
                    </a:lnTo>
                    <a:lnTo>
                      <a:pt x="110" y="45"/>
                    </a:lnTo>
                    <a:lnTo>
                      <a:pt x="109" y="40"/>
                    </a:lnTo>
                    <a:lnTo>
                      <a:pt x="107" y="34"/>
                    </a:lnTo>
                    <a:lnTo>
                      <a:pt x="102" y="25"/>
                    </a:lnTo>
                    <a:lnTo>
                      <a:pt x="94" y="17"/>
                    </a:lnTo>
                    <a:lnTo>
                      <a:pt x="87" y="9"/>
                    </a:lnTo>
                    <a:lnTo>
                      <a:pt x="77" y="5"/>
                    </a:lnTo>
                    <a:lnTo>
                      <a:pt x="72" y="3"/>
                    </a:lnTo>
                    <a:lnTo>
                      <a:pt x="67" y="1"/>
                    </a:lnTo>
                    <a:lnTo>
                      <a:pt x="61" y="1"/>
                    </a:lnTo>
                    <a:lnTo>
                      <a:pt x="55" y="0"/>
                    </a:lnTo>
                    <a:lnTo>
                      <a:pt x="49" y="1"/>
                    </a:lnTo>
                    <a:lnTo>
                      <a:pt x="44" y="1"/>
                    </a:lnTo>
                    <a:lnTo>
                      <a:pt x="39" y="3"/>
                    </a:lnTo>
                    <a:lnTo>
                      <a:pt x="33" y="5"/>
                    </a:lnTo>
                    <a:lnTo>
                      <a:pt x="24" y="9"/>
                    </a:lnTo>
                    <a:lnTo>
                      <a:pt x="16" y="17"/>
                    </a:lnTo>
                    <a:lnTo>
                      <a:pt x="9" y="25"/>
                    </a:lnTo>
                    <a:lnTo>
                      <a:pt x="4" y="34"/>
                    </a:lnTo>
                    <a:lnTo>
                      <a:pt x="2" y="40"/>
                    </a:lnTo>
                    <a:lnTo>
                      <a:pt x="1" y="45"/>
                    </a:lnTo>
                    <a:lnTo>
                      <a:pt x="0" y="50"/>
                    </a:lnTo>
                    <a:lnTo>
                      <a:pt x="0" y="56"/>
                    </a:lnTo>
                    <a:lnTo>
                      <a:pt x="0" y="62"/>
                    </a:lnTo>
                    <a:lnTo>
                      <a:pt x="1" y="67"/>
                    </a:lnTo>
                    <a:lnTo>
                      <a:pt x="2" y="72"/>
                    </a:lnTo>
                    <a:lnTo>
                      <a:pt x="4" y="77"/>
                    </a:lnTo>
                    <a:lnTo>
                      <a:pt x="9" y="87"/>
                    </a:lnTo>
                    <a:lnTo>
                      <a:pt x="16" y="95"/>
                    </a:lnTo>
                    <a:lnTo>
                      <a:pt x="24" y="102"/>
                    </a:lnTo>
                    <a:lnTo>
                      <a:pt x="33" y="108"/>
                    </a:lnTo>
                    <a:lnTo>
                      <a:pt x="39" y="109"/>
                    </a:lnTo>
                    <a:lnTo>
                      <a:pt x="44" y="111"/>
                    </a:lnTo>
                    <a:lnTo>
                      <a:pt x="49" y="112"/>
                    </a:lnTo>
                    <a:lnTo>
                      <a:pt x="55" y="112"/>
                    </a:lnTo>
                    <a:lnTo>
                      <a:pt x="61" y="112"/>
                    </a:lnTo>
                    <a:lnTo>
                      <a:pt x="67" y="111"/>
                    </a:lnTo>
                    <a:lnTo>
                      <a:pt x="72" y="109"/>
                    </a:lnTo>
                    <a:lnTo>
                      <a:pt x="77" y="108"/>
                    </a:lnTo>
                    <a:lnTo>
                      <a:pt x="87" y="102"/>
                    </a:lnTo>
                    <a:lnTo>
                      <a:pt x="94" y="95"/>
                    </a:lnTo>
                    <a:lnTo>
                      <a:pt x="102" y="87"/>
                    </a:lnTo>
                    <a:lnTo>
                      <a:pt x="107" y="77"/>
                    </a:lnTo>
                    <a:lnTo>
                      <a:pt x="109" y="72"/>
                    </a:lnTo>
                    <a:lnTo>
                      <a:pt x="110" y="67"/>
                    </a:lnTo>
                    <a:lnTo>
                      <a:pt x="111" y="62"/>
                    </a:lnTo>
                    <a:lnTo>
                      <a:pt x="111" y="56"/>
                    </a:lnTo>
                    <a:close/>
                  </a:path>
                </a:pathLst>
              </a:custGeom>
              <a:solidFill>
                <a:schemeClr val="bg2"/>
              </a:solidFill>
              <a:ln w="9525">
                <a:noFill/>
                <a:round/>
                <a:headEnd/>
                <a:tailEnd/>
              </a:ln>
            </p:spPr>
            <p:txBody>
              <a:bodyPr/>
              <a:lstStyle/>
              <a:p>
                <a:endParaRPr lang="en-US" dirty="0">
                  <a:solidFill>
                    <a:srgbClr val="000000"/>
                  </a:solidFill>
                </a:endParaRPr>
              </a:p>
            </p:txBody>
          </p:sp>
          <p:sp>
            <p:nvSpPr>
              <p:cNvPr id="39" name="Freeform 29"/>
              <p:cNvSpPr>
                <a:spLocks/>
              </p:cNvSpPr>
              <p:nvPr/>
            </p:nvSpPr>
            <p:spPr bwMode="auto">
              <a:xfrm>
                <a:off x="3589" y="1491"/>
                <a:ext cx="227" cy="298"/>
              </a:xfrm>
              <a:custGeom>
                <a:avLst/>
                <a:gdLst>
                  <a:gd name="T0" fmla="*/ 27 w 455"/>
                  <a:gd name="T1" fmla="*/ 75 h 596"/>
                  <a:gd name="T2" fmla="*/ 26 w 455"/>
                  <a:gd name="T3" fmla="*/ 74 h 596"/>
                  <a:gd name="T4" fmla="*/ 25 w 455"/>
                  <a:gd name="T5" fmla="*/ 72 h 596"/>
                  <a:gd name="T6" fmla="*/ 26 w 455"/>
                  <a:gd name="T7" fmla="*/ 65 h 596"/>
                  <a:gd name="T8" fmla="*/ 28 w 455"/>
                  <a:gd name="T9" fmla="*/ 58 h 596"/>
                  <a:gd name="T10" fmla="*/ 31 w 455"/>
                  <a:gd name="T11" fmla="*/ 53 h 596"/>
                  <a:gd name="T12" fmla="*/ 35 w 455"/>
                  <a:gd name="T13" fmla="*/ 49 h 596"/>
                  <a:gd name="T14" fmla="*/ 42 w 455"/>
                  <a:gd name="T15" fmla="*/ 44 h 596"/>
                  <a:gd name="T16" fmla="*/ 46 w 455"/>
                  <a:gd name="T17" fmla="*/ 40 h 596"/>
                  <a:gd name="T18" fmla="*/ 49 w 455"/>
                  <a:gd name="T19" fmla="*/ 37 h 596"/>
                  <a:gd name="T20" fmla="*/ 50 w 455"/>
                  <a:gd name="T21" fmla="*/ 34 h 596"/>
                  <a:gd name="T22" fmla="*/ 51 w 455"/>
                  <a:gd name="T23" fmla="*/ 28 h 596"/>
                  <a:gd name="T24" fmla="*/ 51 w 455"/>
                  <a:gd name="T25" fmla="*/ 21 h 596"/>
                  <a:gd name="T26" fmla="*/ 49 w 455"/>
                  <a:gd name="T27" fmla="*/ 15 h 596"/>
                  <a:gd name="T28" fmla="*/ 45 w 455"/>
                  <a:gd name="T29" fmla="*/ 10 h 596"/>
                  <a:gd name="T30" fmla="*/ 40 w 455"/>
                  <a:gd name="T31" fmla="*/ 7 h 596"/>
                  <a:gd name="T32" fmla="*/ 33 w 455"/>
                  <a:gd name="T33" fmla="*/ 5 h 596"/>
                  <a:gd name="T34" fmla="*/ 26 w 455"/>
                  <a:gd name="T35" fmla="*/ 5 h 596"/>
                  <a:gd name="T36" fmla="*/ 19 w 455"/>
                  <a:gd name="T37" fmla="*/ 7 h 596"/>
                  <a:gd name="T38" fmla="*/ 13 w 455"/>
                  <a:gd name="T39" fmla="*/ 10 h 596"/>
                  <a:gd name="T40" fmla="*/ 9 w 455"/>
                  <a:gd name="T41" fmla="*/ 15 h 596"/>
                  <a:gd name="T42" fmla="*/ 6 w 455"/>
                  <a:gd name="T43" fmla="*/ 21 h 596"/>
                  <a:gd name="T44" fmla="*/ 5 w 455"/>
                  <a:gd name="T45" fmla="*/ 28 h 596"/>
                  <a:gd name="T46" fmla="*/ 4 w 455"/>
                  <a:gd name="T47" fmla="*/ 29 h 596"/>
                  <a:gd name="T48" fmla="*/ 3 w 455"/>
                  <a:gd name="T49" fmla="*/ 30 h 596"/>
                  <a:gd name="T50" fmla="*/ 2 w 455"/>
                  <a:gd name="T51" fmla="*/ 30 h 596"/>
                  <a:gd name="T52" fmla="*/ 0 w 455"/>
                  <a:gd name="T53" fmla="*/ 30 h 596"/>
                  <a:gd name="T54" fmla="*/ 0 w 455"/>
                  <a:gd name="T55" fmla="*/ 29 h 596"/>
                  <a:gd name="T56" fmla="*/ 0 w 455"/>
                  <a:gd name="T57" fmla="*/ 25 h 596"/>
                  <a:gd name="T58" fmla="*/ 0 w 455"/>
                  <a:gd name="T59" fmla="*/ 21 h 596"/>
                  <a:gd name="T60" fmla="*/ 2 w 455"/>
                  <a:gd name="T61" fmla="*/ 18 h 596"/>
                  <a:gd name="T62" fmla="*/ 4 w 455"/>
                  <a:gd name="T63" fmla="*/ 13 h 596"/>
                  <a:gd name="T64" fmla="*/ 8 w 455"/>
                  <a:gd name="T65" fmla="*/ 9 h 596"/>
                  <a:gd name="T66" fmla="*/ 13 w 455"/>
                  <a:gd name="T67" fmla="*/ 5 h 596"/>
                  <a:gd name="T68" fmla="*/ 17 w 455"/>
                  <a:gd name="T69" fmla="*/ 2 h 596"/>
                  <a:gd name="T70" fmla="*/ 21 w 455"/>
                  <a:gd name="T71" fmla="*/ 1 h 596"/>
                  <a:gd name="T72" fmla="*/ 25 w 455"/>
                  <a:gd name="T73" fmla="*/ 1 h 596"/>
                  <a:gd name="T74" fmla="*/ 31 w 455"/>
                  <a:gd name="T75" fmla="*/ 1 h 596"/>
                  <a:gd name="T76" fmla="*/ 39 w 455"/>
                  <a:gd name="T77" fmla="*/ 2 h 596"/>
                  <a:gd name="T78" fmla="*/ 46 w 455"/>
                  <a:gd name="T79" fmla="*/ 5 h 596"/>
                  <a:gd name="T80" fmla="*/ 52 w 455"/>
                  <a:gd name="T81" fmla="*/ 11 h 596"/>
                  <a:gd name="T82" fmla="*/ 54 w 455"/>
                  <a:gd name="T83" fmla="*/ 14 h 596"/>
                  <a:gd name="T84" fmla="*/ 55 w 455"/>
                  <a:gd name="T85" fmla="*/ 18 h 596"/>
                  <a:gd name="T86" fmla="*/ 56 w 455"/>
                  <a:gd name="T87" fmla="*/ 21 h 596"/>
                  <a:gd name="T88" fmla="*/ 56 w 455"/>
                  <a:gd name="T89" fmla="*/ 26 h 596"/>
                  <a:gd name="T90" fmla="*/ 56 w 455"/>
                  <a:gd name="T91" fmla="*/ 33 h 596"/>
                  <a:gd name="T92" fmla="*/ 54 w 455"/>
                  <a:gd name="T93" fmla="*/ 38 h 596"/>
                  <a:gd name="T94" fmla="*/ 51 w 455"/>
                  <a:gd name="T95" fmla="*/ 42 h 596"/>
                  <a:gd name="T96" fmla="*/ 48 w 455"/>
                  <a:gd name="T97" fmla="*/ 46 h 596"/>
                  <a:gd name="T98" fmla="*/ 40 w 455"/>
                  <a:gd name="T99" fmla="*/ 51 h 596"/>
                  <a:gd name="T100" fmla="*/ 36 w 455"/>
                  <a:gd name="T101" fmla="*/ 55 h 596"/>
                  <a:gd name="T102" fmla="*/ 33 w 455"/>
                  <a:gd name="T103" fmla="*/ 59 h 596"/>
                  <a:gd name="T104" fmla="*/ 32 w 455"/>
                  <a:gd name="T105" fmla="*/ 63 h 596"/>
                  <a:gd name="T106" fmla="*/ 31 w 455"/>
                  <a:gd name="T107" fmla="*/ 70 h 596"/>
                  <a:gd name="T108" fmla="*/ 30 w 455"/>
                  <a:gd name="T109" fmla="*/ 73 h 596"/>
                  <a:gd name="T110" fmla="*/ 29 w 455"/>
                  <a:gd name="T111" fmla="*/ 75 h 596"/>
                  <a:gd name="T112" fmla="*/ 28 w 455"/>
                  <a:gd name="T113" fmla="*/ 75 h 5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5"/>
                  <a:gd name="T172" fmla="*/ 0 h 596"/>
                  <a:gd name="T173" fmla="*/ 455 w 455"/>
                  <a:gd name="T174" fmla="*/ 596 h 5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5" h="596">
                    <a:moveTo>
                      <a:pt x="227" y="596"/>
                    </a:moveTo>
                    <a:lnTo>
                      <a:pt x="223" y="596"/>
                    </a:lnTo>
                    <a:lnTo>
                      <a:pt x="219" y="594"/>
                    </a:lnTo>
                    <a:lnTo>
                      <a:pt x="216" y="593"/>
                    </a:lnTo>
                    <a:lnTo>
                      <a:pt x="213" y="590"/>
                    </a:lnTo>
                    <a:lnTo>
                      <a:pt x="211" y="587"/>
                    </a:lnTo>
                    <a:lnTo>
                      <a:pt x="209" y="584"/>
                    </a:lnTo>
                    <a:lnTo>
                      <a:pt x="208" y="580"/>
                    </a:lnTo>
                    <a:lnTo>
                      <a:pt x="207" y="575"/>
                    </a:lnTo>
                    <a:lnTo>
                      <a:pt x="208" y="553"/>
                    </a:lnTo>
                    <a:lnTo>
                      <a:pt x="210" y="533"/>
                    </a:lnTo>
                    <a:lnTo>
                      <a:pt x="213" y="515"/>
                    </a:lnTo>
                    <a:lnTo>
                      <a:pt x="217" y="497"/>
                    </a:lnTo>
                    <a:lnTo>
                      <a:pt x="222" y="481"/>
                    </a:lnTo>
                    <a:lnTo>
                      <a:pt x="229" y="466"/>
                    </a:lnTo>
                    <a:lnTo>
                      <a:pt x="236" y="453"/>
                    </a:lnTo>
                    <a:lnTo>
                      <a:pt x="244" y="440"/>
                    </a:lnTo>
                    <a:lnTo>
                      <a:pt x="253" y="429"/>
                    </a:lnTo>
                    <a:lnTo>
                      <a:pt x="262" y="418"/>
                    </a:lnTo>
                    <a:lnTo>
                      <a:pt x="271" y="409"/>
                    </a:lnTo>
                    <a:lnTo>
                      <a:pt x="281" y="399"/>
                    </a:lnTo>
                    <a:lnTo>
                      <a:pt x="301" y="383"/>
                    </a:lnTo>
                    <a:lnTo>
                      <a:pt x="322" y="367"/>
                    </a:lnTo>
                    <a:lnTo>
                      <a:pt x="340" y="353"/>
                    </a:lnTo>
                    <a:lnTo>
                      <a:pt x="357" y="340"/>
                    </a:lnTo>
                    <a:lnTo>
                      <a:pt x="365" y="332"/>
                    </a:lnTo>
                    <a:lnTo>
                      <a:pt x="373" y="325"/>
                    </a:lnTo>
                    <a:lnTo>
                      <a:pt x="379" y="317"/>
                    </a:lnTo>
                    <a:lnTo>
                      <a:pt x="387" y="308"/>
                    </a:lnTo>
                    <a:lnTo>
                      <a:pt x="392" y="299"/>
                    </a:lnTo>
                    <a:lnTo>
                      <a:pt x="398" y="288"/>
                    </a:lnTo>
                    <a:lnTo>
                      <a:pt x="402" y="278"/>
                    </a:lnTo>
                    <a:lnTo>
                      <a:pt x="407" y="266"/>
                    </a:lnTo>
                    <a:lnTo>
                      <a:pt x="410" y="253"/>
                    </a:lnTo>
                    <a:lnTo>
                      <a:pt x="412" y="239"/>
                    </a:lnTo>
                    <a:lnTo>
                      <a:pt x="414" y="224"/>
                    </a:lnTo>
                    <a:lnTo>
                      <a:pt x="414" y="208"/>
                    </a:lnTo>
                    <a:lnTo>
                      <a:pt x="413" y="190"/>
                    </a:lnTo>
                    <a:lnTo>
                      <a:pt x="411" y="172"/>
                    </a:lnTo>
                    <a:lnTo>
                      <a:pt x="407" y="156"/>
                    </a:lnTo>
                    <a:lnTo>
                      <a:pt x="400" y="141"/>
                    </a:lnTo>
                    <a:lnTo>
                      <a:pt x="393" y="126"/>
                    </a:lnTo>
                    <a:lnTo>
                      <a:pt x="384" y="111"/>
                    </a:lnTo>
                    <a:lnTo>
                      <a:pt x="373" y="99"/>
                    </a:lnTo>
                    <a:lnTo>
                      <a:pt x="362" y="87"/>
                    </a:lnTo>
                    <a:lnTo>
                      <a:pt x="349" y="77"/>
                    </a:lnTo>
                    <a:lnTo>
                      <a:pt x="334" y="67"/>
                    </a:lnTo>
                    <a:lnTo>
                      <a:pt x="320" y="60"/>
                    </a:lnTo>
                    <a:lnTo>
                      <a:pt x="303" y="53"/>
                    </a:lnTo>
                    <a:lnTo>
                      <a:pt x="285" y="47"/>
                    </a:lnTo>
                    <a:lnTo>
                      <a:pt x="267" y="44"/>
                    </a:lnTo>
                    <a:lnTo>
                      <a:pt x="247" y="41"/>
                    </a:lnTo>
                    <a:lnTo>
                      <a:pt x="227" y="41"/>
                    </a:lnTo>
                    <a:lnTo>
                      <a:pt x="209" y="42"/>
                    </a:lnTo>
                    <a:lnTo>
                      <a:pt x="190" y="44"/>
                    </a:lnTo>
                    <a:lnTo>
                      <a:pt x="172" y="49"/>
                    </a:lnTo>
                    <a:lnTo>
                      <a:pt x="154" y="56"/>
                    </a:lnTo>
                    <a:lnTo>
                      <a:pt x="138" y="63"/>
                    </a:lnTo>
                    <a:lnTo>
                      <a:pt x="123" y="73"/>
                    </a:lnTo>
                    <a:lnTo>
                      <a:pt x="108" y="83"/>
                    </a:lnTo>
                    <a:lnTo>
                      <a:pt x="95" y="96"/>
                    </a:lnTo>
                    <a:lnTo>
                      <a:pt x="83" y="109"/>
                    </a:lnTo>
                    <a:lnTo>
                      <a:pt x="72" y="123"/>
                    </a:lnTo>
                    <a:lnTo>
                      <a:pt x="63" y="139"/>
                    </a:lnTo>
                    <a:lnTo>
                      <a:pt x="56" y="155"/>
                    </a:lnTo>
                    <a:lnTo>
                      <a:pt x="49" y="172"/>
                    </a:lnTo>
                    <a:lnTo>
                      <a:pt x="44" y="190"/>
                    </a:lnTo>
                    <a:lnTo>
                      <a:pt x="41" y="209"/>
                    </a:lnTo>
                    <a:lnTo>
                      <a:pt x="41" y="228"/>
                    </a:lnTo>
                    <a:lnTo>
                      <a:pt x="40" y="232"/>
                    </a:lnTo>
                    <a:lnTo>
                      <a:pt x="39" y="236"/>
                    </a:lnTo>
                    <a:lnTo>
                      <a:pt x="37" y="239"/>
                    </a:lnTo>
                    <a:lnTo>
                      <a:pt x="35" y="242"/>
                    </a:lnTo>
                    <a:lnTo>
                      <a:pt x="32" y="244"/>
                    </a:lnTo>
                    <a:lnTo>
                      <a:pt x="28" y="246"/>
                    </a:lnTo>
                    <a:lnTo>
                      <a:pt x="24" y="247"/>
                    </a:lnTo>
                    <a:lnTo>
                      <a:pt x="20" y="247"/>
                    </a:lnTo>
                    <a:lnTo>
                      <a:pt x="16" y="247"/>
                    </a:lnTo>
                    <a:lnTo>
                      <a:pt x="13" y="246"/>
                    </a:lnTo>
                    <a:lnTo>
                      <a:pt x="9" y="244"/>
                    </a:lnTo>
                    <a:lnTo>
                      <a:pt x="5" y="242"/>
                    </a:lnTo>
                    <a:lnTo>
                      <a:pt x="3" y="239"/>
                    </a:lnTo>
                    <a:lnTo>
                      <a:pt x="1" y="236"/>
                    </a:lnTo>
                    <a:lnTo>
                      <a:pt x="0" y="232"/>
                    </a:lnTo>
                    <a:lnTo>
                      <a:pt x="0" y="228"/>
                    </a:lnTo>
                    <a:lnTo>
                      <a:pt x="0" y="216"/>
                    </a:lnTo>
                    <a:lnTo>
                      <a:pt x="1" y="205"/>
                    </a:lnTo>
                    <a:lnTo>
                      <a:pt x="2" y="193"/>
                    </a:lnTo>
                    <a:lnTo>
                      <a:pt x="4" y="181"/>
                    </a:lnTo>
                    <a:lnTo>
                      <a:pt x="6" y="171"/>
                    </a:lnTo>
                    <a:lnTo>
                      <a:pt x="10" y="159"/>
                    </a:lnTo>
                    <a:lnTo>
                      <a:pt x="14" y="149"/>
                    </a:lnTo>
                    <a:lnTo>
                      <a:pt x="18" y="139"/>
                    </a:lnTo>
                    <a:lnTo>
                      <a:pt x="22" y="129"/>
                    </a:lnTo>
                    <a:lnTo>
                      <a:pt x="27" y="120"/>
                    </a:lnTo>
                    <a:lnTo>
                      <a:pt x="33" y="109"/>
                    </a:lnTo>
                    <a:lnTo>
                      <a:pt x="39" y="101"/>
                    </a:lnTo>
                    <a:lnTo>
                      <a:pt x="51" y="83"/>
                    </a:lnTo>
                    <a:lnTo>
                      <a:pt x="66" y="66"/>
                    </a:lnTo>
                    <a:lnTo>
                      <a:pt x="83" y="52"/>
                    </a:lnTo>
                    <a:lnTo>
                      <a:pt x="100" y="39"/>
                    </a:lnTo>
                    <a:lnTo>
                      <a:pt x="109" y="33"/>
                    </a:lnTo>
                    <a:lnTo>
                      <a:pt x="119" y="27"/>
                    </a:lnTo>
                    <a:lnTo>
                      <a:pt x="129" y="22"/>
                    </a:lnTo>
                    <a:lnTo>
                      <a:pt x="138" y="18"/>
                    </a:lnTo>
                    <a:lnTo>
                      <a:pt x="149" y="14"/>
                    </a:lnTo>
                    <a:lnTo>
                      <a:pt x="159" y="11"/>
                    </a:lnTo>
                    <a:lnTo>
                      <a:pt x="171" y="8"/>
                    </a:lnTo>
                    <a:lnTo>
                      <a:pt x="181" y="4"/>
                    </a:lnTo>
                    <a:lnTo>
                      <a:pt x="193" y="2"/>
                    </a:lnTo>
                    <a:lnTo>
                      <a:pt x="204" y="1"/>
                    </a:lnTo>
                    <a:lnTo>
                      <a:pt x="216" y="0"/>
                    </a:lnTo>
                    <a:lnTo>
                      <a:pt x="227" y="0"/>
                    </a:lnTo>
                    <a:lnTo>
                      <a:pt x="252" y="1"/>
                    </a:lnTo>
                    <a:lnTo>
                      <a:pt x="275" y="4"/>
                    </a:lnTo>
                    <a:lnTo>
                      <a:pt x="298" y="9"/>
                    </a:lnTo>
                    <a:lnTo>
                      <a:pt x="319" y="16"/>
                    </a:lnTo>
                    <a:lnTo>
                      <a:pt x="339" y="24"/>
                    </a:lnTo>
                    <a:lnTo>
                      <a:pt x="357" y="34"/>
                    </a:lnTo>
                    <a:lnTo>
                      <a:pt x="374" y="45"/>
                    </a:lnTo>
                    <a:lnTo>
                      <a:pt x="391" y="59"/>
                    </a:lnTo>
                    <a:lnTo>
                      <a:pt x="405" y="74"/>
                    </a:lnTo>
                    <a:lnTo>
                      <a:pt x="417" y="89"/>
                    </a:lnTo>
                    <a:lnTo>
                      <a:pt x="423" y="98"/>
                    </a:lnTo>
                    <a:lnTo>
                      <a:pt x="429" y="106"/>
                    </a:lnTo>
                    <a:lnTo>
                      <a:pt x="434" y="115"/>
                    </a:lnTo>
                    <a:lnTo>
                      <a:pt x="438" y="125"/>
                    </a:lnTo>
                    <a:lnTo>
                      <a:pt x="441" y="134"/>
                    </a:lnTo>
                    <a:lnTo>
                      <a:pt x="445" y="144"/>
                    </a:lnTo>
                    <a:lnTo>
                      <a:pt x="449" y="154"/>
                    </a:lnTo>
                    <a:lnTo>
                      <a:pt x="451" y="165"/>
                    </a:lnTo>
                    <a:lnTo>
                      <a:pt x="453" y="175"/>
                    </a:lnTo>
                    <a:lnTo>
                      <a:pt x="454" y="186"/>
                    </a:lnTo>
                    <a:lnTo>
                      <a:pt x="455" y="196"/>
                    </a:lnTo>
                    <a:lnTo>
                      <a:pt x="455" y="208"/>
                    </a:lnTo>
                    <a:lnTo>
                      <a:pt x="454" y="228"/>
                    </a:lnTo>
                    <a:lnTo>
                      <a:pt x="453" y="246"/>
                    </a:lnTo>
                    <a:lnTo>
                      <a:pt x="450" y="263"/>
                    </a:lnTo>
                    <a:lnTo>
                      <a:pt x="445" y="280"/>
                    </a:lnTo>
                    <a:lnTo>
                      <a:pt x="440" y="294"/>
                    </a:lnTo>
                    <a:lnTo>
                      <a:pt x="434" y="307"/>
                    </a:lnTo>
                    <a:lnTo>
                      <a:pt x="427" y="320"/>
                    </a:lnTo>
                    <a:lnTo>
                      <a:pt x="419" y="331"/>
                    </a:lnTo>
                    <a:lnTo>
                      <a:pt x="412" y="342"/>
                    </a:lnTo>
                    <a:lnTo>
                      <a:pt x="402" y="352"/>
                    </a:lnTo>
                    <a:lnTo>
                      <a:pt x="394" y="361"/>
                    </a:lnTo>
                    <a:lnTo>
                      <a:pt x="385" y="370"/>
                    </a:lnTo>
                    <a:lnTo>
                      <a:pt x="366" y="386"/>
                    </a:lnTo>
                    <a:lnTo>
                      <a:pt x="346" y="400"/>
                    </a:lnTo>
                    <a:lnTo>
                      <a:pt x="327" y="415"/>
                    </a:lnTo>
                    <a:lnTo>
                      <a:pt x="308" y="430"/>
                    </a:lnTo>
                    <a:lnTo>
                      <a:pt x="300" y="437"/>
                    </a:lnTo>
                    <a:lnTo>
                      <a:pt x="291" y="445"/>
                    </a:lnTo>
                    <a:lnTo>
                      <a:pt x="284" y="455"/>
                    </a:lnTo>
                    <a:lnTo>
                      <a:pt x="277" y="464"/>
                    </a:lnTo>
                    <a:lnTo>
                      <a:pt x="270" y="475"/>
                    </a:lnTo>
                    <a:lnTo>
                      <a:pt x="265" y="485"/>
                    </a:lnTo>
                    <a:lnTo>
                      <a:pt x="260" y="498"/>
                    </a:lnTo>
                    <a:lnTo>
                      <a:pt x="256" y="510"/>
                    </a:lnTo>
                    <a:lnTo>
                      <a:pt x="253" y="525"/>
                    </a:lnTo>
                    <a:lnTo>
                      <a:pt x="249" y="541"/>
                    </a:lnTo>
                    <a:lnTo>
                      <a:pt x="248" y="558"/>
                    </a:lnTo>
                    <a:lnTo>
                      <a:pt x="247" y="575"/>
                    </a:lnTo>
                    <a:lnTo>
                      <a:pt x="247" y="580"/>
                    </a:lnTo>
                    <a:lnTo>
                      <a:pt x="246" y="584"/>
                    </a:lnTo>
                    <a:lnTo>
                      <a:pt x="244" y="587"/>
                    </a:lnTo>
                    <a:lnTo>
                      <a:pt x="242" y="590"/>
                    </a:lnTo>
                    <a:lnTo>
                      <a:pt x="239" y="593"/>
                    </a:lnTo>
                    <a:lnTo>
                      <a:pt x="235" y="594"/>
                    </a:lnTo>
                    <a:lnTo>
                      <a:pt x="232" y="596"/>
                    </a:lnTo>
                    <a:lnTo>
                      <a:pt x="227" y="596"/>
                    </a:lnTo>
                    <a:close/>
                  </a:path>
                </a:pathLst>
              </a:custGeom>
              <a:solidFill>
                <a:schemeClr val="bg2"/>
              </a:solidFill>
              <a:ln w="9525">
                <a:noFill/>
                <a:round/>
                <a:headEnd/>
                <a:tailEnd/>
              </a:ln>
            </p:spPr>
            <p:txBody>
              <a:bodyPr/>
              <a:lstStyle/>
              <a:p>
                <a:endParaRPr lang="en-US" dirty="0">
                  <a:solidFill>
                    <a:srgbClr val="000000"/>
                  </a:solidFill>
                </a:endParaRPr>
              </a:p>
            </p:txBody>
          </p:sp>
        </p:grpSp>
      </p:grpSp>
      <p:grpSp>
        <p:nvGrpSpPr>
          <p:cNvPr id="40" name="Group 39"/>
          <p:cNvGrpSpPr/>
          <p:nvPr/>
        </p:nvGrpSpPr>
        <p:grpSpPr>
          <a:xfrm>
            <a:off x="3152648" y="2036212"/>
            <a:ext cx="911325" cy="911326"/>
            <a:chOff x="3254994" y="411711"/>
            <a:chExt cx="911325" cy="911326"/>
          </a:xfrm>
        </p:grpSpPr>
        <p:sp>
          <p:nvSpPr>
            <p:cNvPr id="41" name="Oval 40"/>
            <p:cNvSpPr/>
            <p:nvPr/>
          </p:nvSpPr>
          <p:spPr>
            <a:xfrm>
              <a:off x="3254994" y="411711"/>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42" name="Group 41"/>
            <p:cNvGrpSpPr>
              <a:grpSpLocks/>
            </p:cNvGrpSpPr>
            <p:nvPr/>
          </p:nvGrpSpPr>
          <p:grpSpPr bwMode="auto">
            <a:xfrm>
              <a:off x="3518568" y="678461"/>
              <a:ext cx="384175" cy="377825"/>
              <a:chOff x="3658" y="706"/>
              <a:chExt cx="242" cy="238"/>
            </a:xfrm>
            <a:solidFill>
              <a:schemeClr val="bg2"/>
            </a:solidFill>
          </p:grpSpPr>
          <p:sp>
            <p:nvSpPr>
              <p:cNvPr id="43" name="Freeform 14"/>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grpFill/>
              <a:ln w="9525">
                <a:noFill/>
                <a:round/>
                <a:headEnd/>
                <a:tailEnd/>
              </a:ln>
            </p:spPr>
            <p:txBody>
              <a:bodyPr/>
              <a:lstStyle/>
              <a:p>
                <a:endParaRPr lang="en-US" dirty="0">
                  <a:solidFill>
                    <a:srgbClr val="000000"/>
                  </a:solidFill>
                </a:endParaRPr>
              </a:p>
            </p:txBody>
          </p:sp>
          <p:sp>
            <p:nvSpPr>
              <p:cNvPr id="44" name="Rectangle 43"/>
              <p:cNvSpPr>
                <a:spLocks noChangeArrowheads="1"/>
              </p:cNvSpPr>
              <p:nvPr/>
            </p:nvSpPr>
            <p:spPr bwMode="auto">
              <a:xfrm>
                <a:off x="3663" y="740"/>
                <a:ext cx="232" cy="9"/>
              </a:xfrm>
              <a:prstGeom prst="rect">
                <a:avLst/>
              </a:prstGeom>
              <a:grpFill/>
              <a:ln w="9525">
                <a:noFill/>
                <a:miter lim="800000"/>
                <a:headEnd/>
                <a:tailEnd/>
              </a:ln>
            </p:spPr>
            <p:txBody>
              <a:bodyPr/>
              <a:lstStyle/>
              <a:p>
                <a:endParaRPr lang="en-US" dirty="0">
                  <a:solidFill>
                    <a:srgbClr val="000000"/>
                  </a:solidFill>
                </a:endParaRPr>
              </a:p>
            </p:txBody>
          </p:sp>
          <p:sp>
            <p:nvSpPr>
              <p:cNvPr id="45" name="Freeform 16"/>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grpFill/>
              <a:ln w="9525">
                <a:noFill/>
                <a:round/>
                <a:headEnd/>
                <a:tailEnd/>
              </a:ln>
            </p:spPr>
            <p:txBody>
              <a:bodyPr/>
              <a:lstStyle/>
              <a:p>
                <a:endParaRPr lang="en-US" dirty="0">
                  <a:solidFill>
                    <a:srgbClr val="000000"/>
                  </a:solidFill>
                </a:endParaRPr>
              </a:p>
            </p:txBody>
          </p:sp>
          <p:sp>
            <p:nvSpPr>
              <p:cNvPr id="46" name="Freeform 17"/>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grpFill/>
              <a:ln w="9525">
                <a:noFill/>
                <a:round/>
                <a:headEnd/>
                <a:tailEnd/>
              </a:ln>
            </p:spPr>
            <p:txBody>
              <a:bodyPr/>
              <a:lstStyle/>
              <a:p>
                <a:endParaRPr lang="en-US" dirty="0">
                  <a:solidFill>
                    <a:srgbClr val="000000"/>
                  </a:solidFill>
                </a:endParaRPr>
              </a:p>
            </p:txBody>
          </p:sp>
          <p:sp>
            <p:nvSpPr>
              <p:cNvPr id="47" name="Freeform 18"/>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grpFill/>
              <a:ln w="9525">
                <a:noFill/>
                <a:round/>
                <a:headEnd/>
                <a:tailEnd/>
              </a:ln>
            </p:spPr>
            <p:txBody>
              <a:bodyPr/>
              <a:lstStyle/>
              <a:p>
                <a:endParaRPr lang="en-US" dirty="0">
                  <a:solidFill>
                    <a:srgbClr val="000000"/>
                  </a:solidFill>
                </a:endParaRPr>
              </a:p>
            </p:txBody>
          </p:sp>
          <p:sp>
            <p:nvSpPr>
              <p:cNvPr id="48" name="Freeform 19"/>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grpFill/>
              <a:ln w="9525">
                <a:noFill/>
                <a:round/>
                <a:headEnd/>
                <a:tailEnd/>
              </a:ln>
            </p:spPr>
            <p:txBody>
              <a:bodyPr/>
              <a:lstStyle/>
              <a:p>
                <a:endParaRPr lang="en-US" dirty="0">
                  <a:solidFill>
                    <a:srgbClr val="000000"/>
                  </a:solidFill>
                </a:endParaRPr>
              </a:p>
            </p:txBody>
          </p:sp>
          <p:sp>
            <p:nvSpPr>
              <p:cNvPr id="49" name="Freeform 20"/>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grpFill/>
              <a:ln w="9525">
                <a:noFill/>
                <a:round/>
                <a:headEnd/>
                <a:tailEnd/>
              </a:ln>
            </p:spPr>
            <p:txBody>
              <a:bodyPr/>
              <a:lstStyle/>
              <a:p>
                <a:endParaRPr lang="en-US" dirty="0">
                  <a:solidFill>
                    <a:srgbClr val="000000"/>
                  </a:solidFill>
                </a:endParaRPr>
              </a:p>
            </p:txBody>
          </p:sp>
          <p:sp>
            <p:nvSpPr>
              <p:cNvPr id="50" name="Freeform 21"/>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grpFill/>
              <a:ln w="9525">
                <a:noFill/>
                <a:round/>
                <a:headEnd/>
                <a:tailEnd/>
              </a:ln>
            </p:spPr>
            <p:txBody>
              <a:bodyPr/>
              <a:lstStyle/>
              <a:p>
                <a:endParaRPr lang="en-US" dirty="0">
                  <a:solidFill>
                    <a:srgbClr val="000000"/>
                  </a:solidFill>
                </a:endParaRPr>
              </a:p>
            </p:txBody>
          </p:sp>
          <p:sp>
            <p:nvSpPr>
              <p:cNvPr id="51" name="Freeform 22"/>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grpFill/>
              <a:ln w="9525">
                <a:noFill/>
                <a:round/>
                <a:headEnd/>
                <a:tailEnd/>
              </a:ln>
            </p:spPr>
            <p:txBody>
              <a:bodyPr/>
              <a:lstStyle/>
              <a:p>
                <a:endParaRPr lang="en-US" dirty="0">
                  <a:solidFill>
                    <a:srgbClr val="000000"/>
                  </a:solidFill>
                </a:endParaRPr>
              </a:p>
            </p:txBody>
          </p:sp>
          <p:sp>
            <p:nvSpPr>
              <p:cNvPr id="52" name="Freeform 23"/>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grpFill/>
              <a:ln w="9525">
                <a:noFill/>
                <a:round/>
                <a:headEnd/>
                <a:tailEnd/>
              </a:ln>
            </p:spPr>
            <p:txBody>
              <a:bodyPr/>
              <a:lstStyle/>
              <a:p>
                <a:endParaRPr lang="en-US" dirty="0">
                  <a:solidFill>
                    <a:srgbClr val="000000"/>
                  </a:solidFill>
                </a:endParaRPr>
              </a:p>
            </p:txBody>
          </p:sp>
          <p:sp>
            <p:nvSpPr>
              <p:cNvPr id="53" name="Freeform 24"/>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grpFill/>
              <a:ln w="9525">
                <a:noFill/>
                <a:round/>
                <a:headEnd/>
                <a:tailEnd/>
              </a:ln>
            </p:spPr>
            <p:txBody>
              <a:bodyPr/>
              <a:lstStyle/>
              <a:p>
                <a:endParaRPr lang="en-US" dirty="0">
                  <a:solidFill>
                    <a:srgbClr val="000000"/>
                  </a:solidFill>
                </a:endParaRPr>
              </a:p>
            </p:txBody>
          </p:sp>
        </p:grpSp>
      </p:grpSp>
      <p:grpSp>
        <p:nvGrpSpPr>
          <p:cNvPr id="54" name="Group 53"/>
          <p:cNvGrpSpPr/>
          <p:nvPr/>
        </p:nvGrpSpPr>
        <p:grpSpPr>
          <a:xfrm>
            <a:off x="3152648" y="3369006"/>
            <a:ext cx="911325" cy="911326"/>
            <a:chOff x="3937446" y="1378294"/>
            <a:chExt cx="911325" cy="911326"/>
          </a:xfrm>
        </p:grpSpPr>
        <p:sp>
          <p:nvSpPr>
            <p:cNvPr id="55" name="Oval 54"/>
            <p:cNvSpPr/>
            <p:nvPr/>
          </p:nvSpPr>
          <p:spPr>
            <a:xfrm>
              <a:off x="3937446" y="1378294"/>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56" name="Group 30"/>
            <p:cNvGrpSpPr>
              <a:grpSpLocks/>
            </p:cNvGrpSpPr>
            <p:nvPr/>
          </p:nvGrpSpPr>
          <p:grpSpPr bwMode="auto">
            <a:xfrm>
              <a:off x="4146498" y="1601789"/>
              <a:ext cx="493220" cy="464335"/>
              <a:chOff x="1766" y="2267"/>
              <a:chExt cx="377" cy="354"/>
            </a:xfrm>
          </p:grpSpPr>
          <p:sp>
            <p:nvSpPr>
              <p:cNvPr id="57" name="Freeform 33"/>
              <p:cNvSpPr>
                <a:spLocks/>
              </p:cNvSpPr>
              <p:nvPr/>
            </p:nvSpPr>
            <p:spPr bwMode="auto">
              <a:xfrm>
                <a:off x="1846" y="2329"/>
                <a:ext cx="218" cy="292"/>
              </a:xfrm>
              <a:custGeom>
                <a:avLst/>
                <a:gdLst>
                  <a:gd name="T0" fmla="*/ 52 w 435"/>
                  <a:gd name="T1" fmla="*/ 72 h 585"/>
                  <a:gd name="T2" fmla="*/ 51 w 435"/>
                  <a:gd name="T3" fmla="*/ 71 h 585"/>
                  <a:gd name="T4" fmla="*/ 51 w 435"/>
                  <a:gd name="T5" fmla="*/ 50 h 585"/>
                  <a:gd name="T6" fmla="*/ 48 w 435"/>
                  <a:gd name="T7" fmla="*/ 42 h 585"/>
                  <a:gd name="T8" fmla="*/ 43 w 435"/>
                  <a:gd name="T9" fmla="*/ 36 h 585"/>
                  <a:gd name="T10" fmla="*/ 37 w 435"/>
                  <a:gd name="T11" fmla="*/ 32 h 585"/>
                  <a:gd name="T12" fmla="*/ 32 w 435"/>
                  <a:gd name="T13" fmla="*/ 30 h 585"/>
                  <a:gd name="T14" fmla="*/ 32 w 435"/>
                  <a:gd name="T15" fmla="*/ 28 h 585"/>
                  <a:gd name="T16" fmla="*/ 34 w 435"/>
                  <a:gd name="T17" fmla="*/ 27 h 585"/>
                  <a:gd name="T18" fmla="*/ 38 w 435"/>
                  <a:gd name="T19" fmla="*/ 23 h 585"/>
                  <a:gd name="T20" fmla="*/ 40 w 435"/>
                  <a:gd name="T21" fmla="*/ 18 h 585"/>
                  <a:gd name="T22" fmla="*/ 40 w 435"/>
                  <a:gd name="T23" fmla="*/ 13 h 585"/>
                  <a:gd name="T24" fmla="*/ 38 w 435"/>
                  <a:gd name="T25" fmla="*/ 9 h 585"/>
                  <a:gd name="T26" fmla="*/ 35 w 435"/>
                  <a:gd name="T27" fmla="*/ 5 h 585"/>
                  <a:gd name="T28" fmla="*/ 30 w 435"/>
                  <a:gd name="T29" fmla="*/ 4 h 585"/>
                  <a:gd name="T30" fmla="*/ 25 w 435"/>
                  <a:gd name="T31" fmla="*/ 4 h 585"/>
                  <a:gd name="T32" fmla="*/ 21 w 435"/>
                  <a:gd name="T33" fmla="*/ 5 h 585"/>
                  <a:gd name="T34" fmla="*/ 17 w 435"/>
                  <a:gd name="T35" fmla="*/ 9 h 585"/>
                  <a:gd name="T36" fmla="*/ 15 w 435"/>
                  <a:gd name="T37" fmla="*/ 13 h 585"/>
                  <a:gd name="T38" fmla="*/ 15 w 435"/>
                  <a:gd name="T39" fmla="*/ 18 h 585"/>
                  <a:gd name="T40" fmla="*/ 17 w 435"/>
                  <a:gd name="T41" fmla="*/ 23 h 585"/>
                  <a:gd name="T42" fmla="*/ 21 w 435"/>
                  <a:gd name="T43" fmla="*/ 27 h 585"/>
                  <a:gd name="T44" fmla="*/ 23 w 435"/>
                  <a:gd name="T45" fmla="*/ 28 h 585"/>
                  <a:gd name="T46" fmla="*/ 23 w 435"/>
                  <a:gd name="T47" fmla="*/ 30 h 585"/>
                  <a:gd name="T48" fmla="*/ 18 w 435"/>
                  <a:gd name="T49" fmla="*/ 32 h 585"/>
                  <a:gd name="T50" fmla="*/ 12 w 435"/>
                  <a:gd name="T51" fmla="*/ 36 h 585"/>
                  <a:gd name="T52" fmla="*/ 7 w 435"/>
                  <a:gd name="T53" fmla="*/ 42 h 585"/>
                  <a:gd name="T54" fmla="*/ 4 w 435"/>
                  <a:gd name="T55" fmla="*/ 50 h 585"/>
                  <a:gd name="T56" fmla="*/ 4 w 435"/>
                  <a:gd name="T57" fmla="*/ 71 h 585"/>
                  <a:gd name="T58" fmla="*/ 3 w 435"/>
                  <a:gd name="T59" fmla="*/ 72 h 585"/>
                  <a:gd name="T60" fmla="*/ 2 w 435"/>
                  <a:gd name="T61" fmla="*/ 73 h 585"/>
                  <a:gd name="T62" fmla="*/ 1 w 435"/>
                  <a:gd name="T63" fmla="*/ 72 h 585"/>
                  <a:gd name="T64" fmla="*/ 0 w 435"/>
                  <a:gd name="T65" fmla="*/ 54 h 585"/>
                  <a:gd name="T66" fmla="*/ 2 w 435"/>
                  <a:gd name="T67" fmla="*/ 46 h 585"/>
                  <a:gd name="T68" fmla="*/ 5 w 435"/>
                  <a:gd name="T69" fmla="*/ 38 h 585"/>
                  <a:gd name="T70" fmla="*/ 10 w 435"/>
                  <a:gd name="T71" fmla="*/ 33 h 585"/>
                  <a:gd name="T72" fmla="*/ 17 w 435"/>
                  <a:gd name="T73" fmla="*/ 29 h 585"/>
                  <a:gd name="T74" fmla="*/ 13 w 435"/>
                  <a:gd name="T75" fmla="*/ 23 h 585"/>
                  <a:gd name="T76" fmla="*/ 11 w 435"/>
                  <a:gd name="T77" fmla="*/ 16 h 585"/>
                  <a:gd name="T78" fmla="*/ 13 w 435"/>
                  <a:gd name="T79" fmla="*/ 10 h 585"/>
                  <a:gd name="T80" fmla="*/ 16 w 435"/>
                  <a:gd name="T81" fmla="*/ 4 h 585"/>
                  <a:gd name="T82" fmla="*/ 21 w 435"/>
                  <a:gd name="T83" fmla="*/ 1 h 585"/>
                  <a:gd name="T84" fmla="*/ 28 w 435"/>
                  <a:gd name="T85" fmla="*/ 0 h 585"/>
                  <a:gd name="T86" fmla="*/ 34 w 435"/>
                  <a:gd name="T87" fmla="*/ 1 h 585"/>
                  <a:gd name="T88" fmla="*/ 39 w 435"/>
                  <a:gd name="T89" fmla="*/ 4 h 585"/>
                  <a:gd name="T90" fmla="*/ 43 w 435"/>
                  <a:gd name="T91" fmla="*/ 10 h 585"/>
                  <a:gd name="T92" fmla="*/ 44 w 435"/>
                  <a:gd name="T93" fmla="*/ 16 h 585"/>
                  <a:gd name="T94" fmla="*/ 42 w 435"/>
                  <a:gd name="T95" fmla="*/ 23 h 585"/>
                  <a:gd name="T96" fmla="*/ 38 w 435"/>
                  <a:gd name="T97" fmla="*/ 29 h 585"/>
                  <a:gd name="T98" fmla="*/ 45 w 435"/>
                  <a:gd name="T99" fmla="*/ 33 h 585"/>
                  <a:gd name="T100" fmla="*/ 50 w 435"/>
                  <a:gd name="T101" fmla="*/ 38 h 585"/>
                  <a:gd name="T102" fmla="*/ 54 w 435"/>
                  <a:gd name="T103" fmla="*/ 46 h 585"/>
                  <a:gd name="T104" fmla="*/ 55 w 435"/>
                  <a:gd name="T105" fmla="*/ 54 h 585"/>
                  <a:gd name="T106" fmla="*/ 54 w 435"/>
                  <a:gd name="T107" fmla="*/ 72 h 585"/>
                  <a:gd name="T108" fmla="*/ 53 w 435"/>
                  <a:gd name="T109" fmla="*/ 73 h 5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5"/>
                  <a:gd name="T166" fmla="*/ 0 h 585"/>
                  <a:gd name="T167" fmla="*/ 435 w 435"/>
                  <a:gd name="T168" fmla="*/ 585 h 5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5" h="585">
                    <a:moveTo>
                      <a:pt x="421" y="585"/>
                    </a:moveTo>
                    <a:lnTo>
                      <a:pt x="418" y="585"/>
                    </a:lnTo>
                    <a:lnTo>
                      <a:pt x="415" y="584"/>
                    </a:lnTo>
                    <a:lnTo>
                      <a:pt x="412" y="582"/>
                    </a:lnTo>
                    <a:lnTo>
                      <a:pt x="409" y="581"/>
                    </a:lnTo>
                    <a:lnTo>
                      <a:pt x="408" y="579"/>
                    </a:lnTo>
                    <a:lnTo>
                      <a:pt x="406" y="575"/>
                    </a:lnTo>
                    <a:lnTo>
                      <a:pt x="406" y="572"/>
                    </a:lnTo>
                    <a:lnTo>
                      <a:pt x="405" y="570"/>
                    </a:lnTo>
                    <a:lnTo>
                      <a:pt x="405" y="434"/>
                    </a:lnTo>
                    <a:lnTo>
                      <a:pt x="405" y="417"/>
                    </a:lnTo>
                    <a:lnTo>
                      <a:pt x="403" y="402"/>
                    </a:lnTo>
                    <a:lnTo>
                      <a:pt x="400" y="386"/>
                    </a:lnTo>
                    <a:lnTo>
                      <a:pt x="395" y="371"/>
                    </a:lnTo>
                    <a:lnTo>
                      <a:pt x="389" y="357"/>
                    </a:lnTo>
                    <a:lnTo>
                      <a:pt x="382" y="343"/>
                    </a:lnTo>
                    <a:lnTo>
                      <a:pt x="374" y="329"/>
                    </a:lnTo>
                    <a:lnTo>
                      <a:pt x="365" y="317"/>
                    </a:lnTo>
                    <a:lnTo>
                      <a:pt x="355" y="305"/>
                    </a:lnTo>
                    <a:lnTo>
                      <a:pt x="344" y="295"/>
                    </a:lnTo>
                    <a:lnTo>
                      <a:pt x="332" y="284"/>
                    </a:lnTo>
                    <a:lnTo>
                      <a:pt x="319" y="276"/>
                    </a:lnTo>
                    <a:lnTo>
                      <a:pt x="306" y="267"/>
                    </a:lnTo>
                    <a:lnTo>
                      <a:pt x="292" y="261"/>
                    </a:lnTo>
                    <a:lnTo>
                      <a:pt x="276" y="255"/>
                    </a:lnTo>
                    <a:lnTo>
                      <a:pt x="262" y="251"/>
                    </a:lnTo>
                    <a:lnTo>
                      <a:pt x="256" y="250"/>
                    </a:lnTo>
                    <a:lnTo>
                      <a:pt x="253" y="247"/>
                    </a:lnTo>
                    <a:lnTo>
                      <a:pt x="251" y="242"/>
                    </a:lnTo>
                    <a:lnTo>
                      <a:pt x="250" y="238"/>
                    </a:lnTo>
                    <a:lnTo>
                      <a:pt x="250" y="233"/>
                    </a:lnTo>
                    <a:lnTo>
                      <a:pt x="252" y="229"/>
                    </a:lnTo>
                    <a:lnTo>
                      <a:pt x="254" y="226"/>
                    </a:lnTo>
                    <a:lnTo>
                      <a:pt x="258" y="222"/>
                    </a:lnTo>
                    <a:lnTo>
                      <a:pt x="265" y="219"/>
                    </a:lnTo>
                    <a:lnTo>
                      <a:pt x="271" y="216"/>
                    </a:lnTo>
                    <a:lnTo>
                      <a:pt x="277" y="212"/>
                    </a:lnTo>
                    <a:lnTo>
                      <a:pt x="284" y="208"/>
                    </a:lnTo>
                    <a:lnTo>
                      <a:pt x="293" y="197"/>
                    </a:lnTo>
                    <a:lnTo>
                      <a:pt x="302" y="186"/>
                    </a:lnTo>
                    <a:lnTo>
                      <a:pt x="309" y="173"/>
                    </a:lnTo>
                    <a:lnTo>
                      <a:pt x="314" y="160"/>
                    </a:lnTo>
                    <a:lnTo>
                      <a:pt x="316" y="152"/>
                    </a:lnTo>
                    <a:lnTo>
                      <a:pt x="317" y="146"/>
                    </a:lnTo>
                    <a:lnTo>
                      <a:pt x="318" y="139"/>
                    </a:lnTo>
                    <a:lnTo>
                      <a:pt x="318" y="131"/>
                    </a:lnTo>
                    <a:lnTo>
                      <a:pt x="318" y="121"/>
                    </a:lnTo>
                    <a:lnTo>
                      <a:pt x="316" y="110"/>
                    </a:lnTo>
                    <a:lnTo>
                      <a:pt x="314" y="101"/>
                    </a:lnTo>
                    <a:lnTo>
                      <a:pt x="311" y="91"/>
                    </a:lnTo>
                    <a:lnTo>
                      <a:pt x="307" y="83"/>
                    </a:lnTo>
                    <a:lnTo>
                      <a:pt x="301" y="75"/>
                    </a:lnTo>
                    <a:lnTo>
                      <a:pt x="295" y="67"/>
                    </a:lnTo>
                    <a:lnTo>
                      <a:pt x="289" y="60"/>
                    </a:lnTo>
                    <a:lnTo>
                      <a:pt x="281" y="53"/>
                    </a:lnTo>
                    <a:lnTo>
                      <a:pt x="274" y="47"/>
                    </a:lnTo>
                    <a:lnTo>
                      <a:pt x="266" y="42"/>
                    </a:lnTo>
                    <a:lnTo>
                      <a:pt x="256" y="38"/>
                    </a:lnTo>
                    <a:lnTo>
                      <a:pt x="248" y="35"/>
                    </a:lnTo>
                    <a:lnTo>
                      <a:pt x="237" y="32"/>
                    </a:lnTo>
                    <a:lnTo>
                      <a:pt x="228" y="31"/>
                    </a:lnTo>
                    <a:lnTo>
                      <a:pt x="218" y="31"/>
                    </a:lnTo>
                    <a:lnTo>
                      <a:pt x="207" y="31"/>
                    </a:lnTo>
                    <a:lnTo>
                      <a:pt x="198" y="32"/>
                    </a:lnTo>
                    <a:lnTo>
                      <a:pt x="187" y="35"/>
                    </a:lnTo>
                    <a:lnTo>
                      <a:pt x="179" y="38"/>
                    </a:lnTo>
                    <a:lnTo>
                      <a:pt x="169" y="42"/>
                    </a:lnTo>
                    <a:lnTo>
                      <a:pt x="161" y="47"/>
                    </a:lnTo>
                    <a:lnTo>
                      <a:pt x="154" y="53"/>
                    </a:lnTo>
                    <a:lnTo>
                      <a:pt x="146" y="60"/>
                    </a:lnTo>
                    <a:lnTo>
                      <a:pt x="140" y="67"/>
                    </a:lnTo>
                    <a:lnTo>
                      <a:pt x="134" y="75"/>
                    </a:lnTo>
                    <a:lnTo>
                      <a:pt x="129" y="83"/>
                    </a:lnTo>
                    <a:lnTo>
                      <a:pt x="124" y="91"/>
                    </a:lnTo>
                    <a:lnTo>
                      <a:pt x="121" y="101"/>
                    </a:lnTo>
                    <a:lnTo>
                      <a:pt x="119" y="110"/>
                    </a:lnTo>
                    <a:lnTo>
                      <a:pt x="117" y="121"/>
                    </a:lnTo>
                    <a:lnTo>
                      <a:pt x="117" y="131"/>
                    </a:lnTo>
                    <a:lnTo>
                      <a:pt x="117" y="139"/>
                    </a:lnTo>
                    <a:lnTo>
                      <a:pt x="118" y="146"/>
                    </a:lnTo>
                    <a:lnTo>
                      <a:pt x="119" y="152"/>
                    </a:lnTo>
                    <a:lnTo>
                      <a:pt x="121" y="160"/>
                    </a:lnTo>
                    <a:lnTo>
                      <a:pt x="126" y="173"/>
                    </a:lnTo>
                    <a:lnTo>
                      <a:pt x="133" y="186"/>
                    </a:lnTo>
                    <a:lnTo>
                      <a:pt x="142" y="197"/>
                    </a:lnTo>
                    <a:lnTo>
                      <a:pt x="152" y="208"/>
                    </a:lnTo>
                    <a:lnTo>
                      <a:pt x="158" y="212"/>
                    </a:lnTo>
                    <a:lnTo>
                      <a:pt x="164" y="216"/>
                    </a:lnTo>
                    <a:lnTo>
                      <a:pt x="170" y="219"/>
                    </a:lnTo>
                    <a:lnTo>
                      <a:pt x="177" y="222"/>
                    </a:lnTo>
                    <a:lnTo>
                      <a:pt x="181" y="226"/>
                    </a:lnTo>
                    <a:lnTo>
                      <a:pt x="183" y="229"/>
                    </a:lnTo>
                    <a:lnTo>
                      <a:pt x="185" y="233"/>
                    </a:lnTo>
                    <a:lnTo>
                      <a:pt x="185" y="238"/>
                    </a:lnTo>
                    <a:lnTo>
                      <a:pt x="184" y="242"/>
                    </a:lnTo>
                    <a:lnTo>
                      <a:pt x="182" y="247"/>
                    </a:lnTo>
                    <a:lnTo>
                      <a:pt x="179" y="250"/>
                    </a:lnTo>
                    <a:lnTo>
                      <a:pt x="175" y="251"/>
                    </a:lnTo>
                    <a:lnTo>
                      <a:pt x="159" y="255"/>
                    </a:lnTo>
                    <a:lnTo>
                      <a:pt x="143" y="261"/>
                    </a:lnTo>
                    <a:lnTo>
                      <a:pt x="130" y="267"/>
                    </a:lnTo>
                    <a:lnTo>
                      <a:pt x="116" y="276"/>
                    </a:lnTo>
                    <a:lnTo>
                      <a:pt x="103" y="284"/>
                    </a:lnTo>
                    <a:lnTo>
                      <a:pt x="91" y="295"/>
                    </a:lnTo>
                    <a:lnTo>
                      <a:pt x="80" y="305"/>
                    </a:lnTo>
                    <a:lnTo>
                      <a:pt x="70" y="317"/>
                    </a:lnTo>
                    <a:lnTo>
                      <a:pt x="61" y="329"/>
                    </a:lnTo>
                    <a:lnTo>
                      <a:pt x="53" y="343"/>
                    </a:lnTo>
                    <a:lnTo>
                      <a:pt x="46" y="357"/>
                    </a:lnTo>
                    <a:lnTo>
                      <a:pt x="41" y="371"/>
                    </a:lnTo>
                    <a:lnTo>
                      <a:pt x="35" y="386"/>
                    </a:lnTo>
                    <a:lnTo>
                      <a:pt x="32" y="402"/>
                    </a:lnTo>
                    <a:lnTo>
                      <a:pt x="30" y="417"/>
                    </a:lnTo>
                    <a:lnTo>
                      <a:pt x="30" y="434"/>
                    </a:lnTo>
                    <a:lnTo>
                      <a:pt x="30" y="570"/>
                    </a:lnTo>
                    <a:lnTo>
                      <a:pt x="29" y="572"/>
                    </a:lnTo>
                    <a:lnTo>
                      <a:pt x="29" y="575"/>
                    </a:lnTo>
                    <a:lnTo>
                      <a:pt x="27" y="579"/>
                    </a:lnTo>
                    <a:lnTo>
                      <a:pt x="26" y="581"/>
                    </a:lnTo>
                    <a:lnTo>
                      <a:pt x="23" y="582"/>
                    </a:lnTo>
                    <a:lnTo>
                      <a:pt x="21" y="584"/>
                    </a:lnTo>
                    <a:lnTo>
                      <a:pt x="17" y="585"/>
                    </a:lnTo>
                    <a:lnTo>
                      <a:pt x="15" y="585"/>
                    </a:lnTo>
                    <a:lnTo>
                      <a:pt x="12" y="585"/>
                    </a:lnTo>
                    <a:lnTo>
                      <a:pt x="9" y="584"/>
                    </a:lnTo>
                    <a:lnTo>
                      <a:pt x="7" y="582"/>
                    </a:lnTo>
                    <a:lnTo>
                      <a:pt x="4" y="581"/>
                    </a:lnTo>
                    <a:lnTo>
                      <a:pt x="3" y="579"/>
                    </a:lnTo>
                    <a:lnTo>
                      <a:pt x="1" y="575"/>
                    </a:lnTo>
                    <a:lnTo>
                      <a:pt x="1" y="572"/>
                    </a:lnTo>
                    <a:lnTo>
                      <a:pt x="0" y="570"/>
                    </a:lnTo>
                    <a:lnTo>
                      <a:pt x="0" y="434"/>
                    </a:lnTo>
                    <a:lnTo>
                      <a:pt x="1" y="417"/>
                    </a:lnTo>
                    <a:lnTo>
                      <a:pt x="3" y="401"/>
                    </a:lnTo>
                    <a:lnTo>
                      <a:pt x="6" y="385"/>
                    </a:lnTo>
                    <a:lnTo>
                      <a:pt x="10" y="369"/>
                    </a:lnTo>
                    <a:lnTo>
                      <a:pt x="15" y="353"/>
                    </a:lnTo>
                    <a:lnTo>
                      <a:pt x="22" y="339"/>
                    </a:lnTo>
                    <a:lnTo>
                      <a:pt x="29" y="325"/>
                    </a:lnTo>
                    <a:lnTo>
                      <a:pt x="37" y="311"/>
                    </a:lnTo>
                    <a:lnTo>
                      <a:pt x="47" y="299"/>
                    </a:lnTo>
                    <a:lnTo>
                      <a:pt x="57" y="286"/>
                    </a:lnTo>
                    <a:lnTo>
                      <a:pt x="68" y="275"/>
                    </a:lnTo>
                    <a:lnTo>
                      <a:pt x="80" y="264"/>
                    </a:lnTo>
                    <a:lnTo>
                      <a:pt x="93" y="255"/>
                    </a:lnTo>
                    <a:lnTo>
                      <a:pt x="107" y="247"/>
                    </a:lnTo>
                    <a:lnTo>
                      <a:pt x="120" y="239"/>
                    </a:lnTo>
                    <a:lnTo>
                      <a:pt x="136" y="232"/>
                    </a:lnTo>
                    <a:lnTo>
                      <a:pt x="124" y="222"/>
                    </a:lnTo>
                    <a:lnTo>
                      <a:pt x="115" y="212"/>
                    </a:lnTo>
                    <a:lnTo>
                      <a:pt x="107" y="199"/>
                    </a:lnTo>
                    <a:lnTo>
                      <a:pt x="100" y="187"/>
                    </a:lnTo>
                    <a:lnTo>
                      <a:pt x="95" y="174"/>
                    </a:lnTo>
                    <a:lnTo>
                      <a:pt x="91" y="160"/>
                    </a:lnTo>
                    <a:lnTo>
                      <a:pt x="88" y="146"/>
                    </a:lnTo>
                    <a:lnTo>
                      <a:pt x="88" y="131"/>
                    </a:lnTo>
                    <a:lnTo>
                      <a:pt x="88" y="118"/>
                    </a:lnTo>
                    <a:lnTo>
                      <a:pt x="90" y="105"/>
                    </a:lnTo>
                    <a:lnTo>
                      <a:pt x="93" y="93"/>
                    </a:lnTo>
                    <a:lnTo>
                      <a:pt x="97" y="80"/>
                    </a:lnTo>
                    <a:lnTo>
                      <a:pt x="103" y="68"/>
                    </a:lnTo>
                    <a:lnTo>
                      <a:pt x="110" y="58"/>
                    </a:lnTo>
                    <a:lnTo>
                      <a:pt x="117" y="47"/>
                    </a:lnTo>
                    <a:lnTo>
                      <a:pt x="125" y="39"/>
                    </a:lnTo>
                    <a:lnTo>
                      <a:pt x="135" y="31"/>
                    </a:lnTo>
                    <a:lnTo>
                      <a:pt x="144" y="22"/>
                    </a:lnTo>
                    <a:lnTo>
                      <a:pt x="156" y="16"/>
                    </a:lnTo>
                    <a:lnTo>
                      <a:pt x="167" y="11"/>
                    </a:lnTo>
                    <a:lnTo>
                      <a:pt x="179" y="7"/>
                    </a:lnTo>
                    <a:lnTo>
                      <a:pt x="191" y="3"/>
                    </a:lnTo>
                    <a:lnTo>
                      <a:pt x="204" y="1"/>
                    </a:lnTo>
                    <a:lnTo>
                      <a:pt x="218" y="0"/>
                    </a:lnTo>
                    <a:lnTo>
                      <a:pt x="231" y="1"/>
                    </a:lnTo>
                    <a:lnTo>
                      <a:pt x="244" y="3"/>
                    </a:lnTo>
                    <a:lnTo>
                      <a:pt x="256" y="7"/>
                    </a:lnTo>
                    <a:lnTo>
                      <a:pt x="268" y="11"/>
                    </a:lnTo>
                    <a:lnTo>
                      <a:pt x="279" y="16"/>
                    </a:lnTo>
                    <a:lnTo>
                      <a:pt x="291" y="22"/>
                    </a:lnTo>
                    <a:lnTo>
                      <a:pt x="300" y="31"/>
                    </a:lnTo>
                    <a:lnTo>
                      <a:pt x="310" y="39"/>
                    </a:lnTo>
                    <a:lnTo>
                      <a:pt x="318" y="47"/>
                    </a:lnTo>
                    <a:lnTo>
                      <a:pt x="325" y="58"/>
                    </a:lnTo>
                    <a:lnTo>
                      <a:pt x="332" y="68"/>
                    </a:lnTo>
                    <a:lnTo>
                      <a:pt x="338" y="80"/>
                    </a:lnTo>
                    <a:lnTo>
                      <a:pt x="342" y="93"/>
                    </a:lnTo>
                    <a:lnTo>
                      <a:pt x="345" y="105"/>
                    </a:lnTo>
                    <a:lnTo>
                      <a:pt x="347" y="118"/>
                    </a:lnTo>
                    <a:lnTo>
                      <a:pt x="349" y="131"/>
                    </a:lnTo>
                    <a:lnTo>
                      <a:pt x="347" y="146"/>
                    </a:lnTo>
                    <a:lnTo>
                      <a:pt x="344" y="160"/>
                    </a:lnTo>
                    <a:lnTo>
                      <a:pt x="340" y="174"/>
                    </a:lnTo>
                    <a:lnTo>
                      <a:pt x="335" y="187"/>
                    </a:lnTo>
                    <a:lnTo>
                      <a:pt x="329" y="199"/>
                    </a:lnTo>
                    <a:lnTo>
                      <a:pt x="320" y="212"/>
                    </a:lnTo>
                    <a:lnTo>
                      <a:pt x="311" y="222"/>
                    </a:lnTo>
                    <a:lnTo>
                      <a:pt x="299" y="232"/>
                    </a:lnTo>
                    <a:lnTo>
                      <a:pt x="315" y="239"/>
                    </a:lnTo>
                    <a:lnTo>
                      <a:pt x="329" y="247"/>
                    </a:lnTo>
                    <a:lnTo>
                      <a:pt x="342" y="255"/>
                    </a:lnTo>
                    <a:lnTo>
                      <a:pt x="355" y="264"/>
                    </a:lnTo>
                    <a:lnTo>
                      <a:pt x="367" y="275"/>
                    </a:lnTo>
                    <a:lnTo>
                      <a:pt x="378" y="286"/>
                    </a:lnTo>
                    <a:lnTo>
                      <a:pt x="388" y="299"/>
                    </a:lnTo>
                    <a:lnTo>
                      <a:pt x="398" y="311"/>
                    </a:lnTo>
                    <a:lnTo>
                      <a:pt x="406" y="325"/>
                    </a:lnTo>
                    <a:lnTo>
                      <a:pt x="413" y="339"/>
                    </a:lnTo>
                    <a:lnTo>
                      <a:pt x="420" y="353"/>
                    </a:lnTo>
                    <a:lnTo>
                      <a:pt x="425" y="369"/>
                    </a:lnTo>
                    <a:lnTo>
                      <a:pt x="429" y="385"/>
                    </a:lnTo>
                    <a:lnTo>
                      <a:pt x="432" y="401"/>
                    </a:lnTo>
                    <a:lnTo>
                      <a:pt x="434" y="417"/>
                    </a:lnTo>
                    <a:lnTo>
                      <a:pt x="435" y="434"/>
                    </a:lnTo>
                    <a:lnTo>
                      <a:pt x="435" y="570"/>
                    </a:lnTo>
                    <a:lnTo>
                      <a:pt x="434" y="572"/>
                    </a:lnTo>
                    <a:lnTo>
                      <a:pt x="434" y="575"/>
                    </a:lnTo>
                    <a:lnTo>
                      <a:pt x="432" y="579"/>
                    </a:lnTo>
                    <a:lnTo>
                      <a:pt x="431" y="581"/>
                    </a:lnTo>
                    <a:lnTo>
                      <a:pt x="428" y="582"/>
                    </a:lnTo>
                    <a:lnTo>
                      <a:pt x="426" y="584"/>
                    </a:lnTo>
                    <a:lnTo>
                      <a:pt x="423" y="585"/>
                    </a:lnTo>
                    <a:lnTo>
                      <a:pt x="421" y="585"/>
                    </a:lnTo>
                    <a:close/>
                  </a:path>
                </a:pathLst>
              </a:custGeom>
              <a:solidFill>
                <a:schemeClr val="bg2"/>
              </a:solidFill>
              <a:ln w="9525">
                <a:noFill/>
                <a:round/>
                <a:headEnd/>
                <a:tailEnd/>
              </a:ln>
            </p:spPr>
            <p:txBody>
              <a:bodyPr/>
              <a:lstStyle/>
              <a:p>
                <a:endParaRPr lang="en-US" dirty="0">
                  <a:solidFill>
                    <a:srgbClr val="000000"/>
                  </a:solidFill>
                </a:endParaRPr>
              </a:p>
            </p:txBody>
          </p:sp>
          <p:sp>
            <p:nvSpPr>
              <p:cNvPr id="58" name="Freeform 34"/>
              <p:cNvSpPr>
                <a:spLocks/>
              </p:cNvSpPr>
              <p:nvPr/>
            </p:nvSpPr>
            <p:spPr bwMode="auto">
              <a:xfrm>
                <a:off x="1969" y="2267"/>
                <a:ext cx="174" cy="293"/>
              </a:xfrm>
              <a:custGeom>
                <a:avLst/>
                <a:gdLst>
                  <a:gd name="T0" fmla="*/ 41 w 349"/>
                  <a:gd name="T1" fmla="*/ 74 h 584"/>
                  <a:gd name="T2" fmla="*/ 40 w 349"/>
                  <a:gd name="T3" fmla="*/ 73 h 584"/>
                  <a:gd name="T4" fmla="*/ 39 w 349"/>
                  <a:gd name="T5" fmla="*/ 72 h 584"/>
                  <a:gd name="T6" fmla="*/ 39 w 349"/>
                  <a:gd name="T7" fmla="*/ 51 h 584"/>
                  <a:gd name="T8" fmla="*/ 37 w 349"/>
                  <a:gd name="T9" fmla="*/ 45 h 584"/>
                  <a:gd name="T10" fmla="*/ 34 w 349"/>
                  <a:gd name="T11" fmla="*/ 40 h 584"/>
                  <a:gd name="T12" fmla="*/ 30 w 349"/>
                  <a:gd name="T13" fmla="*/ 36 h 584"/>
                  <a:gd name="T14" fmla="*/ 25 w 349"/>
                  <a:gd name="T15" fmla="*/ 33 h 584"/>
                  <a:gd name="T16" fmla="*/ 21 w 349"/>
                  <a:gd name="T17" fmla="*/ 32 h 584"/>
                  <a:gd name="T18" fmla="*/ 20 w 349"/>
                  <a:gd name="T19" fmla="*/ 30 h 584"/>
                  <a:gd name="T20" fmla="*/ 20 w 349"/>
                  <a:gd name="T21" fmla="*/ 29 h 584"/>
                  <a:gd name="T22" fmla="*/ 23 w 349"/>
                  <a:gd name="T23" fmla="*/ 27 h 584"/>
                  <a:gd name="T24" fmla="*/ 25 w 349"/>
                  <a:gd name="T25" fmla="*/ 25 h 584"/>
                  <a:gd name="T26" fmla="*/ 28 w 349"/>
                  <a:gd name="T27" fmla="*/ 20 h 584"/>
                  <a:gd name="T28" fmla="*/ 28 w 349"/>
                  <a:gd name="T29" fmla="*/ 18 h 584"/>
                  <a:gd name="T30" fmla="*/ 28 w 349"/>
                  <a:gd name="T31" fmla="*/ 14 h 584"/>
                  <a:gd name="T32" fmla="*/ 27 w 349"/>
                  <a:gd name="T33" fmla="*/ 11 h 584"/>
                  <a:gd name="T34" fmla="*/ 25 w 349"/>
                  <a:gd name="T35" fmla="*/ 8 h 584"/>
                  <a:gd name="T36" fmla="*/ 22 w 349"/>
                  <a:gd name="T37" fmla="*/ 6 h 584"/>
                  <a:gd name="T38" fmla="*/ 18 w 349"/>
                  <a:gd name="T39" fmla="*/ 4 h 584"/>
                  <a:gd name="T40" fmla="*/ 15 w 349"/>
                  <a:gd name="T41" fmla="*/ 4 h 584"/>
                  <a:gd name="T42" fmla="*/ 11 w 349"/>
                  <a:gd name="T43" fmla="*/ 5 h 584"/>
                  <a:gd name="T44" fmla="*/ 8 w 349"/>
                  <a:gd name="T45" fmla="*/ 7 h 584"/>
                  <a:gd name="T46" fmla="*/ 5 w 349"/>
                  <a:gd name="T47" fmla="*/ 10 h 584"/>
                  <a:gd name="T48" fmla="*/ 4 w 349"/>
                  <a:gd name="T49" fmla="*/ 13 h 584"/>
                  <a:gd name="T50" fmla="*/ 3 w 349"/>
                  <a:gd name="T51" fmla="*/ 17 h 584"/>
                  <a:gd name="T52" fmla="*/ 3 w 349"/>
                  <a:gd name="T53" fmla="*/ 18 h 584"/>
                  <a:gd name="T54" fmla="*/ 2 w 349"/>
                  <a:gd name="T55" fmla="*/ 18 h 584"/>
                  <a:gd name="T56" fmla="*/ 1 w 349"/>
                  <a:gd name="T57" fmla="*/ 19 h 584"/>
                  <a:gd name="T58" fmla="*/ 0 w 349"/>
                  <a:gd name="T59" fmla="*/ 18 h 584"/>
                  <a:gd name="T60" fmla="*/ 0 w 349"/>
                  <a:gd name="T61" fmla="*/ 17 h 584"/>
                  <a:gd name="T62" fmla="*/ 0 w 349"/>
                  <a:gd name="T63" fmla="*/ 13 h 584"/>
                  <a:gd name="T64" fmla="*/ 2 w 349"/>
                  <a:gd name="T65" fmla="*/ 9 h 584"/>
                  <a:gd name="T66" fmla="*/ 4 w 349"/>
                  <a:gd name="T67" fmla="*/ 5 h 584"/>
                  <a:gd name="T68" fmla="*/ 8 w 349"/>
                  <a:gd name="T69" fmla="*/ 2 h 584"/>
                  <a:gd name="T70" fmla="*/ 13 w 349"/>
                  <a:gd name="T71" fmla="*/ 1 h 584"/>
                  <a:gd name="T72" fmla="*/ 18 w 349"/>
                  <a:gd name="T73" fmla="*/ 1 h 584"/>
                  <a:gd name="T74" fmla="*/ 22 w 349"/>
                  <a:gd name="T75" fmla="*/ 2 h 584"/>
                  <a:gd name="T76" fmla="*/ 26 w 349"/>
                  <a:gd name="T77" fmla="*/ 4 h 584"/>
                  <a:gd name="T78" fmla="*/ 29 w 349"/>
                  <a:gd name="T79" fmla="*/ 8 h 584"/>
                  <a:gd name="T80" fmla="*/ 31 w 349"/>
                  <a:gd name="T81" fmla="*/ 12 h 584"/>
                  <a:gd name="T82" fmla="*/ 32 w 349"/>
                  <a:gd name="T83" fmla="*/ 17 h 584"/>
                  <a:gd name="T84" fmla="*/ 31 w 349"/>
                  <a:gd name="T85" fmla="*/ 22 h 584"/>
                  <a:gd name="T86" fmla="*/ 29 w 349"/>
                  <a:gd name="T87" fmla="*/ 27 h 584"/>
                  <a:gd name="T88" fmla="*/ 28 w 349"/>
                  <a:gd name="T89" fmla="*/ 30 h 584"/>
                  <a:gd name="T90" fmla="*/ 33 w 349"/>
                  <a:gd name="T91" fmla="*/ 34 h 584"/>
                  <a:gd name="T92" fmla="*/ 37 w 349"/>
                  <a:gd name="T93" fmla="*/ 38 h 584"/>
                  <a:gd name="T94" fmla="*/ 40 w 349"/>
                  <a:gd name="T95" fmla="*/ 43 h 584"/>
                  <a:gd name="T96" fmla="*/ 42 w 349"/>
                  <a:gd name="T97" fmla="*/ 49 h 584"/>
                  <a:gd name="T98" fmla="*/ 43 w 349"/>
                  <a:gd name="T99" fmla="*/ 55 h 584"/>
                  <a:gd name="T100" fmla="*/ 43 w 349"/>
                  <a:gd name="T101" fmla="*/ 72 h 584"/>
                  <a:gd name="T102" fmla="*/ 42 w 349"/>
                  <a:gd name="T103" fmla="*/ 74 h 584"/>
                  <a:gd name="T104" fmla="*/ 41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333" y="584"/>
                    </a:moveTo>
                    <a:lnTo>
                      <a:pt x="331" y="584"/>
                    </a:lnTo>
                    <a:lnTo>
                      <a:pt x="328" y="583"/>
                    </a:lnTo>
                    <a:lnTo>
                      <a:pt x="325" y="582"/>
                    </a:lnTo>
                    <a:lnTo>
                      <a:pt x="323" y="580"/>
                    </a:lnTo>
                    <a:lnTo>
                      <a:pt x="321" y="578"/>
                    </a:lnTo>
                    <a:lnTo>
                      <a:pt x="319" y="575"/>
                    </a:lnTo>
                    <a:lnTo>
                      <a:pt x="319" y="573"/>
                    </a:lnTo>
                    <a:lnTo>
                      <a:pt x="318" y="570"/>
                    </a:lnTo>
                    <a:lnTo>
                      <a:pt x="318" y="433"/>
                    </a:lnTo>
                    <a:lnTo>
                      <a:pt x="318" y="417"/>
                    </a:lnTo>
                    <a:lnTo>
                      <a:pt x="316" y="401"/>
                    </a:lnTo>
                    <a:lnTo>
                      <a:pt x="312" y="385"/>
                    </a:lnTo>
                    <a:lnTo>
                      <a:pt x="308" y="371"/>
                    </a:lnTo>
                    <a:lnTo>
                      <a:pt x="303" y="356"/>
                    </a:lnTo>
                    <a:lnTo>
                      <a:pt x="295" y="342"/>
                    </a:lnTo>
                    <a:lnTo>
                      <a:pt x="287" y="329"/>
                    </a:lnTo>
                    <a:lnTo>
                      <a:pt x="279" y="317"/>
                    </a:lnTo>
                    <a:lnTo>
                      <a:pt x="268" y="305"/>
                    </a:lnTo>
                    <a:lnTo>
                      <a:pt x="258" y="294"/>
                    </a:lnTo>
                    <a:lnTo>
                      <a:pt x="245" y="285"/>
                    </a:lnTo>
                    <a:lnTo>
                      <a:pt x="232" y="275"/>
                    </a:lnTo>
                    <a:lnTo>
                      <a:pt x="219" y="267"/>
                    </a:lnTo>
                    <a:lnTo>
                      <a:pt x="205" y="261"/>
                    </a:lnTo>
                    <a:lnTo>
                      <a:pt x="189" y="255"/>
                    </a:lnTo>
                    <a:lnTo>
                      <a:pt x="174" y="250"/>
                    </a:lnTo>
                    <a:lnTo>
                      <a:pt x="170" y="249"/>
                    </a:lnTo>
                    <a:lnTo>
                      <a:pt x="166" y="246"/>
                    </a:lnTo>
                    <a:lnTo>
                      <a:pt x="164" y="242"/>
                    </a:lnTo>
                    <a:lnTo>
                      <a:pt x="163" y="238"/>
                    </a:lnTo>
                    <a:lnTo>
                      <a:pt x="163" y="232"/>
                    </a:lnTo>
                    <a:lnTo>
                      <a:pt x="164" y="228"/>
                    </a:lnTo>
                    <a:lnTo>
                      <a:pt x="167" y="225"/>
                    </a:lnTo>
                    <a:lnTo>
                      <a:pt x="172" y="223"/>
                    </a:lnTo>
                    <a:lnTo>
                      <a:pt x="178" y="220"/>
                    </a:lnTo>
                    <a:lnTo>
                      <a:pt x="184" y="216"/>
                    </a:lnTo>
                    <a:lnTo>
                      <a:pt x="191" y="211"/>
                    </a:lnTo>
                    <a:lnTo>
                      <a:pt x="196" y="207"/>
                    </a:lnTo>
                    <a:lnTo>
                      <a:pt x="206" y="197"/>
                    </a:lnTo>
                    <a:lnTo>
                      <a:pt x="215" y="185"/>
                    </a:lnTo>
                    <a:lnTo>
                      <a:pt x="222" y="173"/>
                    </a:lnTo>
                    <a:lnTo>
                      <a:pt x="227" y="159"/>
                    </a:lnTo>
                    <a:lnTo>
                      <a:pt x="229" y="153"/>
                    </a:lnTo>
                    <a:lnTo>
                      <a:pt x="230" y="145"/>
                    </a:lnTo>
                    <a:lnTo>
                      <a:pt x="231" y="138"/>
                    </a:lnTo>
                    <a:lnTo>
                      <a:pt x="231" y="131"/>
                    </a:lnTo>
                    <a:lnTo>
                      <a:pt x="231" y="120"/>
                    </a:lnTo>
                    <a:lnTo>
                      <a:pt x="229" y="110"/>
                    </a:lnTo>
                    <a:lnTo>
                      <a:pt x="227" y="100"/>
                    </a:lnTo>
                    <a:lnTo>
                      <a:pt x="223" y="91"/>
                    </a:lnTo>
                    <a:lnTo>
                      <a:pt x="219" y="82"/>
                    </a:lnTo>
                    <a:lnTo>
                      <a:pt x="215" y="74"/>
                    </a:lnTo>
                    <a:lnTo>
                      <a:pt x="208" y="67"/>
                    </a:lnTo>
                    <a:lnTo>
                      <a:pt x="202" y="59"/>
                    </a:lnTo>
                    <a:lnTo>
                      <a:pt x="195" y="53"/>
                    </a:lnTo>
                    <a:lnTo>
                      <a:pt x="187" y="47"/>
                    </a:lnTo>
                    <a:lnTo>
                      <a:pt x="179" y="42"/>
                    </a:lnTo>
                    <a:lnTo>
                      <a:pt x="170" y="37"/>
                    </a:lnTo>
                    <a:lnTo>
                      <a:pt x="160" y="34"/>
                    </a:lnTo>
                    <a:lnTo>
                      <a:pt x="151" y="32"/>
                    </a:lnTo>
                    <a:lnTo>
                      <a:pt x="141" y="30"/>
                    </a:lnTo>
                    <a:lnTo>
                      <a:pt x="131" y="30"/>
                    </a:lnTo>
                    <a:lnTo>
                      <a:pt x="120" y="30"/>
                    </a:lnTo>
                    <a:lnTo>
                      <a:pt x="111" y="32"/>
                    </a:lnTo>
                    <a:lnTo>
                      <a:pt x="100" y="34"/>
                    </a:lnTo>
                    <a:lnTo>
                      <a:pt x="92" y="37"/>
                    </a:lnTo>
                    <a:lnTo>
                      <a:pt x="83" y="42"/>
                    </a:lnTo>
                    <a:lnTo>
                      <a:pt x="74" y="47"/>
                    </a:lnTo>
                    <a:lnTo>
                      <a:pt x="67" y="53"/>
                    </a:lnTo>
                    <a:lnTo>
                      <a:pt x="60" y="59"/>
                    </a:lnTo>
                    <a:lnTo>
                      <a:pt x="53" y="67"/>
                    </a:lnTo>
                    <a:lnTo>
                      <a:pt x="47" y="74"/>
                    </a:lnTo>
                    <a:lnTo>
                      <a:pt x="42" y="82"/>
                    </a:lnTo>
                    <a:lnTo>
                      <a:pt x="38" y="91"/>
                    </a:lnTo>
                    <a:lnTo>
                      <a:pt x="34" y="100"/>
                    </a:lnTo>
                    <a:lnTo>
                      <a:pt x="32" y="110"/>
                    </a:lnTo>
                    <a:lnTo>
                      <a:pt x="30" y="120"/>
                    </a:lnTo>
                    <a:lnTo>
                      <a:pt x="30" y="131"/>
                    </a:lnTo>
                    <a:lnTo>
                      <a:pt x="30" y="134"/>
                    </a:lnTo>
                    <a:lnTo>
                      <a:pt x="29" y="136"/>
                    </a:lnTo>
                    <a:lnTo>
                      <a:pt x="27" y="139"/>
                    </a:lnTo>
                    <a:lnTo>
                      <a:pt x="26" y="141"/>
                    </a:lnTo>
                    <a:lnTo>
                      <a:pt x="24" y="143"/>
                    </a:lnTo>
                    <a:lnTo>
                      <a:pt x="21" y="144"/>
                    </a:lnTo>
                    <a:lnTo>
                      <a:pt x="18" y="145"/>
                    </a:lnTo>
                    <a:lnTo>
                      <a:pt x="16" y="145"/>
                    </a:lnTo>
                    <a:lnTo>
                      <a:pt x="12" y="145"/>
                    </a:lnTo>
                    <a:lnTo>
                      <a:pt x="9" y="144"/>
                    </a:lnTo>
                    <a:lnTo>
                      <a:pt x="7" y="143"/>
                    </a:lnTo>
                    <a:lnTo>
                      <a:pt x="5" y="141"/>
                    </a:lnTo>
                    <a:lnTo>
                      <a:pt x="3" y="139"/>
                    </a:lnTo>
                    <a:lnTo>
                      <a:pt x="2" y="136"/>
                    </a:lnTo>
                    <a:lnTo>
                      <a:pt x="1" y="134"/>
                    </a:lnTo>
                    <a:lnTo>
                      <a:pt x="0" y="131"/>
                    </a:lnTo>
                    <a:lnTo>
                      <a:pt x="1" y="117"/>
                    </a:lnTo>
                    <a:lnTo>
                      <a:pt x="3" y="104"/>
                    </a:lnTo>
                    <a:lnTo>
                      <a:pt x="6" y="92"/>
                    </a:lnTo>
                    <a:lnTo>
                      <a:pt x="10" y="79"/>
                    </a:lnTo>
                    <a:lnTo>
                      <a:pt x="16" y="69"/>
                    </a:lnTo>
                    <a:lnTo>
                      <a:pt x="23" y="57"/>
                    </a:lnTo>
                    <a:lnTo>
                      <a:pt x="30" y="48"/>
                    </a:lnTo>
                    <a:lnTo>
                      <a:pt x="39" y="39"/>
                    </a:lnTo>
                    <a:lnTo>
                      <a:pt x="48" y="30"/>
                    </a:lnTo>
                    <a:lnTo>
                      <a:pt x="57" y="23"/>
                    </a:lnTo>
                    <a:lnTo>
                      <a:pt x="69" y="15"/>
                    </a:lnTo>
                    <a:lnTo>
                      <a:pt x="79" y="10"/>
                    </a:lnTo>
                    <a:lnTo>
                      <a:pt x="92" y="6"/>
                    </a:lnTo>
                    <a:lnTo>
                      <a:pt x="105" y="3"/>
                    </a:lnTo>
                    <a:lnTo>
                      <a:pt x="117" y="1"/>
                    </a:lnTo>
                    <a:lnTo>
                      <a:pt x="131" y="0"/>
                    </a:lnTo>
                    <a:lnTo>
                      <a:pt x="144" y="1"/>
                    </a:lnTo>
                    <a:lnTo>
                      <a:pt x="157" y="3"/>
                    </a:lnTo>
                    <a:lnTo>
                      <a:pt x="170" y="6"/>
                    </a:lnTo>
                    <a:lnTo>
                      <a:pt x="181" y="10"/>
                    </a:lnTo>
                    <a:lnTo>
                      <a:pt x="193" y="15"/>
                    </a:lnTo>
                    <a:lnTo>
                      <a:pt x="203" y="23"/>
                    </a:lnTo>
                    <a:lnTo>
                      <a:pt x="214" y="30"/>
                    </a:lnTo>
                    <a:lnTo>
                      <a:pt x="223" y="39"/>
                    </a:lnTo>
                    <a:lnTo>
                      <a:pt x="231" y="48"/>
                    </a:lnTo>
                    <a:lnTo>
                      <a:pt x="239" y="57"/>
                    </a:lnTo>
                    <a:lnTo>
                      <a:pt x="245" y="69"/>
                    </a:lnTo>
                    <a:lnTo>
                      <a:pt x="251" y="79"/>
                    </a:lnTo>
                    <a:lnTo>
                      <a:pt x="255" y="92"/>
                    </a:lnTo>
                    <a:lnTo>
                      <a:pt x="259" y="104"/>
                    </a:lnTo>
                    <a:lnTo>
                      <a:pt x="261" y="117"/>
                    </a:lnTo>
                    <a:lnTo>
                      <a:pt x="261" y="131"/>
                    </a:lnTo>
                    <a:lnTo>
                      <a:pt x="261" y="145"/>
                    </a:lnTo>
                    <a:lnTo>
                      <a:pt x="258" y="160"/>
                    </a:lnTo>
                    <a:lnTo>
                      <a:pt x="253" y="174"/>
                    </a:lnTo>
                    <a:lnTo>
                      <a:pt x="248" y="187"/>
                    </a:lnTo>
                    <a:lnTo>
                      <a:pt x="242" y="200"/>
                    </a:lnTo>
                    <a:lnTo>
                      <a:pt x="233" y="211"/>
                    </a:lnTo>
                    <a:lnTo>
                      <a:pt x="224" y="222"/>
                    </a:lnTo>
                    <a:lnTo>
                      <a:pt x="213" y="231"/>
                    </a:lnTo>
                    <a:lnTo>
                      <a:pt x="228" y="239"/>
                    </a:lnTo>
                    <a:lnTo>
                      <a:pt x="242" y="246"/>
                    </a:lnTo>
                    <a:lnTo>
                      <a:pt x="255" y="254"/>
                    </a:lnTo>
                    <a:lnTo>
                      <a:pt x="268" y="265"/>
                    </a:lnTo>
                    <a:lnTo>
                      <a:pt x="281" y="275"/>
                    </a:lnTo>
                    <a:lnTo>
                      <a:pt x="291" y="286"/>
                    </a:lnTo>
                    <a:lnTo>
                      <a:pt x="302" y="298"/>
                    </a:lnTo>
                    <a:lnTo>
                      <a:pt x="311" y="311"/>
                    </a:lnTo>
                    <a:lnTo>
                      <a:pt x="319" y="324"/>
                    </a:lnTo>
                    <a:lnTo>
                      <a:pt x="327" y="338"/>
                    </a:lnTo>
                    <a:lnTo>
                      <a:pt x="333" y="353"/>
                    </a:lnTo>
                    <a:lnTo>
                      <a:pt x="338" y="368"/>
                    </a:lnTo>
                    <a:lnTo>
                      <a:pt x="342" y="384"/>
                    </a:lnTo>
                    <a:lnTo>
                      <a:pt x="346" y="400"/>
                    </a:lnTo>
                    <a:lnTo>
                      <a:pt x="348" y="417"/>
                    </a:lnTo>
                    <a:lnTo>
                      <a:pt x="349" y="433"/>
                    </a:lnTo>
                    <a:lnTo>
                      <a:pt x="349" y="570"/>
                    </a:lnTo>
                    <a:lnTo>
                      <a:pt x="348" y="573"/>
                    </a:lnTo>
                    <a:lnTo>
                      <a:pt x="347" y="575"/>
                    </a:lnTo>
                    <a:lnTo>
                      <a:pt x="346" y="578"/>
                    </a:lnTo>
                    <a:lnTo>
                      <a:pt x="343" y="580"/>
                    </a:lnTo>
                    <a:lnTo>
                      <a:pt x="341" y="582"/>
                    </a:lnTo>
                    <a:lnTo>
                      <a:pt x="339" y="583"/>
                    </a:lnTo>
                    <a:lnTo>
                      <a:pt x="336" y="584"/>
                    </a:lnTo>
                    <a:lnTo>
                      <a:pt x="333" y="584"/>
                    </a:lnTo>
                    <a:close/>
                  </a:path>
                </a:pathLst>
              </a:custGeom>
              <a:solidFill>
                <a:schemeClr val="bg2"/>
              </a:solidFill>
              <a:ln w="9525">
                <a:noFill/>
                <a:round/>
                <a:headEnd/>
                <a:tailEnd/>
              </a:ln>
            </p:spPr>
            <p:txBody>
              <a:bodyPr/>
              <a:lstStyle/>
              <a:p>
                <a:endParaRPr lang="en-US" dirty="0">
                  <a:solidFill>
                    <a:srgbClr val="000000"/>
                  </a:solidFill>
                </a:endParaRPr>
              </a:p>
            </p:txBody>
          </p:sp>
          <p:sp>
            <p:nvSpPr>
              <p:cNvPr id="59" name="Freeform 35"/>
              <p:cNvSpPr>
                <a:spLocks/>
              </p:cNvSpPr>
              <p:nvPr/>
            </p:nvSpPr>
            <p:spPr bwMode="auto">
              <a:xfrm>
                <a:off x="1766" y="2267"/>
                <a:ext cx="175" cy="293"/>
              </a:xfrm>
              <a:custGeom>
                <a:avLst/>
                <a:gdLst>
                  <a:gd name="T0" fmla="*/ 2 w 349"/>
                  <a:gd name="T1" fmla="*/ 74 h 584"/>
                  <a:gd name="T2" fmla="*/ 1 w 349"/>
                  <a:gd name="T3" fmla="*/ 73 h 584"/>
                  <a:gd name="T4" fmla="*/ 0 w 349"/>
                  <a:gd name="T5" fmla="*/ 72 h 584"/>
                  <a:gd name="T6" fmla="*/ 1 w 349"/>
                  <a:gd name="T7" fmla="*/ 51 h 584"/>
                  <a:gd name="T8" fmla="*/ 2 w 349"/>
                  <a:gd name="T9" fmla="*/ 45 h 584"/>
                  <a:gd name="T10" fmla="*/ 5 w 349"/>
                  <a:gd name="T11" fmla="*/ 39 h 584"/>
                  <a:gd name="T12" fmla="*/ 9 w 349"/>
                  <a:gd name="T13" fmla="*/ 35 h 584"/>
                  <a:gd name="T14" fmla="*/ 14 w 349"/>
                  <a:gd name="T15" fmla="*/ 31 h 584"/>
                  <a:gd name="T16" fmla="*/ 16 w 349"/>
                  <a:gd name="T17" fmla="*/ 28 h 584"/>
                  <a:gd name="T18" fmla="*/ 13 w 349"/>
                  <a:gd name="T19" fmla="*/ 24 h 584"/>
                  <a:gd name="T20" fmla="*/ 11 w 349"/>
                  <a:gd name="T21" fmla="*/ 19 h 584"/>
                  <a:gd name="T22" fmla="*/ 12 w 349"/>
                  <a:gd name="T23" fmla="*/ 13 h 584"/>
                  <a:gd name="T24" fmla="*/ 13 w 349"/>
                  <a:gd name="T25" fmla="*/ 9 h 584"/>
                  <a:gd name="T26" fmla="*/ 16 w 349"/>
                  <a:gd name="T27" fmla="*/ 5 h 584"/>
                  <a:gd name="T28" fmla="*/ 20 w 349"/>
                  <a:gd name="T29" fmla="*/ 2 h 584"/>
                  <a:gd name="T30" fmla="*/ 24 w 349"/>
                  <a:gd name="T31" fmla="*/ 1 h 584"/>
                  <a:gd name="T32" fmla="*/ 29 w 349"/>
                  <a:gd name="T33" fmla="*/ 1 h 584"/>
                  <a:gd name="T34" fmla="*/ 34 w 349"/>
                  <a:gd name="T35" fmla="*/ 2 h 584"/>
                  <a:gd name="T36" fmla="*/ 38 w 349"/>
                  <a:gd name="T37" fmla="*/ 4 h 584"/>
                  <a:gd name="T38" fmla="*/ 41 w 349"/>
                  <a:gd name="T39" fmla="*/ 8 h 584"/>
                  <a:gd name="T40" fmla="*/ 43 w 349"/>
                  <a:gd name="T41" fmla="*/ 12 h 584"/>
                  <a:gd name="T42" fmla="*/ 44 w 349"/>
                  <a:gd name="T43" fmla="*/ 17 h 584"/>
                  <a:gd name="T44" fmla="*/ 44 w 349"/>
                  <a:gd name="T45" fmla="*/ 18 h 584"/>
                  <a:gd name="T46" fmla="*/ 43 w 349"/>
                  <a:gd name="T47" fmla="*/ 18 h 584"/>
                  <a:gd name="T48" fmla="*/ 42 w 349"/>
                  <a:gd name="T49" fmla="*/ 19 h 584"/>
                  <a:gd name="T50" fmla="*/ 41 w 349"/>
                  <a:gd name="T51" fmla="*/ 18 h 584"/>
                  <a:gd name="T52" fmla="*/ 40 w 349"/>
                  <a:gd name="T53" fmla="*/ 17 h 584"/>
                  <a:gd name="T54" fmla="*/ 40 w 349"/>
                  <a:gd name="T55" fmla="*/ 14 h 584"/>
                  <a:gd name="T56" fmla="*/ 39 w 349"/>
                  <a:gd name="T57" fmla="*/ 11 h 584"/>
                  <a:gd name="T58" fmla="*/ 37 w 349"/>
                  <a:gd name="T59" fmla="*/ 8 h 584"/>
                  <a:gd name="T60" fmla="*/ 34 w 349"/>
                  <a:gd name="T61" fmla="*/ 6 h 584"/>
                  <a:gd name="T62" fmla="*/ 30 w 349"/>
                  <a:gd name="T63" fmla="*/ 4 h 584"/>
                  <a:gd name="T64" fmla="*/ 26 w 349"/>
                  <a:gd name="T65" fmla="*/ 4 h 584"/>
                  <a:gd name="T66" fmla="*/ 23 w 349"/>
                  <a:gd name="T67" fmla="*/ 5 h 584"/>
                  <a:gd name="T68" fmla="*/ 20 w 349"/>
                  <a:gd name="T69" fmla="*/ 7 h 584"/>
                  <a:gd name="T70" fmla="*/ 17 w 349"/>
                  <a:gd name="T71" fmla="*/ 10 h 584"/>
                  <a:gd name="T72" fmla="*/ 16 w 349"/>
                  <a:gd name="T73" fmla="*/ 13 h 584"/>
                  <a:gd name="T74" fmla="*/ 15 w 349"/>
                  <a:gd name="T75" fmla="*/ 17 h 584"/>
                  <a:gd name="T76" fmla="*/ 15 w 349"/>
                  <a:gd name="T77" fmla="*/ 20 h 584"/>
                  <a:gd name="T78" fmla="*/ 17 w 349"/>
                  <a:gd name="T79" fmla="*/ 24 h 584"/>
                  <a:gd name="T80" fmla="*/ 20 w 349"/>
                  <a:gd name="T81" fmla="*/ 27 h 584"/>
                  <a:gd name="T82" fmla="*/ 23 w 349"/>
                  <a:gd name="T83" fmla="*/ 28 h 584"/>
                  <a:gd name="T84" fmla="*/ 24 w 349"/>
                  <a:gd name="T85" fmla="*/ 29 h 584"/>
                  <a:gd name="T86" fmla="*/ 23 w 349"/>
                  <a:gd name="T87" fmla="*/ 31 h 584"/>
                  <a:gd name="T88" fmla="*/ 20 w 349"/>
                  <a:gd name="T89" fmla="*/ 32 h 584"/>
                  <a:gd name="T90" fmla="*/ 15 w 349"/>
                  <a:gd name="T91" fmla="*/ 35 h 584"/>
                  <a:gd name="T92" fmla="*/ 11 w 349"/>
                  <a:gd name="T93" fmla="*/ 39 h 584"/>
                  <a:gd name="T94" fmla="*/ 7 w 349"/>
                  <a:gd name="T95" fmla="*/ 43 h 584"/>
                  <a:gd name="T96" fmla="*/ 5 w 349"/>
                  <a:gd name="T97" fmla="*/ 49 h 584"/>
                  <a:gd name="T98" fmla="*/ 4 w 349"/>
                  <a:gd name="T99" fmla="*/ 55 h 584"/>
                  <a:gd name="T100" fmla="*/ 4 w 349"/>
                  <a:gd name="T101" fmla="*/ 72 h 584"/>
                  <a:gd name="T102" fmla="*/ 4 w 349"/>
                  <a:gd name="T103" fmla="*/ 74 h 584"/>
                  <a:gd name="T104" fmla="*/ 2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16" y="584"/>
                    </a:moveTo>
                    <a:lnTo>
                      <a:pt x="13" y="584"/>
                    </a:lnTo>
                    <a:lnTo>
                      <a:pt x="10" y="583"/>
                    </a:lnTo>
                    <a:lnTo>
                      <a:pt x="8" y="582"/>
                    </a:lnTo>
                    <a:lnTo>
                      <a:pt x="6" y="580"/>
                    </a:lnTo>
                    <a:lnTo>
                      <a:pt x="4" y="578"/>
                    </a:lnTo>
                    <a:lnTo>
                      <a:pt x="3" y="575"/>
                    </a:lnTo>
                    <a:lnTo>
                      <a:pt x="1" y="573"/>
                    </a:lnTo>
                    <a:lnTo>
                      <a:pt x="0" y="570"/>
                    </a:lnTo>
                    <a:lnTo>
                      <a:pt x="0" y="433"/>
                    </a:lnTo>
                    <a:lnTo>
                      <a:pt x="1" y="417"/>
                    </a:lnTo>
                    <a:lnTo>
                      <a:pt x="4" y="400"/>
                    </a:lnTo>
                    <a:lnTo>
                      <a:pt x="7" y="384"/>
                    </a:lnTo>
                    <a:lnTo>
                      <a:pt x="11" y="368"/>
                    </a:lnTo>
                    <a:lnTo>
                      <a:pt x="16" y="353"/>
                    </a:lnTo>
                    <a:lnTo>
                      <a:pt x="22" y="338"/>
                    </a:lnTo>
                    <a:lnTo>
                      <a:pt x="30" y="324"/>
                    </a:lnTo>
                    <a:lnTo>
                      <a:pt x="38" y="311"/>
                    </a:lnTo>
                    <a:lnTo>
                      <a:pt x="48" y="298"/>
                    </a:lnTo>
                    <a:lnTo>
                      <a:pt x="58" y="286"/>
                    </a:lnTo>
                    <a:lnTo>
                      <a:pt x="69" y="275"/>
                    </a:lnTo>
                    <a:lnTo>
                      <a:pt x="81" y="265"/>
                    </a:lnTo>
                    <a:lnTo>
                      <a:pt x="94" y="254"/>
                    </a:lnTo>
                    <a:lnTo>
                      <a:pt x="107" y="246"/>
                    </a:lnTo>
                    <a:lnTo>
                      <a:pt x="121" y="239"/>
                    </a:lnTo>
                    <a:lnTo>
                      <a:pt x="137" y="231"/>
                    </a:lnTo>
                    <a:lnTo>
                      <a:pt x="125" y="222"/>
                    </a:lnTo>
                    <a:lnTo>
                      <a:pt x="116" y="211"/>
                    </a:lnTo>
                    <a:lnTo>
                      <a:pt x="107" y="200"/>
                    </a:lnTo>
                    <a:lnTo>
                      <a:pt x="101" y="187"/>
                    </a:lnTo>
                    <a:lnTo>
                      <a:pt x="96" y="174"/>
                    </a:lnTo>
                    <a:lnTo>
                      <a:pt x="92" y="160"/>
                    </a:lnTo>
                    <a:lnTo>
                      <a:pt x="88" y="145"/>
                    </a:lnTo>
                    <a:lnTo>
                      <a:pt x="88" y="131"/>
                    </a:lnTo>
                    <a:lnTo>
                      <a:pt x="88" y="117"/>
                    </a:lnTo>
                    <a:lnTo>
                      <a:pt x="91" y="104"/>
                    </a:lnTo>
                    <a:lnTo>
                      <a:pt x="94" y="92"/>
                    </a:lnTo>
                    <a:lnTo>
                      <a:pt x="98" y="79"/>
                    </a:lnTo>
                    <a:lnTo>
                      <a:pt x="104" y="69"/>
                    </a:lnTo>
                    <a:lnTo>
                      <a:pt x="110" y="57"/>
                    </a:lnTo>
                    <a:lnTo>
                      <a:pt x="118" y="48"/>
                    </a:lnTo>
                    <a:lnTo>
                      <a:pt x="126" y="39"/>
                    </a:lnTo>
                    <a:lnTo>
                      <a:pt x="136" y="30"/>
                    </a:lnTo>
                    <a:lnTo>
                      <a:pt x="146" y="23"/>
                    </a:lnTo>
                    <a:lnTo>
                      <a:pt x="157" y="15"/>
                    </a:lnTo>
                    <a:lnTo>
                      <a:pt x="168" y="10"/>
                    </a:lnTo>
                    <a:lnTo>
                      <a:pt x="180" y="6"/>
                    </a:lnTo>
                    <a:lnTo>
                      <a:pt x="192" y="3"/>
                    </a:lnTo>
                    <a:lnTo>
                      <a:pt x="205" y="1"/>
                    </a:lnTo>
                    <a:lnTo>
                      <a:pt x="218" y="0"/>
                    </a:lnTo>
                    <a:lnTo>
                      <a:pt x="232" y="1"/>
                    </a:lnTo>
                    <a:lnTo>
                      <a:pt x="245" y="3"/>
                    </a:lnTo>
                    <a:lnTo>
                      <a:pt x="257" y="6"/>
                    </a:lnTo>
                    <a:lnTo>
                      <a:pt x="270" y="10"/>
                    </a:lnTo>
                    <a:lnTo>
                      <a:pt x="280" y="15"/>
                    </a:lnTo>
                    <a:lnTo>
                      <a:pt x="292" y="23"/>
                    </a:lnTo>
                    <a:lnTo>
                      <a:pt x="301" y="30"/>
                    </a:lnTo>
                    <a:lnTo>
                      <a:pt x="311" y="39"/>
                    </a:lnTo>
                    <a:lnTo>
                      <a:pt x="319" y="48"/>
                    </a:lnTo>
                    <a:lnTo>
                      <a:pt x="326" y="57"/>
                    </a:lnTo>
                    <a:lnTo>
                      <a:pt x="334" y="69"/>
                    </a:lnTo>
                    <a:lnTo>
                      <a:pt x="339" y="79"/>
                    </a:lnTo>
                    <a:lnTo>
                      <a:pt x="343" y="92"/>
                    </a:lnTo>
                    <a:lnTo>
                      <a:pt x="346" y="104"/>
                    </a:lnTo>
                    <a:lnTo>
                      <a:pt x="348" y="117"/>
                    </a:lnTo>
                    <a:lnTo>
                      <a:pt x="349" y="131"/>
                    </a:lnTo>
                    <a:lnTo>
                      <a:pt x="348" y="134"/>
                    </a:lnTo>
                    <a:lnTo>
                      <a:pt x="347" y="136"/>
                    </a:lnTo>
                    <a:lnTo>
                      <a:pt x="346" y="139"/>
                    </a:lnTo>
                    <a:lnTo>
                      <a:pt x="344" y="141"/>
                    </a:lnTo>
                    <a:lnTo>
                      <a:pt x="342" y="143"/>
                    </a:lnTo>
                    <a:lnTo>
                      <a:pt x="340" y="144"/>
                    </a:lnTo>
                    <a:lnTo>
                      <a:pt x="337" y="145"/>
                    </a:lnTo>
                    <a:lnTo>
                      <a:pt x="334" y="145"/>
                    </a:lnTo>
                    <a:lnTo>
                      <a:pt x="331" y="145"/>
                    </a:lnTo>
                    <a:lnTo>
                      <a:pt x="328" y="144"/>
                    </a:lnTo>
                    <a:lnTo>
                      <a:pt x="325" y="143"/>
                    </a:lnTo>
                    <a:lnTo>
                      <a:pt x="323" y="141"/>
                    </a:lnTo>
                    <a:lnTo>
                      <a:pt x="322" y="139"/>
                    </a:lnTo>
                    <a:lnTo>
                      <a:pt x="320" y="136"/>
                    </a:lnTo>
                    <a:lnTo>
                      <a:pt x="320" y="134"/>
                    </a:lnTo>
                    <a:lnTo>
                      <a:pt x="319" y="131"/>
                    </a:lnTo>
                    <a:lnTo>
                      <a:pt x="319" y="120"/>
                    </a:lnTo>
                    <a:lnTo>
                      <a:pt x="317" y="110"/>
                    </a:lnTo>
                    <a:lnTo>
                      <a:pt x="315" y="100"/>
                    </a:lnTo>
                    <a:lnTo>
                      <a:pt x="312" y="91"/>
                    </a:lnTo>
                    <a:lnTo>
                      <a:pt x="307" y="82"/>
                    </a:lnTo>
                    <a:lnTo>
                      <a:pt x="302" y="74"/>
                    </a:lnTo>
                    <a:lnTo>
                      <a:pt x="296" y="67"/>
                    </a:lnTo>
                    <a:lnTo>
                      <a:pt x="290" y="59"/>
                    </a:lnTo>
                    <a:lnTo>
                      <a:pt x="282" y="53"/>
                    </a:lnTo>
                    <a:lnTo>
                      <a:pt x="275" y="47"/>
                    </a:lnTo>
                    <a:lnTo>
                      <a:pt x="267" y="42"/>
                    </a:lnTo>
                    <a:lnTo>
                      <a:pt x="257" y="37"/>
                    </a:lnTo>
                    <a:lnTo>
                      <a:pt x="249" y="34"/>
                    </a:lnTo>
                    <a:lnTo>
                      <a:pt x="238" y="32"/>
                    </a:lnTo>
                    <a:lnTo>
                      <a:pt x="229" y="30"/>
                    </a:lnTo>
                    <a:lnTo>
                      <a:pt x="218" y="30"/>
                    </a:lnTo>
                    <a:lnTo>
                      <a:pt x="208" y="30"/>
                    </a:lnTo>
                    <a:lnTo>
                      <a:pt x="198" y="32"/>
                    </a:lnTo>
                    <a:lnTo>
                      <a:pt x="189" y="34"/>
                    </a:lnTo>
                    <a:lnTo>
                      <a:pt x="180" y="37"/>
                    </a:lnTo>
                    <a:lnTo>
                      <a:pt x="170" y="42"/>
                    </a:lnTo>
                    <a:lnTo>
                      <a:pt x="162" y="47"/>
                    </a:lnTo>
                    <a:lnTo>
                      <a:pt x="154" y="53"/>
                    </a:lnTo>
                    <a:lnTo>
                      <a:pt x="147" y="59"/>
                    </a:lnTo>
                    <a:lnTo>
                      <a:pt x="141" y="67"/>
                    </a:lnTo>
                    <a:lnTo>
                      <a:pt x="135" y="74"/>
                    </a:lnTo>
                    <a:lnTo>
                      <a:pt x="130" y="82"/>
                    </a:lnTo>
                    <a:lnTo>
                      <a:pt x="126" y="91"/>
                    </a:lnTo>
                    <a:lnTo>
                      <a:pt x="122" y="100"/>
                    </a:lnTo>
                    <a:lnTo>
                      <a:pt x="120" y="110"/>
                    </a:lnTo>
                    <a:lnTo>
                      <a:pt x="118" y="120"/>
                    </a:lnTo>
                    <a:lnTo>
                      <a:pt x="118" y="131"/>
                    </a:lnTo>
                    <a:lnTo>
                      <a:pt x="118" y="138"/>
                    </a:lnTo>
                    <a:lnTo>
                      <a:pt x="119" y="145"/>
                    </a:lnTo>
                    <a:lnTo>
                      <a:pt x="120" y="153"/>
                    </a:lnTo>
                    <a:lnTo>
                      <a:pt x="122" y="159"/>
                    </a:lnTo>
                    <a:lnTo>
                      <a:pt x="127" y="173"/>
                    </a:lnTo>
                    <a:lnTo>
                      <a:pt x="135" y="185"/>
                    </a:lnTo>
                    <a:lnTo>
                      <a:pt x="143" y="197"/>
                    </a:lnTo>
                    <a:lnTo>
                      <a:pt x="153" y="207"/>
                    </a:lnTo>
                    <a:lnTo>
                      <a:pt x="159" y="211"/>
                    </a:lnTo>
                    <a:lnTo>
                      <a:pt x="165" y="216"/>
                    </a:lnTo>
                    <a:lnTo>
                      <a:pt x="171" y="220"/>
                    </a:lnTo>
                    <a:lnTo>
                      <a:pt x="177" y="223"/>
                    </a:lnTo>
                    <a:lnTo>
                      <a:pt x="182" y="225"/>
                    </a:lnTo>
                    <a:lnTo>
                      <a:pt x="185" y="228"/>
                    </a:lnTo>
                    <a:lnTo>
                      <a:pt x="186" y="232"/>
                    </a:lnTo>
                    <a:lnTo>
                      <a:pt x="186" y="238"/>
                    </a:lnTo>
                    <a:lnTo>
                      <a:pt x="185" y="242"/>
                    </a:lnTo>
                    <a:lnTo>
                      <a:pt x="183" y="246"/>
                    </a:lnTo>
                    <a:lnTo>
                      <a:pt x="180" y="249"/>
                    </a:lnTo>
                    <a:lnTo>
                      <a:pt x="175" y="250"/>
                    </a:lnTo>
                    <a:lnTo>
                      <a:pt x="160" y="255"/>
                    </a:lnTo>
                    <a:lnTo>
                      <a:pt x="144" y="261"/>
                    </a:lnTo>
                    <a:lnTo>
                      <a:pt x="130" y="267"/>
                    </a:lnTo>
                    <a:lnTo>
                      <a:pt x="117" y="275"/>
                    </a:lnTo>
                    <a:lnTo>
                      <a:pt x="104" y="285"/>
                    </a:lnTo>
                    <a:lnTo>
                      <a:pt x="92" y="294"/>
                    </a:lnTo>
                    <a:lnTo>
                      <a:pt x="81" y="305"/>
                    </a:lnTo>
                    <a:lnTo>
                      <a:pt x="71" y="317"/>
                    </a:lnTo>
                    <a:lnTo>
                      <a:pt x="62" y="329"/>
                    </a:lnTo>
                    <a:lnTo>
                      <a:pt x="54" y="342"/>
                    </a:lnTo>
                    <a:lnTo>
                      <a:pt x="47" y="356"/>
                    </a:lnTo>
                    <a:lnTo>
                      <a:pt x="41" y="371"/>
                    </a:lnTo>
                    <a:lnTo>
                      <a:pt x="37" y="385"/>
                    </a:lnTo>
                    <a:lnTo>
                      <a:pt x="33" y="401"/>
                    </a:lnTo>
                    <a:lnTo>
                      <a:pt x="31" y="417"/>
                    </a:lnTo>
                    <a:lnTo>
                      <a:pt x="31" y="433"/>
                    </a:lnTo>
                    <a:lnTo>
                      <a:pt x="31" y="570"/>
                    </a:lnTo>
                    <a:lnTo>
                      <a:pt x="31" y="573"/>
                    </a:lnTo>
                    <a:lnTo>
                      <a:pt x="30" y="575"/>
                    </a:lnTo>
                    <a:lnTo>
                      <a:pt x="28" y="578"/>
                    </a:lnTo>
                    <a:lnTo>
                      <a:pt x="27" y="580"/>
                    </a:lnTo>
                    <a:lnTo>
                      <a:pt x="25" y="582"/>
                    </a:lnTo>
                    <a:lnTo>
                      <a:pt x="21" y="583"/>
                    </a:lnTo>
                    <a:lnTo>
                      <a:pt x="18" y="584"/>
                    </a:lnTo>
                    <a:lnTo>
                      <a:pt x="16" y="584"/>
                    </a:lnTo>
                    <a:close/>
                  </a:path>
                </a:pathLst>
              </a:custGeom>
              <a:solidFill>
                <a:schemeClr val="bg2"/>
              </a:solidFill>
              <a:ln w="9525">
                <a:noFill/>
                <a:round/>
                <a:headEnd/>
                <a:tailEnd/>
              </a:ln>
            </p:spPr>
            <p:txBody>
              <a:bodyPr/>
              <a:lstStyle/>
              <a:p>
                <a:endParaRPr lang="en-US" dirty="0">
                  <a:solidFill>
                    <a:srgbClr val="000000"/>
                  </a:solidFill>
                </a:endParaRPr>
              </a:p>
            </p:txBody>
          </p: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Tree>
    <p:extLst>
      <p:ext uri="{BB962C8B-B14F-4D97-AF65-F5344CB8AC3E}">
        <p14:creationId xmlns:p14="http://schemas.microsoft.com/office/powerpoint/2010/main" val="230571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33991" y="159442"/>
            <a:ext cx="7893900" cy="447300"/>
          </a:xfrm>
          <a:prstGeom prst="rect">
            <a:avLst/>
          </a:prstGeom>
        </p:spPr>
        <p:txBody>
          <a:bodyPr wrap="square" lIns="91425" tIns="91425" rIns="91425" bIns="91425" anchor="ctr" anchorCtr="0">
            <a:noAutofit/>
          </a:bodyPr>
          <a:lstStyle/>
          <a:p>
            <a:pPr lvl="0" rtl="0">
              <a:spcBef>
                <a:spcPts val="0"/>
              </a:spcBef>
              <a:buNone/>
            </a:pPr>
            <a:r>
              <a:rPr lang="en" dirty="0"/>
              <a:t>Introducing </a:t>
            </a:r>
            <a:r>
              <a:rPr lang="en" dirty="0" err="1"/>
              <a:t>IMMUNIchain</a:t>
            </a:r>
            <a:endParaRPr lang="en" dirty="0"/>
          </a:p>
        </p:txBody>
      </p:sp>
      <p:sp>
        <p:nvSpPr>
          <p:cNvPr id="77" name="Shape 77"/>
          <p:cNvSpPr txBox="1">
            <a:spLocks noGrp="1"/>
          </p:cNvSpPr>
          <p:nvPr>
            <p:ph type="body" idx="1"/>
          </p:nvPr>
        </p:nvSpPr>
        <p:spPr>
          <a:xfrm>
            <a:off x="317500" y="943429"/>
            <a:ext cx="8369400" cy="3143100"/>
          </a:xfrm>
          <a:prstGeom prst="rect">
            <a:avLst/>
          </a:prstGeom>
        </p:spPr>
        <p:txBody>
          <a:bodyPr wrap="square" lIns="91425" tIns="91425" rIns="91425" bIns="91425" anchor="t" anchorCtr="0">
            <a:noAutofit/>
          </a:bodyPr>
          <a:lstStyle/>
          <a:p>
            <a:pPr marL="0" lvl="0" indent="0" rtl="0">
              <a:spcBef>
                <a:spcPts val="0"/>
              </a:spcBef>
              <a:buNone/>
            </a:pPr>
            <a:r>
              <a:rPr lang="en" dirty="0"/>
              <a:t>The challenge</a:t>
            </a:r>
          </a:p>
          <a:p>
            <a:pPr marL="457200" lvl="0" indent="-228600" rtl="0">
              <a:spcBef>
                <a:spcPts val="0"/>
              </a:spcBef>
            </a:pPr>
            <a:r>
              <a:rPr lang="en" dirty="0"/>
              <a:t>A child's immunization record is one that:  </a:t>
            </a:r>
          </a:p>
          <a:p>
            <a:pPr marL="914400" lvl="1" rtl="0">
              <a:spcBef>
                <a:spcPts val="0"/>
              </a:spcBef>
            </a:pPr>
            <a:r>
              <a:rPr lang="en" dirty="0"/>
              <a:t>Is updated and maintained (annually) by only medical providers</a:t>
            </a:r>
          </a:p>
          <a:p>
            <a:pPr marL="914400" lvl="1" rtl="0">
              <a:spcBef>
                <a:spcPts val="0"/>
              </a:spcBef>
            </a:pPr>
            <a:r>
              <a:rPr lang="en" dirty="0"/>
              <a:t>Is kept by guardians who ensure that the child is immunized</a:t>
            </a:r>
          </a:p>
          <a:p>
            <a:pPr marL="914400" lvl="1" rtl="0">
              <a:spcBef>
                <a:spcPts val="0"/>
              </a:spcBef>
            </a:pPr>
            <a:r>
              <a:rPr lang="en" dirty="0"/>
              <a:t>Conforms to the requirements defined by the CDC/state/school district</a:t>
            </a:r>
          </a:p>
          <a:p>
            <a:pPr marL="914400" lvl="1" rtl="0">
              <a:spcBef>
                <a:spcPts val="0"/>
              </a:spcBef>
            </a:pPr>
            <a:r>
              <a:rPr lang="en" dirty="0"/>
              <a:t>Is requested/required by:</a:t>
            </a:r>
          </a:p>
          <a:p>
            <a:pPr marL="1371600" lvl="2" indent="-228600" rtl="0">
              <a:spcBef>
                <a:spcPts val="0"/>
              </a:spcBef>
            </a:pPr>
            <a:r>
              <a:rPr lang="en" dirty="0"/>
              <a:t>Schools on an annual basis  </a:t>
            </a:r>
          </a:p>
          <a:p>
            <a:pPr marL="1371600" lvl="2" indent="-228600" rtl="0">
              <a:spcBef>
                <a:spcPts val="0"/>
              </a:spcBef>
            </a:pPr>
            <a:r>
              <a:rPr lang="en" dirty="0"/>
              <a:t>Summer camps, athletic programs, etc.    </a:t>
            </a:r>
          </a:p>
          <a:p>
            <a:pPr marL="457200" lvl="0" indent="-228600" rtl="0">
              <a:spcBef>
                <a:spcPts val="1000"/>
              </a:spcBef>
            </a:pPr>
            <a:r>
              <a:rPr lang="en" dirty="0"/>
              <a:t>Today, when requested, the record:</a:t>
            </a:r>
          </a:p>
          <a:p>
            <a:pPr marL="914400" lvl="1" rtl="0">
              <a:spcBef>
                <a:spcPts val="0"/>
              </a:spcBef>
            </a:pPr>
            <a:r>
              <a:rPr lang="en" dirty="0"/>
              <a:t>Must be current with the most recent updates</a:t>
            </a:r>
          </a:p>
          <a:p>
            <a:pPr marL="914400" lvl="1" rtl="0">
              <a:spcBef>
                <a:spcPts val="0"/>
              </a:spcBef>
            </a:pPr>
            <a:r>
              <a:rPr lang="en" dirty="0"/>
              <a:t>Is usually provided as a paper printout</a:t>
            </a:r>
          </a:p>
          <a:p>
            <a:pPr marL="914400" lvl="1" rtl="0">
              <a:spcBef>
                <a:spcPts val="0"/>
              </a:spcBef>
            </a:pPr>
            <a:r>
              <a:rPr lang="en" dirty="0"/>
              <a:t>Is mailed/delivered/faxed to different organizations throughout the year (could be multiple times) </a:t>
            </a:r>
          </a:p>
        </p:txBody>
      </p:sp>
      <p:sp>
        <p:nvSpPr>
          <p:cNvPr id="78" name="Shape 78"/>
          <p:cNvSpPr txBox="1"/>
          <p:nvPr/>
        </p:nvSpPr>
        <p:spPr>
          <a:xfrm>
            <a:off x="301124" y="577650"/>
            <a:ext cx="8444979" cy="553200"/>
          </a:xfrm>
          <a:prstGeom prst="rect">
            <a:avLst/>
          </a:prstGeom>
          <a:noFill/>
          <a:ln>
            <a:noFill/>
          </a:ln>
        </p:spPr>
        <p:txBody>
          <a:bodyPr wrap="square" lIns="91425" tIns="91425" rIns="91425" bIns="91425" anchor="t" anchorCtr="0">
            <a:noAutofit/>
          </a:bodyPr>
          <a:lstStyle/>
          <a:p>
            <a:pPr lvl="0">
              <a:spcBef>
                <a:spcPts val="0"/>
              </a:spcBef>
              <a:buNone/>
            </a:pPr>
            <a:r>
              <a:rPr lang="en" sz="1400" i="1" dirty="0"/>
              <a:t>Designed by Suzie </a:t>
            </a:r>
            <a:r>
              <a:rPr lang="en" sz="1400" i="1" dirty="0" err="1"/>
              <a:t>Wendler</a:t>
            </a:r>
            <a:r>
              <a:rPr lang="en" sz="1400" i="1" dirty="0"/>
              <a:t>, Guy </a:t>
            </a:r>
            <a:r>
              <a:rPr lang="en" sz="1400" i="1" dirty="0" err="1"/>
              <a:t>Shevik</a:t>
            </a:r>
            <a:r>
              <a:rPr lang="en" sz="1400" i="1" dirty="0"/>
              <a:t>, Mark Rader and Mike </a:t>
            </a:r>
            <a:r>
              <a:rPr lang="en" sz="1400" i="1" dirty="0" err="1"/>
              <a:t>Bonett</a:t>
            </a:r>
            <a:r>
              <a:rPr lang="en" sz="1400" i="1" dirty="0"/>
              <a:t> from the IBM Washington Systems Center, won an internal </a:t>
            </a:r>
            <a:r>
              <a:rPr lang="en" sz="1400" i="1" dirty="0" err="1"/>
              <a:t>Blockchain</a:t>
            </a:r>
            <a:r>
              <a:rPr lang="en" sz="1400" i="1" dirty="0"/>
              <a:t> Hackathon</a:t>
            </a:r>
          </a:p>
        </p:txBody>
      </p:sp>
      <p:sp>
        <p:nvSpPr>
          <p:cNvPr id="79" name="Shape 79"/>
          <p:cNvSpPr txBox="1">
            <a:spLocks noGrp="1"/>
          </p:cNvSpPr>
          <p:nvPr>
            <p:ph type="sldNum" idx="12"/>
          </p:nvPr>
        </p:nvSpPr>
        <p:spPr>
          <a:xfrm>
            <a:off x="8227785" y="4803546"/>
            <a:ext cx="580500" cy="273900"/>
          </a:xfrm>
          <a:prstGeom prst="rect">
            <a:avLst/>
          </a:prstGeom>
        </p:spPr>
        <p:txBody>
          <a:bodyPr wrap="square" lIns="91425" tIns="45700" rIns="91425" bIns="45700" anchor="ctr" anchorCtr="0">
            <a:noAutofit/>
          </a:bodyPr>
          <a:lstStyle/>
          <a:p>
            <a:pPr lvl="0">
              <a:spcBef>
                <a:spcPts val="0"/>
              </a:spcBef>
              <a:buClr>
                <a:srgbClr val="001F8E"/>
              </a:buClr>
              <a:buSzPct val="25000"/>
              <a:buFont typeface="Gill Sans"/>
              <a:buNone/>
            </a:pPr>
            <a:fld id="{00000000-1234-1234-1234-123412341234}" type="slidenum">
              <a:rPr lang="en"/>
              <a:t>40</a:t>
            </a:fld>
            <a:endParaRPr lang="en"/>
          </a:p>
        </p:txBody>
      </p:sp>
    </p:spTree>
    <p:extLst>
      <p:ext uri="{BB962C8B-B14F-4D97-AF65-F5344CB8AC3E}">
        <p14:creationId xmlns:p14="http://schemas.microsoft.com/office/powerpoint/2010/main" val="10320624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33991" y="159442"/>
            <a:ext cx="7893900" cy="447300"/>
          </a:xfrm>
          <a:prstGeom prst="rect">
            <a:avLst/>
          </a:prstGeom>
        </p:spPr>
        <p:txBody>
          <a:bodyPr wrap="square" lIns="91425" tIns="91425" rIns="91425" bIns="91425" anchor="ctr" anchorCtr="0">
            <a:noAutofit/>
          </a:bodyPr>
          <a:lstStyle/>
          <a:p>
            <a:pPr lvl="0">
              <a:spcBef>
                <a:spcPts val="0"/>
              </a:spcBef>
              <a:buNone/>
            </a:pPr>
            <a:r>
              <a:rPr lang="en" sz="2800" dirty="0"/>
              <a:t>The Solution - Streamlined, </a:t>
            </a:r>
            <a:r>
              <a:rPr lang="en" sz="2800" dirty="0" smtClean="0"/>
              <a:t>Fast,</a:t>
            </a:r>
            <a:r>
              <a:rPr lang="en-US" sz="2800" dirty="0" smtClean="0"/>
              <a:t> </a:t>
            </a:r>
            <a:r>
              <a:rPr lang="en" sz="2800" dirty="0" smtClean="0"/>
              <a:t>Secure</a:t>
            </a:r>
            <a:endParaRPr lang="en" sz="2800" dirty="0"/>
          </a:p>
        </p:txBody>
      </p:sp>
      <p:pic>
        <p:nvPicPr>
          <p:cNvPr id="85" name="Shape 85"/>
          <p:cNvPicPr preferRelativeResize="0"/>
          <p:nvPr/>
        </p:nvPicPr>
        <p:blipFill>
          <a:blip r:embed="rId3">
            <a:alphaModFix/>
          </a:blip>
          <a:stretch>
            <a:fillRect/>
          </a:stretch>
        </p:blipFill>
        <p:spPr>
          <a:xfrm>
            <a:off x="400962" y="1041275"/>
            <a:ext cx="8342068" cy="3891099"/>
          </a:xfrm>
          <a:prstGeom prst="rect">
            <a:avLst/>
          </a:prstGeom>
          <a:noFill/>
          <a:ln>
            <a:noFill/>
          </a:ln>
        </p:spPr>
      </p:pic>
      <p:sp>
        <p:nvSpPr>
          <p:cNvPr id="86" name="Shape 86"/>
          <p:cNvSpPr txBox="1"/>
          <p:nvPr/>
        </p:nvSpPr>
        <p:spPr>
          <a:xfrm>
            <a:off x="421600" y="500300"/>
            <a:ext cx="7242000" cy="447300"/>
          </a:xfrm>
          <a:prstGeom prst="rect">
            <a:avLst/>
          </a:prstGeom>
          <a:noFill/>
          <a:ln>
            <a:noFill/>
          </a:ln>
        </p:spPr>
        <p:txBody>
          <a:bodyPr wrap="square" lIns="91425" tIns="91425" rIns="91425" bIns="91425" anchor="t" anchorCtr="0">
            <a:noAutofit/>
          </a:bodyPr>
          <a:lstStyle/>
          <a:p>
            <a:pPr lvl="0">
              <a:spcBef>
                <a:spcPts val="0"/>
              </a:spcBef>
              <a:buClr>
                <a:schemeClr val="dk1"/>
              </a:buClr>
              <a:buSzPct val="91666"/>
              <a:buFont typeface="Arial"/>
              <a:buNone/>
            </a:pPr>
            <a:r>
              <a:rPr lang="en" sz="1200" dirty="0"/>
              <a:t>A </a:t>
            </a:r>
            <a:r>
              <a:rPr lang="en" sz="1200" dirty="0" err="1"/>
              <a:t>blockchain</a:t>
            </a:r>
            <a:r>
              <a:rPr lang="en" sz="1200" dirty="0"/>
              <a:t> allowing doctors/medical practitioners to provide updated records of the child's immunizations. Guardians may authorize service providers (member) to view the record. </a:t>
            </a:r>
          </a:p>
          <a:p>
            <a:pPr lvl="0">
              <a:spcBef>
                <a:spcPts val="0"/>
              </a:spcBef>
              <a:buClr>
                <a:schemeClr val="dk1"/>
              </a:buClr>
              <a:buFont typeface="Arial"/>
              <a:buNone/>
            </a:pPr>
            <a:endParaRPr dirty="0"/>
          </a:p>
          <a:p>
            <a:pPr lvl="0">
              <a:spcBef>
                <a:spcPts val="0"/>
              </a:spcBef>
              <a:buNone/>
            </a:pPr>
            <a:endParaRPr dirty="0"/>
          </a:p>
        </p:txBody>
      </p:sp>
      <p:sp>
        <p:nvSpPr>
          <p:cNvPr id="87" name="Shape 87"/>
          <p:cNvSpPr txBox="1">
            <a:spLocks noGrp="1"/>
          </p:cNvSpPr>
          <p:nvPr>
            <p:ph type="sldNum" idx="12"/>
          </p:nvPr>
        </p:nvSpPr>
        <p:spPr>
          <a:xfrm>
            <a:off x="8227785" y="4803546"/>
            <a:ext cx="580500" cy="273900"/>
          </a:xfrm>
          <a:prstGeom prst="rect">
            <a:avLst/>
          </a:prstGeom>
        </p:spPr>
        <p:txBody>
          <a:bodyPr wrap="square" lIns="91425" tIns="45700" rIns="91425" bIns="45700" anchor="ctr" anchorCtr="0">
            <a:noAutofit/>
          </a:bodyPr>
          <a:lstStyle/>
          <a:p>
            <a:pPr lvl="0">
              <a:spcBef>
                <a:spcPts val="0"/>
              </a:spcBef>
              <a:buClr>
                <a:srgbClr val="001F8E"/>
              </a:buClr>
              <a:buSzPct val="25000"/>
              <a:buFont typeface="Gill Sans"/>
              <a:buNone/>
            </a:pPr>
            <a:fld id="{00000000-1234-1234-1234-123412341234}" type="slidenum">
              <a:rPr lang="en"/>
              <a:t>41</a:t>
            </a:fld>
            <a:endParaRPr lang="en"/>
          </a:p>
        </p:txBody>
      </p:sp>
    </p:spTree>
    <p:extLst>
      <p:ext uri="{BB962C8B-B14F-4D97-AF65-F5344CB8AC3E}">
        <p14:creationId xmlns:p14="http://schemas.microsoft.com/office/powerpoint/2010/main" val="5207480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33991" y="159442"/>
            <a:ext cx="7893900" cy="447300"/>
          </a:xfrm>
          <a:prstGeom prst="rect">
            <a:avLst/>
          </a:prstGeom>
        </p:spPr>
        <p:txBody>
          <a:bodyPr wrap="square" lIns="91425" tIns="91425" rIns="91425" bIns="91425" anchor="ctr" anchorCtr="0">
            <a:noAutofit/>
          </a:bodyPr>
          <a:lstStyle/>
          <a:p>
            <a:pPr lvl="0">
              <a:spcBef>
                <a:spcPts val="0"/>
              </a:spcBef>
              <a:buNone/>
            </a:pPr>
            <a:r>
              <a:rPr lang="en"/>
              <a:t>Participants, Roles, and Transactions</a:t>
            </a:r>
          </a:p>
        </p:txBody>
      </p:sp>
      <p:pic>
        <p:nvPicPr>
          <p:cNvPr id="93" name="Shape 93"/>
          <p:cNvPicPr preferRelativeResize="0"/>
          <p:nvPr/>
        </p:nvPicPr>
        <p:blipFill>
          <a:blip r:embed="rId3">
            <a:alphaModFix/>
          </a:blip>
          <a:stretch>
            <a:fillRect/>
          </a:stretch>
        </p:blipFill>
        <p:spPr>
          <a:xfrm>
            <a:off x="152400" y="682942"/>
            <a:ext cx="8835262" cy="4231957"/>
          </a:xfrm>
          <a:prstGeom prst="rect">
            <a:avLst/>
          </a:prstGeom>
          <a:noFill/>
          <a:ln>
            <a:noFill/>
          </a:ln>
        </p:spPr>
      </p:pic>
      <p:sp>
        <p:nvSpPr>
          <p:cNvPr id="94" name="Shape 94"/>
          <p:cNvSpPr txBox="1">
            <a:spLocks noGrp="1"/>
          </p:cNvSpPr>
          <p:nvPr>
            <p:ph type="sldNum" idx="12"/>
          </p:nvPr>
        </p:nvSpPr>
        <p:spPr>
          <a:xfrm>
            <a:off x="8227785" y="4803546"/>
            <a:ext cx="580500" cy="273900"/>
          </a:xfrm>
          <a:prstGeom prst="rect">
            <a:avLst/>
          </a:prstGeom>
        </p:spPr>
        <p:txBody>
          <a:bodyPr wrap="square" lIns="91425" tIns="45700" rIns="91425" bIns="45700" anchor="ctr" anchorCtr="0">
            <a:noAutofit/>
          </a:bodyPr>
          <a:lstStyle/>
          <a:p>
            <a:pPr lvl="0">
              <a:spcBef>
                <a:spcPts val="0"/>
              </a:spcBef>
              <a:buClr>
                <a:srgbClr val="001F8E"/>
              </a:buClr>
              <a:buSzPct val="25000"/>
              <a:buFont typeface="Gill Sans"/>
              <a:buNone/>
            </a:pPr>
            <a:fld id="{00000000-1234-1234-1234-123412341234}" type="slidenum">
              <a:rPr lang="en"/>
              <a:t>42</a:t>
            </a:fld>
            <a:endParaRPr lang="en"/>
          </a:p>
        </p:txBody>
      </p:sp>
    </p:spTree>
    <p:extLst>
      <p:ext uri="{BB962C8B-B14F-4D97-AF65-F5344CB8AC3E}">
        <p14:creationId xmlns:p14="http://schemas.microsoft.com/office/powerpoint/2010/main" val="2658211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smtClean="0"/>
              <a:t>Lab </a:t>
            </a:r>
            <a:r>
              <a:rPr lang="en-US" dirty="0" err="1" smtClean="0"/>
              <a:t>Prereqs</a:t>
            </a:r>
            <a:endParaRPr lang="en-US" dirty="0"/>
          </a:p>
        </p:txBody>
      </p:sp>
      <p:sp>
        <p:nvSpPr>
          <p:cNvPr id="5" name="Slide Number Placeholder 4"/>
          <p:cNvSpPr>
            <a:spLocks noGrp="1"/>
          </p:cNvSpPr>
          <p:nvPr>
            <p:ph type="sldNum" sz="quarter" idx="15"/>
          </p:nvPr>
        </p:nvSpPr>
        <p:spPr/>
        <p:txBody>
          <a:bodyPr/>
          <a:lstStyle/>
          <a:p>
            <a:fld id="{08BF69C1-739F-1B47-B5E3-FA651BCAB105}" type="slidenum">
              <a:rPr lang="en-US" smtClean="0"/>
              <a:pPr/>
              <a:t>43</a:t>
            </a:fld>
            <a:endParaRPr lang="en-US" dirty="0"/>
          </a:p>
        </p:txBody>
      </p:sp>
      <p:sp>
        <p:nvSpPr>
          <p:cNvPr id="6" name="Content Placeholder 4"/>
          <p:cNvSpPr>
            <a:spLocks noGrp="1"/>
          </p:cNvSpPr>
          <p:nvPr>
            <p:ph sz="quarter" idx="13"/>
          </p:nvPr>
        </p:nvSpPr>
        <p:spPr bwMode="auto">
          <a:xfrm>
            <a:off x="2514600" y="666750"/>
            <a:ext cx="6400800" cy="2553007"/>
          </a:xfrm>
          <a:prstGeom prst="rect">
            <a:avLst/>
          </a:prstGeom>
          <a:noFill/>
          <a:ln w="9525">
            <a:noFill/>
            <a:miter lim="800000"/>
            <a:headEnd/>
            <a:tailEnd/>
          </a:ln>
        </p:spPr>
        <p:txBody>
          <a:bodyPr lIns="0" tIns="0" rIns="0" bIns="0">
            <a:spAutoFit/>
          </a:bodyPr>
          <a:lstStyle/>
          <a:p>
            <a:pPr marL="685800" lvl="1" indent="-228600">
              <a:spcBef>
                <a:spcPct val="5000"/>
              </a:spcBef>
              <a:spcAft>
                <a:spcPct val="5000"/>
              </a:spcAft>
              <a:buFont typeface="Arial" charset="0"/>
              <a:buChar char="•"/>
            </a:pPr>
            <a:endParaRPr lang="en-US" sz="1200" dirty="0">
              <a:solidFill>
                <a:srgbClr val="000000"/>
              </a:solidFill>
              <a:latin typeface="IBM Plex Sans Regular" charset="0"/>
              <a:cs typeface="IBM Plex Sans Regular" charset="0"/>
            </a:endParaRPr>
          </a:p>
          <a:p>
            <a:pPr marL="228600" indent="-228600">
              <a:spcBef>
                <a:spcPct val="5000"/>
              </a:spcBef>
              <a:spcAft>
                <a:spcPct val="5000"/>
              </a:spcAft>
              <a:buFont typeface="Arial" charset="0"/>
              <a:buChar char="–"/>
            </a:pPr>
            <a:r>
              <a:rPr lang="en-US" dirty="0" smtClean="0">
                <a:solidFill>
                  <a:srgbClr val="0164FF"/>
                </a:solidFill>
                <a:latin typeface="IBM Plex Sans Regular" charset="0"/>
                <a:cs typeface="IBM Plex Sans Regular" charset="0"/>
              </a:rPr>
              <a:t>Day 2 Agenda</a:t>
            </a:r>
          </a:p>
          <a:p>
            <a:pPr marL="685800" lvl="1" indent="-228600">
              <a:spcBef>
                <a:spcPct val="5000"/>
              </a:spcBef>
              <a:spcAft>
                <a:spcPct val="5000"/>
              </a:spcAft>
              <a:buFont typeface="Arial" charset="0"/>
              <a:buChar char="•"/>
            </a:pPr>
            <a:r>
              <a:rPr lang="en-US" sz="1600" dirty="0" err="1">
                <a:solidFill>
                  <a:srgbClr val="000000"/>
                </a:solidFill>
                <a:latin typeface="IBM Plex Sans Regular" charset="0"/>
                <a:cs typeface="IBM Plex Sans Regular" charset="0"/>
              </a:rPr>
              <a:t>Blockchain</a:t>
            </a:r>
            <a:r>
              <a:rPr lang="en-US" sz="1600" dirty="0">
                <a:solidFill>
                  <a:srgbClr val="000000"/>
                </a:solidFill>
                <a:latin typeface="IBM Plex Sans Regular" charset="0"/>
                <a:cs typeface="IBM Plex Sans Regular" charset="0"/>
              </a:rPr>
              <a:t> </a:t>
            </a:r>
            <a:r>
              <a:rPr lang="en-US" sz="1600" dirty="0" smtClean="0">
                <a:solidFill>
                  <a:srgbClr val="000000"/>
                </a:solidFill>
                <a:latin typeface="IBM Plex Sans Regular" charset="0"/>
                <a:cs typeface="IBM Plex Sans Regular" charset="0"/>
              </a:rPr>
              <a:t>Composed</a:t>
            </a:r>
            <a:endParaRPr lang="en-US" sz="1600" dirty="0">
              <a:solidFill>
                <a:srgbClr val="000000"/>
              </a:solidFill>
              <a:latin typeface="IBM Plex Sans Regular" charset="0"/>
              <a:cs typeface="IBM Plex Sans Regular" charset="0"/>
            </a:endParaRPr>
          </a:p>
          <a:p>
            <a:pPr marL="685800" lvl="1" indent="-228600">
              <a:spcBef>
                <a:spcPct val="5000"/>
              </a:spcBef>
              <a:spcAft>
                <a:spcPct val="5000"/>
              </a:spcAft>
              <a:buFont typeface="Arial" charset="0"/>
              <a:buChar char="•"/>
            </a:pPr>
            <a:r>
              <a:rPr lang="en-US" sz="1600" dirty="0" smtClean="0">
                <a:solidFill>
                  <a:srgbClr val="000000"/>
                </a:solidFill>
                <a:latin typeface="IBM Plex Sans Regular" charset="0"/>
                <a:cs typeface="IBM Plex Sans Regular" charset="0"/>
              </a:rPr>
              <a:t>Composer Lab using </a:t>
            </a:r>
            <a:r>
              <a:rPr lang="en-US" sz="1600" dirty="0" err="1" smtClean="0">
                <a:solidFill>
                  <a:srgbClr val="000000"/>
                </a:solidFill>
                <a:latin typeface="IBM Plex Sans Regular" charset="0"/>
                <a:cs typeface="IBM Plex Sans Regular" charset="0"/>
              </a:rPr>
              <a:t>IMMUNIChain</a:t>
            </a:r>
            <a:endParaRPr lang="en-US" sz="1600" dirty="0" smtClean="0">
              <a:solidFill>
                <a:srgbClr val="000000"/>
              </a:solidFill>
              <a:latin typeface="IBM Plex Sans Regular" charset="0"/>
              <a:cs typeface="IBM Plex Sans Regular" charset="0"/>
            </a:endParaRPr>
          </a:p>
          <a:p>
            <a:pPr marL="685800" lvl="1" indent="-228600">
              <a:spcBef>
                <a:spcPct val="5000"/>
              </a:spcBef>
              <a:spcAft>
                <a:spcPct val="5000"/>
              </a:spcAft>
              <a:buFont typeface="Arial" charset="0"/>
              <a:buChar char="•"/>
            </a:pPr>
            <a:endParaRPr lang="en-US" sz="1600" dirty="0">
              <a:solidFill>
                <a:srgbClr val="000000"/>
              </a:solidFill>
              <a:latin typeface="IBM Plex Sans Regular" charset="0"/>
            </a:endParaRPr>
          </a:p>
          <a:p>
            <a:pPr marL="685800" lvl="1" indent="-228600">
              <a:spcBef>
                <a:spcPct val="5000"/>
              </a:spcBef>
              <a:spcAft>
                <a:spcPct val="5000"/>
              </a:spcAft>
              <a:buFont typeface="Arial" charset="0"/>
              <a:buChar char="•"/>
            </a:pPr>
            <a:endParaRPr lang="en-US" sz="1600" dirty="0">
              <a:solidFill>
                <a:srgbClr val="000000"/>
              </a:solidFill>
              <a:latin typeface="IBM Plex Sans Regular" charset="0"/>
            </a:endParaRPr>
          </a:p>
          <a:p>
            <a:pPr marL="909637" lvl="2" indent="-228600">
              <a:spcBef>
                <a:spcPct val="5000"/>
              </a:spcBef>
              <a:spcAft>
                <a:spcPct val="5000"/>
              </a:spcAft>
              <a:buFont typeface="Arial" charset="0"/>
              <a:buChar char="•"/>
            </a:pPr>
            <a:r>
              <a:rPr lang="en-US" sz="1600" dirty="0" smtClean="0">
                <a:solidFill>
                  <a:srgbClr val="000000"/>
                </a:solidFill>
                <a:latin typeface="IBM Plex Sans Regular" charset="0"/>
                <a:cs typeface="IBM Plex Sans Regular" charset="0"/>
              </a:rPr>
              <a:t>Download files related to the lab from:</a:t>
            </a:r>
          </a:p>
          <a:p>
            <a:pPr marL="1138237" lvl="3" indent="-228600">
              <a:spcBef>
                <a:spcPct val="5000"/>
              </a:spcBef>
              <a:spcAft>
                <a:spcPct val="5000"/>
              </a:spcAft>
              <a:buFont typeface="Arial" charset="0"/>
              <a:buChar char="•"/>
            </a:pPr>
            <a:r>
              <a:rPr lang="en-US" sz="1600" dirty="0">
                <a:solidFill>
                  <a:srgbClr val="000000"/>
                </a:solidFill>
                <a:latin typeface="IBM Plex Sans Regular" charset="0"/>
                <a:hlinkClick r:id="rId3"/>
              </a:rPr>
              <a:t>https://</a:t>
            </a:r>
            <a:r>
              <a:rPr lang="en-US" sz="1600" dirty="0" smtClean="0">
                <a:solidFill>
                  <a:srgbClr val="000000"/>
                </a:solidFill>
                <a:latin typeface="IBM Plex Sans Regular" charset="0"/>
                <a:hlinkClick r:id="rId3"/>
              </a:rPr>
              <a:t>github.com/grice32/immunichain</a:t>
            </a:r>
            <a:endParaRPr lang="en-US" sz="1600" dirty="0" smtClean="0">
              <a:solidFill>
                <a:srgbClr val="000000"/>
              </a:solidFill>
              <a:latin typeface="IBM Plex Sans Regular" charset="0"/>
            </a:endParaRPr>
          </a:p>
          <a:p>
            <a:pPr marL="909637" lvl="2" indent="-228600">
              <a:spcBef>
                <a:spcPct val="5000"/>
              </a:spcBef>
              <a:spcAft>
                <a:spcPct val="5000"/>
              </a:spcAft>
              <a:buFont typeface="Arial" charset="0"/>
              <a:buChar char="•"/>
            </a:pPr>
            <a:r>
              <a:rPr lang="en-US" sz="1600" dirty="0" smtClean="0">
                <a:solidFill>
                  <a:srgbClr val="000000"/>
                </a:solidFill>
                <a:latin typeface="IBM Plex Sans Regular" charset="0"/>
                <a:cs typeface="IBM Plex Sans Regular" charset="0"/>
              </a:rPr>
              <a:t>Get the Chrome browser</a:t>
            </a:r>
            <a:endParaRPr lang="en-US" sz="1600" dirty="0">
              <a:solidFill>
                <a:srgbClr val="000000"/>
              </a:solidFill>
              <a:latin typeface="IBM Plex Sans Regular" charset="0"/>
              <a:cs typeface="IBM Plex Sans Regular" charset="0"/>
            </a:endParaRPr>
          </a:p>
          <a:p>
            <a:pPr marL="228600" indent="-228600">
              <a:spcBef>
                <a:spcPct val="5000"/>
              </a:spcBef>
              <a:spcAft>
                <a:spcPct val="5000"/>
              </a:spcAft>
              <a:buFont typeface="Arial" charset="0"/>
              <a:buChar char="–"/>
            </a:pPr>
            <a:endParaRPr lang="en-US" dirty="0" smtClean="0">
              <a:solidFill>
                <a:srgbClr val="0164FF"/>
              </a:solidFill>
              <a:latin typeface="IBM Plex Sans Regular" charset="0"/>
              <a:cs typeface="IBM Plex Sans Regular" charset="0"/>
            </a:endParaRPr>
          </a:p>
        </p:txBody>
      </p:sp>
    </p:spTree>
    <p:extLst>
      <p:ext uri="{BB962C8B-B14F-4D97-AF65-F5344CB8AC3E}">
        <p14:creationId xmlns:p14="http://schemas.microsoft.com/office/powerpoint/2010/main" val="1348706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iz NW.jpg"/>
          <p:cNvPicPr>
            <a:picLocks noGrp="1" noChangeAspect="1"/>
          </p:cNvPicPr>
          <p:nvPr>
            <p:ph sz="half" idx="4294967295"/>
          </p:nvPr>
        </p:nvPicPr>
        <p:blipFill>
          <a:blip r:embed="rId3">
            <a:extLst>
              <a:ext uri="{28A0092B-C50C-407E-A947-70E740481C1C}">
                <a14:useLocalDpi xmlns:a14="http://schemas.microsoft.com/office/drawing/2010/main" val="0"/>
              </a:ext>
            </a:extLst>
          </a:blip>
          <a:srcRect t="246" b="-1897"/>
          <a:stretch>
            <a:fillRect/>
          </a:stretch>
        </p:blipFill>
        <p:spPr>
          <a:xfrm>
            <a:off x="4663861" y="1421605"/>
            <a:ext cx="4268788" cy="2401888"/>
          </a:xfrm>
          <a:prstGeom prst="rect">
            <a:avLst/>
          </a:prstGeom>
        </p:spPr>
      </p:pic>
      <p:sp>
        <p:nvSpPr>
          <p:cNvPr id="9" name="Text Placeholder 8"/>
          <p:cNvSpPr>
            <a:spLocks noGrp="1"/>
          </p:cNvSpPr>
          <p:nvPr>
            <p:ph type="body" sz="quarter" idx="14"/>
          </p:nvPr>
        </p:nvSpPr>
        <p:spPr/>
        <p:txBody>
          <a:bodyPr/>
          <a:lstStyle/>
          <a:p>
            <a:r>
              <a:rPr lang="en-US" dirty="0">
                <a:latin typeface="+mj-lt"/>
              </a:rPr>
              <a:t>Business networks, wealth and markets</a:t>
            </a:r>
          </a:p>
        </p:txBody>
      </p:sp>
      <p:sp>
        <p:nvSpPr>
          <p:cNvPr id="2" name="Slide Number Placeholder 1"/>
          <p:cNvSpPr>
            <a:spLocks noGrp="1"/>
          </p:cNvSpPr>
          <p:nvPr>
            <p:ph type="sldNum" sz="quarter" idx="15"/>
          </p:nvPr>
        </p:nvSpPr>
        <p:spPr/>
        <p:txBody>
          <a:bodyPr/>
          <a:lstStyle/>
          <a:p>
            <a:fld id="{08BF69C1-739F-1B47-B5E3-FA651BCAB105}" type="slidenum">
              <a:rPr lang="en-US" smtClean="0">
                <a:solidFill>
                  <a:srgbClr val="000E5E">
                    <a:lumMod val="50000"/>
                  </a:srgbClr>
                </a:solidFill>
              </a:rPr>
              <a:pPr/>
              <a:t>5</a:t>
            </a:fld>
            <a:endParaRPr lang="en-US" dirty="0">
              <a:solidFill>
                <a:srgbClr val="000E5E">
                  <a:lumMod val="50000"/>
                </a:srgbClr>
              </a:solidFill>
            </a:endParaRPr>
          </a:p>
        </p:txBody>
      </p:sp>
      <p:sp>
        <p:nvSpPr>
          <p:cNvPr id="16" name="Content Placeholder 4"/>
          <p:cNvSpPr>
            <a:spLocks/>
          </p:cNvSpPr>
          <p:nvPr/>
        </p:nvSpPr>
        <p:spPr bwMode="auto">
          <a:xfrm>
            <a:off x="319774" y="1157380"/>
            <a:ext cx="5280025" cy="3177793"/>
          </a:xfrm>
          <a:prstGeom prst="rect">
            <a:avLst/>
          </a:prstGeom>
          <a:noFill/>
          <a:ln w="9525">
            <a:noFill/>
            <a:miter lim="800000"/>
            <a:headEnd/>
            <a:tailEnd/>
          </a:ln>
        </p:spPr>
        <p:txBody>
          <a:bodyPr lIns="0" tIns="0" rIns="0" bIns="0">
            <a:spAutoFit/>
          </a:bodyPr>
          <a:lstStyle/>
          <a:p>
            <a:pPr marL="228600" indent="-228600">
              <a:spcBef>
                <a:spcPct val="5000"/>
              </a:spcBef>
              <a:spcAft>
                <a:spcPct val="5000"/>
              </a:spcAft>
              <a:buFont typeface="Arial" charset="0"/>
              <a:buChar char="–"/>
            </a:pPr>
            <a:r>
              <a:rPr lang="en-US" dirty="0">
                <a:solidFill>
                  <a:srgbClr val="0164FF"/>
                </a:solidFill>
                <a:latin typeface="IBM Plex Sans Regular" charset="0"/>
                <a:cs typeface="IBM Plex Sans Regular" charset="0"/>
              </a:rPr>
              <a:t>Business Networks </a:t>
            </a:r>
            <a:r>
              <a:rPr lang="en-US" dirty="0">
                <a:solidFill>
                  <a:srgbClr val="000000"/>
                </a:solidFill>
                <a:latin typeface="IBM Plex Sans Regular" charset="0"/>
                <a:cs typeface="IBM Plex Sans Regular" charset="0"/>
              </a:rPr>
              <a:t>benefit from connectivity</a:t>
            </a:r>
          </a:p>
          <a:p>
            <a:pPr marL="685800" lvl="1" indent="-228600">
              <a:spcBef>
                <a:spcPct val="5000"/>
              </a:spcBef>
              <a:spcAft>
                <a:spcPct val="5000"/>
              </a:spcAft>
              <a:buFont typeface="Arial" charset="0"/>
              <a:buChar char="•"/>
            </a:pPr>
            <a:r>
              <a:rPr lang="en-US" sz="1600" dirty="0">
                <a:solidFill>
                  <a:srgbClr val="000000"/>
                </a:solidFill>
                <a:latin typeface="IBM Plex Sans Regular" charset="0"/>
                <a:cs typeface="IBM Plex Sans Regular" charset="0"/>
              </a:rPr>
              <a:t>Participants are customers, suppliers, </a:t>
            </a:r>
            <a:br>
              <a:rPr lang="en-US" sz="1600" dirty="0">
                <a:solidFill>
                  <a:srgbClr val="000000"/>
                </a:solidFill>
                <a:latin typeface="IBM Plex Sans Regular" charset="0"/>
                <a:cs typeface="IBM Plex Sans Regular" charset="0"/>
              </a:rPr>
            </a:br>
            <a:r>
              <a:rPr lang="en-US" sz="1600" dirty="0">
                <a:solidFill>
                  <a:srgbClr val="000000"/>
                </a:solidFill>
                <a:latin typeface="IBM Plex Sans Regular" charset="0"/>
                <a:cs typeface="IBM Plex Sans Regular" charset="0"/>
              </a:rPr>
              <a:t>banks, partners </a:t>
            </a:r>
          </a:p>
          <a:p>
            <a:pPr marL="685800" lvl="1" indent="-228600">
              <a:spcBef>
                <a:spcPct val="5000"/>
              </a:spcBef>
              <a:spcAft>
                <a:spcPct val="5000"/>
              </a:spcAft>
              <a:buFont typeface="Arial" charset="0"/>
              <a:buChar char="•"/>
            </a:pPr>
            <a:r>
              <a:rPr lang="en-US" sz="1600" dirty="0">
                <a:solidFill>
                  <a:srgbClr val="000000"/>
                </a:solidFill>
                <a:latin typeface="IBM Plex Sans Regular" charset="0"/>
                <a:cs typeface="IBM Plex Sans Regular" charset="0"/>
              </a:rPr>
              <a:t>Cross geography &amp; regulatory boundary</a:t>
            </a:r>
          </a:p>
          <a:p>
            <a:pPr marL="685800" lvl="1" indent="-228600">
              <a:spcBef>
                <a:spcPct val="5000"/>
              </a:spcBef>
              <a:spcAft>
                <a:spcPct val="5000"/>
              </a:spcAft>
              <a:buFont typeface="Arial" charset="0"/>
              <a:buChar char="•"/>
            </a:pPr>
            <a:endParaRPr lang="en-US" sz="1200" dirty="0">
              <a:solidFill>
                <a:srgbClr val="000000"/>
              </a:solidFill>
              <a:latin typeface="IBM Plex Sans Regular" charset="0"/>
              <a:cs typeface="IBM Plex Sans Regular" charset="0"/>
            </a:endParaRPr>
          </a:p>
          <a:p>
            <a:pPr marL="228600" indent="-228600">
              <a:spcBef>
                <a:spcPct val="5000"/>
              </a:spcBef>
              <a:spcAft>
                <a:spcPct val="5000"/>
              </a:spcAft>
              <a:buFont typeface="Arial" charset="0"/>
              <a:buChar char="–"/>
            </a:pPr>
            <a:r>
              <a:rPr lang="en-US" dirty="0">
                <a:solidFill>
                  <a:srgbClr val="0164FF"/>
                </a:solidFill>
                <a:latin typeface="IBM Plex Sans Regular" charset="0"/>
                <a:cs typeface="IBM Plex Sans Regular" charset="0"/>
              </a:rPr>
              <a:t>Wealth</a:t>
            </a:r>
            <a:r>
              <a:rPr lang="en-US" dirty="0">
                <a:solidFill>
                  <a:srgbClr val="000000"/>
                </a:solidFill>
                <a:latin typeface="IBM Plex Sans Regular" charset="0"/>
                <a:cs typeface="IBM Plex Sans Regular" charset="0"/>
              </a:rPr>
              <a:t> is generated by the flow of </a:t>
            </a:r>
            <a:br>
              <a:rPr lang="en-US" dirty="0">
                <a:solidFill>
                  <a:srgbClr val="000000"/>
                </a:solidFill>
                <a:latin typeface="IBM Plex Sans Regular" charset="0"/>
                <a:cs typeface="IBM Plex Sans Regular" charset="0"/>
              </a:rPr>
            </a:br>
            <a:r>
              <a:rPr lang="en-US" dirty="0">
                <a:solidFill>
                  <a:srgbClr val="000000"/>
                </a:solidFill>
                <a:latin typeface="IBM Plex Sans Regular" charset="0"/>
                <a:cs typeface="IBM Plex Sans Regular" charset="0"/>
              </a:rPr>
              <a:t>goods &amp; services across business </a:t>
            </a:r>
            <a:br>
              <a:rPr lang="en-US" dirty="0">
                <a:solidFill>
                  <a:srgbClr val="000000"/>
                </a:solidFill>
                <a:latin typeface="IBM Plex Sans Regular" charset="0"/>
                <a:cs typeface="IBM Plex Sans Regular" charset="0"/>
              </a:rPr>
            </a:br>
            <a:r>
              <a:rPr lang="en-US" dirty="0">
                <a:solidFill>
                  <a:srgbClr val="000000"/>
                </a:solidFill>
                <a:latin typeface="IBM Plex Sans Regular" charset="0"/>
                <a:cs typeface="IBM Plex Sans Regular" charset="0"/>
              </a:rPr>
              <a:t>network in transactions and contracts</a:t>
            </a:r>
          </a:p>
          <a:p>
            <a:pPr marL="228600" indent="-228600">
              <a:spcBef>
                <a:spcPct val="5000"/>
              </a:spcBef>
              <a:spcAft>
                <a:spcPct val="5000"/>
              </a:spcAft>
              <a:buFont typeface="Arial" charset="0"/>
              <a:buChar char="–"/>
            </a:pPr>
            <a:endParaRPr lang="en-US" sz="1200" dirty="0">
              <a:solidFill>
                <a:srgbClr val="000000"/>
              </a:solidFill>
              <a:latin typeface="IBM Plex Sans Regular" charset="0"/>
              <a:cs typeface="IBM Plex Sans Regular" charset="0"/>
            </a:endParaRPr>
          </a:p>
          <a:p>
            <a:pPr marL="228600" indent="-228600">
              <a:spcBef>
                <a:spcPct val="5000"/>
              </a:spcBef>
              <a:spcAft>
                <a:spcPct val="5000"/>
              </a:spcAft>
              <a:buFont typeface="Arial" charset="0"/>
              <a:buChar char="–"/>
            </a:pPr>
            <a:r>
              <a:rPr lang="en-US" dirty="0">
                <a:solidFill>
                  <a:srgbClr val="0164FF"/>
                </a:solidFill>
                <a:latin typeface="IBM Plex Sans Regular" charset="0"/>
                <a:cs typeface="IBM Plex Sans Regular" charset="0"/>
              </a:rPr>
              <a:t>Markets</a:t>
            </a:r>
            <a:r>
              <a:rPr lang="en-US" dirty="0">
                <a:solidFill>
                  <a:srgbClr val="000000"/>
                </a:solidFill>
                <a:latin typeface="IBM Plex Sans Regular" charset="0"/>
                <a:cs typeface="IBM Plex Sans Regular" charset="0"/>
              </a:rPr>
              <a:t> are central to this process:</a:t>
            </a:r>
          </a:p>
          <a:p>
            <a:pPr marL="685800" lvl="1" indent="-228600">
              <a:spcBef>
                <a:spcPct val="5000"/>
              </a:spcBef>
              <a:spcAft>
                <a:spcPct val="5000"/>
              </a:spcAft>
              <a:buFont typeface="Arial" charset="0"/>
              <a:buChar char="•"/>
            </a:pPr>
            <a:r>
              <a:rPr lang="en-US" sz="1600" dirty="0">
                <a:solidFill>
                  <a:srgbClr val="000000"/>
                </a:solidFill>
                <a:latin typeface="IBM Plex Sans Regular" charset="0"/>
                <a:cs typeface="IBM Plex Sans Regular" charset="0"/>
              </a:rPr>
              <a:t>Public (fruit market, car auction), or</a:t>
            </a:r>
          </a:p>
          <a:p>
            <a:pPr marL="685800" lvl="1" indent="-228600">
              <a:spcBef>
                <a:spcPct val="5000"/>
              </a:spcBef>
              <a:spcAft>
                <a:spcPct val="5000"/>
              </a:spcAft>
              <a:buFont typeface="Arial" charset="0"/>
              <a:buChar char="•"/>
            </a:pPr>
            <a:r>
              <a:rPr lang="en-US" sz="1600" dirty="0">
                <a:solidFill>
                  <a:srgbClr val="000000"/>
                </a:solidFill>
                <a:latin typeface="IBM Plex Sans Regular" charset="0"/>
                <a:cs typeface="IBM Plex Sans Regular" charset="0"/>
              </a:rPr>
              <a:t>Private (supply chain financing, bonds)</a:t>
            </a:r>
          </a:p>
        </p:txBody>
      </p:sp>
    </p:spTree>
    <p:extLst>
      <p:ext uri="{BB962C8B-B14F-4D97-AF65-F5344CB8AC3E}">
        <p14:creationId xmlns:p14="http://schemas.microsoft.com/office/powerpoint/2010/main" val="1152012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pPr fontAlgn="base">
              <a:spcAft>
                <a:spcPct val="0"/>
              </a:spcAft>
            </a:pPr>
            <a:r>
              <a:rPr lang="en-US" dirty="0">
                <a:latin typeface="+mj-lt"/>
              </a:rPr>
              <a:t>Transferring assets, building value</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6</a:t>
            </a:fld>
            <a:endParaRPr lang="en-US" dirty="0">
              <a:solidFill>
                <a:srgbClr val="000E5E">
                  <a:lumMod val="50000"/>
                </a:srgbClr>
              </a:solidFill>
            </a:endParaRPr>
          </a:p>
        </p:txBody>
      </p:sp>
      <p:graphicFrame>
        <p:nvGraphicFramePr>
          <p:cNvPr id="7" name="Group 146"/>
          <p:cNvGraphicFramePr>
            <a:graphicFrameLocks noGrp="1"/>
          </p:cNvGraphicFramePr>
          <p:nvPr>
            <p:extLst/>
          </p:nvPr>
        </p:nvGraphicFramePr>
        <p:xfrm>
          <a:off x="320920" y="2590342"/>
          <a:ext cx="8543925" cy="1435101"/>
        </p:xfrm>
        <a:graphic>
          <a:graphicData uri="http://schemas.openxmlformats.org/drawingml/2006/table">
            <a:tbl>
              <a:tblPr/>
              <a:tblGrid>
                <a:gridCol w="2854325">
                  <a:extLst>
                    <a:ext uri="{9D8B030D-6E8A-4147-A177-3AD203B41FA5}">
                      <a16:colId xmlns="" xmlns:a16="http://schemas.microsoft.com/office/drawing/2014/main" val="20000"/>
                    </a:ext>
                  </a:extLst>
                </a:gridCol>
                <a:gridCol w="2776538">
                  <a:extLst>
                    <a:ext uri="{9D8B030D-6E8A-4147-A177-3AD203B41FA5}">
                      <a16:colId xmlns="" xmlns:a16="http://schemas.microsoft.com/office/drawing/2014/main" val="20001"/>
                    </a:ext>
                  </a:extLst>
                </a:gridCol>
                <a:gridCol w="2913062">
                  <a:extLst>
                    <a:ext uri="{9D8B030D-6E8A-4147-A177-3AD203B41FA5}">
                      <a16:colId xmlns="" xmlns:a16="http://schemas.microsoft.com/office/drawing/2014/main" val="20002"/>
                    </a:ext>
                  </a:extLst>
                </a:gridCol>
              </a:tblGrid>
              <a:tr h="671513">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IBM Plex Sans Regular" charset="0"/>
                          <a:ea typeface="MS PGothic" pitchFamily="34" charset="-128"/>
                        </a:rPr>
                        <a:t>Two fundamental </a:t>
                      </a:r>
                      <a:br>
                        <a:rPr kumimoji="0" lang="en-US" sz="1800" b="0" i="0" u="none" strike="noStrike" cap="none" normalizeH="0" baseline="0" dirty="0">
                          <a:ln>
                            <a:noFill/>
                          </a:ln>
                          <a:solidFill>
                            <a:srgbClr val="0164FF"/>
                          </a:solidFill>
                          <a:effectLst/>
                          <a:latin typeface="IBM Plex Sans Regular" charset="0"/>
                          <a:ea typeface="MS PGothic" pitchFamily="34" charset="-128"/>
                        </a:rPr>
                      </a:br>
                      <a:r>
                        <a:rPr kumimoji="0" lang="en-US" sz="1800" b="0" i="0" u="none" strike="noStrike" cap="none" normalizeH="0" baseline="0" dirty="0">
                          <a:ln>
                            <a:noFill/>
                          </a:ln>
                          <a:solidFill>
                            <a:srgbClr val="0164FF"/>
                          </a:solidFill>
                          <a:effectLst/>
                          <a:latin typeface="IBM Plex Sans Regular" charset="0"/>
                          <a:ea typeface="MS PGothic" pitchFamily="34" charset="-128"/>
                        </a:rPr>
                        <a:t>types of asset</a:t>
                      </a:r>
                    </a:p>
                  </a:txBody>
                  <a:tcPr anchor="ctr" horzOverflow="overflow">
                    <a:lnL>
                      <a:noFill/>
                    </a:lnL>
                    <a:lnR w="6350" cap="flat" cmpd="sng" algn="ctr">
                      <a:solidFill>
                        <a:schemeClr val="tx1"/>
                      </a:solidFill>
                      <a:prstDash val="sysDot"/>
                      <a:round/>
                      <a:headEnd type="none" w="med" len="med"/>
                      <a:tailEnd type="none" w="med" len="med"/>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IBM Plex Sans Regular" charset="0"/>
                          <a:ea typeface="MS PGothic" pitchFamily="34" charset="-128"/>
                        </a:rPr>
                        <a:t>Intangible assets </a:t>
                      </a:r>
                      <a:br>
                        <a:rPr kumimoji="0" lang="en-US" sz="1800" b="0" i="0" u="none" strike="noStrike" cap="none" normalizeH="0" baseline="0" dirty="0">
                          <a:ln>
                            <a:noFill/>
                          </a:ln>
                          <a:solidFill>
                            <a:srgbClr val="0164FF"/>
                          </a:solidFill>
                          <a:effectLst/>
                          <a:latin typeface="IBM Plex Sans Regular" charset="0"/>
                          <a:ea typeface="MS PGothic" pitchFamily="34" charset="-128"/>
                        </a:rPr>
                      </a:br>
                      <a:r>
                        <a:rPr kumimoji="0" lang="en-US" sz="1800" b="0" i="0" u="none" strike="noStrike" cap="none" normalizeH="0" baseline="0" dirty="0">
                          <a:ln>
                            <a:noFill/>
                          </a:ln>
                          <a:solidFill>
                            <a:srgbClr val="0164FF"/>
                          </a:solidFill>
                          <a:effectLst/>
                          <a:latin typeface="IBM Plex Sans Regular" charset="0"/>
                          <a:ea typeface="MS PGothic" pitchFamily="34" charset="-128"/>
                        </a:rPr>
                        <a:t>subdivide</a:t>
                      </a:r>
                    </a:p>
                  </a:txBody>
                  <a:tcPr anchor="ct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cap="fla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rgbClr val="0164FF"/>
                          </a:solidFill>
                          <a:effectLst/>
                          <a:latin typeface="IBM Plex Sans Regular" charset="0"/>
                          <a:ea typeface="MS PGothic" pitchFamily="34" charset="-128"/>
                        </a:rPr>
                        <a:t>Cash is also </a:t>
                      </a:r>
                      <a:br>
                        <a:rPr kumimoji="0" lang="en-US" sz="1800" b="0" i="0" u="none" strike="noStrike" cap="none" normalizeH="0" baseline="0" dirty="0">
                          <a:ln>
                            <a:noFill/>
                          </a:ln>
                          <a:solidFill>
                            <a:srgbClr val="0164FF"/>
                          </a:solidFill>
                          <a:effectLst/>
                          <a:latin typeface="IBM Plex Sans Regular" charset="0"/>
                          <a:ea typeface="MS PGothic" pitchFamily="34" charset="-128"/>
                        </a:rPr>
                      </a:br>
                      <a:r>
                        <a:rPr kumimoji="0" lang="en-US" sz="1800" b="0" i="0" u="none" strike="noStrike" cap="none" normalizeH="0" baseline="0" dirty="0">
                          <a:ln>
                            <a:noFill/>
                          </a:ln>
                          <a:solidFill>
                            <a:srgbClr val="0164FF"/>
                          </a:solidFill>
                          <a:effectLst/>
                          <a:latin typeface="IBM Plex Sans Regular" charset="0"/>
                          <a:ea typeface="MS PGothic" pitchFamily="34" charset="-128"/>
                        </a:rPr>
                        <a:t>an asset</a:t>
                      </a:r>
                    </a:p>
                  </a:txBody>
                  <a:tcPr anchor="ctr" horzOverflow="overflow">
                    <a:lnL w="6350" cap="flat" cmpd="sng" algn="ctr">
                      <a:solidFill>
                        <a:schemeClr val="tx1"/>
                      </a:solidFill>
                      <a:prstDash val="sysDot"/>
                      <a:round/>
                      <a:headEnd type="none" w="med" len="med"/>
                      <a:tailEnd type="none" w="med" len="med"/>
                    </a:lnL>
                    <a:lnR>
                      <a:noFill/>
                    </a:lnR>
                    <a:lnT cap="flat">
                      <a:noFill/>
                    </a:lnT>
                    <a:lnB>
                      <a:noFill/>
                    </a:lnB>
                    <a:lnTlToBr>
                      <a:noFill/>
                    </a:lnTlToBr>
                    <a:lnBlToTr>
                      <a:noFill/>
                    </a:lnBlToTr>
                    <a:noFill/>
                  </a:tcPr>
                </a:tc>
                <a:extLst>
                  <a:ext uri="{0D108BD9-81ED-4DB2-BD59-A6C34878D82A}">
                    <a16:rowId xmlns="" xmlns:a16="http://schemas.microsoft.com/office/drawing/2014/main" val="10000"/>
                  </a:ext>
                </a:extLst>
              </a:tr>
              <a:tr h="763588">
                <a:tc>
                  <a:txBody>
                    <a:bodyPr/>
                    <a:lstStyle/>
                    <a:p>
                      <a:pPr marL="234950" marR="0" lvl="0" indent="-23495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Tangible, e.g. a house</a:t>
                      </a:r>
                    </a:p>
                    <a:p>
                      <a:pPr marL="234950" marR="0" lvl="0" indent="-23495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Intangible, e.g. a mortgage</a:t>
                      </a:r>
                    </a:p>
                  </a:txBody>
                  <a:tcP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342900" marR="0" lvl="0" indent="-22860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Financial, e.g. bond</a:t>
                      </a:r>
                    </a:p>
                    <a:p>
                      <a:pPr marL="342900" marR="0" lvl="0" indent="-22860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Intellectual, e.g. patents</a:t>
                      </a:r>
                    </a:p>
                    <a:p>
                      <a:pPr marL="342900" marR="0" lvl="0" indent="-22860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Digital, e.g. music</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342900" marR="0" lvl="0" indent="-228600" algn="l" defTabSz="457200" rtl="0" eaLnBrk="1" fontAlgn="base" latinLnBrk="0" hangingPunct="1">
                        <a:lnSpc>
                          <a:spcPct val="95000"/>
                        </a:lnSpc>
                        <a:spcBef>
                          <a:spcPct val="5000"/>
                        </a:spcBef>
                        <a:spcAft>
                          <a:spcPct val="1000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IBM Plex Sans Regular" charset="0"/>
                          <a:ea typeface="MS PGothic" pitchFamily="34" charset="-128"/>
                        </a:rPr>
                        <a:t>Has property of anonymity </a:t>
                      </a:r>
                    </a:p>
                  </a:txBody>
                  <a:tcP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sp>
        <p:nvSpPr>
          <p:cNvPr id="8" name="Content Placeholder 2"/>
          <p:cNvSpPr>
            <a:spLocks/>
          </p:cNvSpPr>
          <p:nvPr/>
        </p:nvSpPr>
        <p:spPr bwMode="auto">
          <a:xfrm>
            <a:off x="490783" y="738067"/>
            <a:ext cx="8118475" cy="328613"/>
          </a:xfrm>
          <a:prstGeom prst="rect">
            <a:avLst/>
          </a:prstGeom>
          <a:noFill/>
          <a:ln w="9525">
            <a:noFill/>
            <a:miter lim="800000"/>
            <a:headEnd/>
            <a:tailEnd/>
          </a:ln>
        </p:spPr>
        <p:txBody>
          <a:bodyPr/>
          <a:lstStyle/>
          <a:p>
            <a:pPr algn="ctr">
              <a:lnSpc>
                <a:spcPct val="95000"/>
              </a:lnSpc>
              <a:spcBef>
                <a:spcPct val="20000"/>
              </a:spcBef>
              <a:spcAft>
                <a:spcPts val="600"/>
              </a:spcAft>
              <a:buClr>
                <a:srgbClr val="D19049"/>
              </a:buClr>
              <a:buFont typeface="Arial" pitchFamily="34" charset="0"/>
              <a:buNone/>
            </a:pPr>
            <a:r>
              <a:rPr lang="en-US" sz="1600" dirty="0">
                <a:solidFill>
                  <a:srgbClr val="000000"/>
                </a:solidFill>
                <a:latin typeface="IBM Plex Sans Regular" charset="0"/>
                <a:ea typeface="Helvetica Neue Light"/>
                <a:cs typeface="Helvetica Neue Light"/>
              </a:rPr>
              <a:t>Anything that is capable of being owned or controlled to produce value, is an asset</a:t>
            </a:r>
          </a:p>
        </p:txBody>
      </p:sp>
      <p:pic>
        <p:nvPicPr>
          <p:cNvPr id="3" name="Picture 2"/>
          <p:cNvPicPr>
            <a:picLocks noChangeAspect="1"/>
          </p:cNvPicPr>
          <p:nvPr/>
        </p:nvPicPr>
        <p:blipFill>
          <a:blip r:embed="rId3"/>
          <a:stretch>
            <a:fillRect/>
          </a:stretch>
        </p:blipFill>
        <p:spPr>
          <a:xfrm>
            <a:off x="490783" y="1376888"/>
            <a:ext cx="2569464" cy="1124712"/>
          </a:xfrm>
          <a:prstGeom prst="rect">
            <a:avLst/>
          </a:prstGeom>
        </p:spPr>
      </p:pic>
      <p:pic>
        <p:nvPicPr>
          <p:cNvPr id="9" name="Picture 8"/>
          <p:cNvPicPr>
            <a:picLocks noChangeAspect="1"/>
          </p:cNvPicPr>
          <p:nvPr/>
        </p:nvPicPr>
        <p:blipFill>
          <a:blip r:embed="rId4"/>
          <a:stretch>
            <a:fillRect/>
          </a:stretch>
        </p:blipFill>
        <p:spPr>
          <a:xfrm>
            <a:off x="3287268" y="1376888"/>
            <a:ext cx="2569464" cy="1124712"/>
          </a:xfrm>
          <a:prstGeom prst="rect">
            <a:avLst/>
          </a:prstGeom>
        </p:spPr>
      </p:pic>
      <p:pic>
        <p:nvPicPr>
          <p:cNvPr id="11" name="Picture 10"/>
          <p:cNvPicPr>
            <a:picLocks noChangeAspect="1"/>
          </p:cNvPicPr>
          <p:nvPr/>
        </p:nvPicPr>
        <p:blipFill>
          <a:blip r:embed="rId5"/>
          <a:stretch>
            <a:fillRect/>
          </a:stretch>
        </p:blipFill>
        <p:spPr>
          <a:xfrm>
            <a:off x="6083753" y="1376888"/>
            <a:ext cx="2569464" cy="1124712"/>
          </a:xfrm>
          <a:prstGeom prst="rect">
            <a:avLst/>
          </a:prstGeom>
        </p:spPr>
      </p:pic>
    </p:spTree>
    <p:extLst>
      <p:ext uri="{BB962C8B-B14F-4D97-AF65-F5344CB8AC3E}">
        <p14:creationId xmlns:p14="http://schemas.microsoft.com/office/powerpoint/2010/main" val="13950924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650771" y="980729"/>
            <a:ext cx="4384713" cy="2197351"/>
          </a:xfrm>
          <a:prstGeom prst="rect">
            <a:avLst/>
          </a:prstGeom>
        </p:spPr>
      </p:pic>
      <p:sp>
        <p:nvSpPr>
          <p:cNvPr id="4" name="Text Placeholder 3"/>
          <p:cNvSpPr>
            <a:spLocks noGrp="1"/>
          </p:cNvSpPr>
          <p:nvPr>
            <p:ph type="body" sz="quarter" idx="14"/>
          </p:nvPr>
        </p:nvSpPr>
        <p:spPr/>
        <p:txBody>
          <a:bodyPr/>
          <a:lstStyle/>
          <a:p>
            <a:r>
              <a:rPr lang="en-US" dirty="0">
                <a:latin typeface="+mj-lt"/>
              </a:rPr>
              <a:t>Ledgers are key</a:t>
            </a:r>
          </a:p>
        </p:txBody>
      </p:sp>
      <p:sp>
        <p:nvSpPr>
          <p:cNvPr id="8" name="Content Placeholder 2"/>
          <p:cNvSpPr>
            <a:spLocks/>
          </p:cNvSpPr>
          <p:nvPr/>
        </p:nvSpPr>
        <p:spPr bwMode="auto">
          <a:xfrm>
            <a:off x="239192" y="980729"/>
            <a:ext cx="5238750" cy="944563"/>
          </a:xfrm>
          <a:prstGeom prst="rect">
            <a:avLst/>
          </a:prstGeom>
          <a:noFill/>
          <a:ln w="9525">
            <a:noFill/>
            <a:miter lim="800000"/>
            <a:headEnd/>
            <a:tailEnd/>
          </a:ln>
        </p:spPr>
        <p:txBody>
          <a:bodyPr/>
          <a:lstStyle/>
          <a:p>
            <a:pPr>
              <a:lnSpc>
                <a:spcPct val="95000"/>
              </a:lnSpc>
              <a:spcBef>
                <a:spcPct val="5000"/>
              </a:spcBef>
              <a:spcAft>
                <a:spcPct val="10000"/>
              </a:spcAft>
              <a:buClr>
                <a:srgbClr val="D19049"/>
              </a:buClr>
              <a:buFont typeface="Arial" pitchFamily="34" charset="0"/>
              <a:buNone/>
            </a:pPr>
            <a:r>
              <a:rPr lang="en-US" dirty="0">
                <a:solidFill>
                  <a:srgbClr val="0164FF"/>
                </a:solidFill>
                <a:latin typeface="IBM Plex Sans Regular" charset="0"/>
                <a:ea typeface="Helvetica Neue Light"/>
                <a:cs typeface="Helvetica Neue Light"/>
              </a:rPr>
              <a:t>Ledger</a:t>
            </a:r>
            <a:r>
              <a:rPr lang="en-US" dirty="0">
                <a:solidFill>
                  <a:srgbClr val="000000"/>
                </a:solidFill>
                <a:latin typeface="IBM Plex Sans Regular" charset="0"/>
                <a:ea typeface="Helvetica Neue Light"/>
                <a:cs typeface="Helvetica Neue Light"/>
              </a:rPr>
              <a:t> is THE system of record for a business.</a:t>
            </a:r>
          </a:p>
          <a:p>
            <a:pPr>
              <a:lnSpc>
                <a:spcPct val="95000"/>
              </a:lnSpc>
              <a:spcBef>
                <a:spcPct val="5000"/>
              </a:spcBef>
              <a:spcAft>
                <a:spcPct val="10000"/>
              </a:spcAft>
              <a:buClr>
                <a:srgbClr val="D19049"/>
              </a:buClr>
              <a:buFont typeface="Arial" pitchFamily="34" charset="0"/>
              <a:buNone/>
            </a:pPr>
            <a:r>
              <a:rPr lang="en-US" dirty="0">
                <a:solidFill>
                  <a:srgbClr val="000000"/>
                </a:solidFill>
                <a:latin typeface="IBM Plex Sans Regular" charset="0"/>
                <a:ea typeface="Helvetica Neue Light"/>
                <a:cs typeface="Helvetica Neue Light"/>
              </a:rPr>
              <a:t>Business will have multiple ledgers for multiple business networks in which they participate.</a:t>
            </a:r>
          </a:p>
        </p:txBody>
      </p:sp>
      <p:sp>
        <p:nvSpPr>
          <p:cNvPr id="9" name="Content Placeholder 2"/>
          <p:cNvSpPr>
            <a:spLocks/>
          </p:cNvSpPr>
          <p:nvPr/>
        </p:nvSpPr>
        <p:spPr bwMode="auto">
          <a:xfrm>
            <a:off x="270942" y="2003079"/>
            <a:ext cx="4645025" cy="885825"/>
          </a:xfrm>
          <a:prstGeom prst="rect">
            <a:avLst/>
          </a:prstGeom>
          <a:noFill/>
          <a:ln w="9525">
            <a:noFill/>
            <a:miter lim="800000"/>
            <a:headEnd/>
            <a:tailEnd/>
          </a:ln>
        </p:spPr>
        <p:txBody>
          <a:bodyPr/>
          <a:lstStyle/>
          <a:p>
            <a:pPr marL="171450" indent="-171450">
              <a:lnSpc>
                <a:spcPct val="95000"/>
              </a:lnSpc>
              <a:spcBef>
                <a:spcPct val="5000"/>
              </a:spcBef>
              <a:spcAft>
                <a:spcPct val="25000"/>
              </a:spcAft>
              <a:buClr>
                <a:srgbClr val="000E5E"/>
              </a:buClr>
              <a:buFont typeface="Arial" pitchFamily="34" charset="0"/>
              <a:buChar char="–"/>
            </a:pPr>
            <a:r>
              <a:rPr lang="en-US" dirty="0">
                <a:solidFill>
                  <a:srgbClr val="0164FF"/>
                </a:solidFill>
                <a:latin typeface="IBM Plex Sans Regular" charset="0"/>
                <a:ea typeface="Helvetica Neue Light"/>
                <a:cs typeface="Helvetica Neue Light"/>
              </a:rPr>
              <a:t>Transaction</a:t>
            </a:r>
            <a:r>
              <a:rPr lang="en-US" dirty="0">
                <a:solidFill>
                  <a:srgbClr val="000000"/>
                </a:solidFill>
                <a:latin typeface="IBM Plex Sans Regular" charset="0"/>
                <a:ea typeface="Helvetica Neue Light"/>
                <a:cs typeface="Helvetica Neue Light"/>
              </a:rPr>
              <a:t> – an asset transfer onto or </a:t>
            </a:r>
            <a:br>
              <a:rPr lang="en-US" dirty="0">
                <a:solidFill>
                  <a:srgbClr val="000000"/>
                </a:solidFill>
                <a:latin typeface="IBM Plex Sans Regular" charset="0"/>
                <a:ea typeface="Helvetica Neue Light"/>
                <a:cs typeface="Helvetica Neue Light"/>
              </a:rPr>
            </a:br>
            <a:r>
              <a:rPr lang="en-US" dirty="0">
                <a:solidFill>
                  <a:srgbClr val="000000"/>
                </a:solidFill>
                <a:latin typeface="IBM Plex Sans Regular" charset="0"/>
                <a:ea typeface="Helvetica Neue Light"/>
                <a:cs typeface="Helvetica Neue Light"/>
              </a:rPr>
              <a:t>off the ledger</a:t>
            </a:r>
          </a:p>
          <a:p>
            <a:pPr marL="458788" lvl="1" indent="-228600">
              <a:lnSpc>
                <a:spcPct val="95000"/>
              </a:lnSpc>
              <a:spcBef>
                <a:spcPct val="5000"/>
              </a:spcBef>
              <a:spcAft>
                <a:spcPct val="25000"/>
              </a:spcAft>
              <a:buClr>
                <a:srgbClr val="000E5E"/>
              </a:buClr>
              <a:buFontTx/>
              <a:buChar char="•"/>
            </a:pPr>
            <a:r>
              <a:rPr lang="en-US" sz="1600" dirty="0">
                <a:solidFill>
                  <a:srgbClr val="000000"/>
                </a:solidFill>
                <a:latin typeface="IBM Plex Sans Regular" charset="0"/>
                <a:ea typeface="Helvetica Neue Light"/>
                <a:cs typeface="Helvetica Neue Light"/>
              </a:rPr>
              <a:t>John gives a car to Anthony (simple)</a:t>
            </a:r>
          </a:p>
        </p:txBody>
      </p:sp>
      <p:sp>
        <p:nvSpPr>
          <p:cNvPr id="10" name="Content Placeholder 2"/>
          <p:cNvSpPr>
            <a:spLocks/>
          </p:cNvSpPr>
          <p:nvPr/>
        </p:nvSpPr>
        <p:spPr bwMode="auto">
          <a:xfrm>
            <a:off x="272530" y="3015904"/>
            <a:ext cx="5070475" cy="1389063"/>
          </a:xfrm>
          <a:prstGeom prst="rect">
            <a:avLst/>
          </a:prstGeom>
          <a:noFill/>
          <a:ln w="9525">
            <a:noFill/>
            <a:miter lim="800000"/>
            <a:headEnd/>
            <a:tailEnd/>
          </a:ln>
        </p:spPr>
        <p:txBody>
          <a:bodyPr/>
          <a:lstStyle/>
          <a:p>
            <a:pPr marL="171450" indent="-171450">
              <a:lnSpc>
                <a:spcPct val="95000"/>
              </a:lnSpc>
              <a:spcBef>
                <a:spcPct val="5000"/>
              </a:spcBef>
              <a:spcAft>
                <a:spcPct val="25000"/>
              </a:spcAft>
              <a:buClr>
                <a:srgbClr val="000E5E"/>
              </a:buClr>
              <a:buFont typeface="Arial" pitchFamily="34" charset="0"/>
              <a:buChar char="–"/>
            </a:pPr>
            <a:r>
              <a:rPr lang="en-US" dirty="0">
                <a:solidFill>
                  <a:srgbClr val="0164FF"/>
                </a:solidFill>
                <a:latin typeface="IBM Plex Sans Regular" charset="0"/>
                <a:ea typeface="Helvetica Neue Light"/>
                <a:cs typeface="Helvetica Neue Light"/>
              </a:rPr>
              <a:t>Contract</a:t>
            </a:r>
            <a:r>
              <a:rPr lang="en-US" dirty="0">
                <a:solidFill>
                  <a:srgbClr val="000000"/>
                </a:solidFill>
                <a:latin typeface="IBM Plex Sans Regular" charset="0"/>
                <a:ea typeface="Helvetica Neue Light"/>
                <a:cs typeface="Helvetica Neue Light"/>
              </a:rPr>
              <a:t> – conditions for transaction to occur</a:t>
            </a:r>
          </a:p>
          <a:p>
            <a:pPr marL="458788" lvl="1" indent="-228600">
              <a:lnSpc>
                <a:spcPct val="95000"/>
              </a:lnSpc>
              <a:spcBef>
                <a:spcPct val="5000"/>
              </a:spcBef>
              <a:spcAft>
                <a:spcPct val="25000"/>
              </a:spcAft>
              <a:buClr>
                <a:srgbClr val="000E5E"/>
              </a:buClr>
              <a:buFontTx/>
              <a:buChar char="•"/>
            </a:pPr>
            <a:r>
              <a:rPr lang="en-US" sz="1600" dirty="0">
                <a:solidFill>
                  <a:srgbClr val="000000"/>
                </a:solidFill>
                <a:latin typeface="IBM Plex Sans Regular" charset="0"/>
                <a:ea typeface="Helvetica Neue Light"/>
                <a:cs typeface="Helvetica Neue Light"/>
              </a:rPr>
              <a:t>If Anthony pays John money, then car passes from John to Anthony (simple)</a:t>
            </a:r>
          </a:p>
          <a:p>
            <a:pPr marL="458788" lvl="1" indent="-228600">
              <a:lnSpc>
                <a:spcPct val="95000"/>
              </a:lnSpc>
              <a:spcBef>
                <a:spcPct val="5000"/>
              </a:spcBef>
              <a:spcAft>
                <a:spcPct val="25000"/>
              </a:spcAft>
              <a:buClr>
                <a:srgbClr val="000E5E"/>
              </a:buClr>
              <a:buFontTx/>
              <a:buChar char="•"/>
            </a:pPr>
            <a:r>
              <a:rPr lang="en-US" sz="1600" dirty="0">
                <a:solidFill>
                  <a:srgbClr val="000000"/>
                </a:solidFill>
                <a:latin typeface="IBM Plex Sans Regular" charset="0"/>
                <a:ea typeface="Helvetica Neue Light"/>
                <a:cs typeface="Helvetica Neue Light"/>
              </a:rPr>
              <a:t>If car won't start, funds do not pass to John (as decided by third party arbitrator) (more complex)</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7</a:t>
            </a:fld>
            <a:endParaRPr lang="en-US" dirty="0">
              <a:solidFill>
                <a:srgbClr val="000E5E">
                  <a:lumMod val="50000"/>
                </a:srgbClr>
              </a:solidFill>
            </a:endParaRPr>
          </a:p>
        </p:txBody>
      </p:sp>
    </p:spTree>
    <p:extLst>
      <p:ext uri="{BB962C8B-B14F-4D97-AF65-F5344CB8AC3E}">
        <p14:creationId xmlns:p14="http://schemas.microsoft.com/office/powerpoint/2010/main" val="1800068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descr="BLOCKCHAIN4_MARK_BLU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4628" y="133104"/>
            <a:ext cx="6492498" cy="4765961"/>
          </a:xfrm>
          <a:prstGeom prst="rect">
            <a:avLst/>
          </a:prstGeom>
        </p:spPr>
      </p:pic>
      <p:sp>
        <p:nvSpPr>
          <p:cNvPr id="4" name="Text Placeholder 3"/>
          <p:cNvSpPr>
            <a:spLocks noGrp="1"/>
          </p:cNvSpPr>
          <p:nvPr>
            <p:ph type="body" sz="quarter" idx="14"/>
          </p:nvPr>
        </p:nvSpPr>
        <p:spPr/>
        <p:txBody>
          <a:bodyPr/>
          <a:lstStyle/>
          <a:p>
            <a:r>
              <a:rPr lang="en-US" dirty="0">
                <a:latin typeface="+mj-lt"/>
              </a:rPr>
              <a:t>Introducing Blockchain ...</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8</a:t>
            </a:fld>
            <a:endParaRPr lang="en-US" dirty="0">
              <a:solidFill>
                <a:srgbClr val="000E5E">
                  <a:lumMod val="50000"/>
                </a:srgbClr>
              </a:solidFill>
            </a:endParaRPr>
          </a:p>
        </p:txBody>
      </p:sp>
      <p:sp>
        <p:nvSpPr>
          <p:cNvPr id="11" name="Footer Placeholder 3"/>
          <p:cNvSpPr txBox="1">
            <a:spLocks/>
          </p:cNvSpPr>
          <p:nvPr/>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000000">
                    <a:lumMod val="50000"/>
                    <a:lumOff val="50000"/>
                  </a:srgbClr>
                </a:solidFill>
                <a:ea typeface="IBM Plex Sans" charset="0"/>
                <a:cs typeface="IBM Plex Sans" charset="0"/>
              </a:rPr>
              <a:t>© 2017 IBM Corporation</a:t>
            </a:r>
            <a:endParaRPr lang="en-US" sz="800" dirty="0">
              <a:solidFill>
                <a:srgbClr val="000000">
                  <a:lumMod val="50000"/>
                  <a:lumOff val="50000"/>
                </a:srgbClr>
              </a:solidFill>
              <a:ea typeface="IBM Plex Sans" charset="0"/>
              <a:cs typeface="IBM Plex Sans"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6" name="Title 1">
            <a:extLst/>
          </p:cNvPr>
          <p:cNvSpPr txBox="1">
            <a:spLocks/>
          </p:cNvSpPr>
          <p:nvPr/>
        </p:nvSpPr>
        <p:spPr>
          <a:xfrm>
            <a:off x="4959341" y="2277385"/>
            <a:ext cx="1545734" cy="488677"/>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defTabSz="457189"/>
            <a:r>
              <a:rPr lang="en-US" sz="2000" dirty="0" smtClean="0">
                <a:solidFill>
                  <a:srgbClr val="000000"/>
                </a:solidFill>
                <a:latin typeface="IBM Plex Sans" charset="0"/>
                <a:ea typeface="IBM Plex Sans" charset="0"/>
                <a:cs typeface="IBM Plex Sans" charset="0"/>
              </a:rPr>
              <a:t>Blockchain</a:t>
            </a:r>
            <a:endParaRPr lang="en-US" sz="2000" dirty="0">
              <a:solidFill>
                <a:srgbClr val="000000"/>
              </a:solidFill>
              <a:latin typeface="IBM Plex Sans" charset="0"/>
              <a:ea typeface="IBM Plex Sans" charset="0"/>
              <a:cs typeface="IBM Plex Sans" charset="0"/>
            </a:endParaRPr>
          </a:p>
        </p:txBody>
      </p:sp>
      <p:sp>
        <p:nvSpPr>
          <p:cNvPr id="17" name="Title 1">
            <a:extLst/>
          </p:cNvPr>
          <p:cNvSpPr txBox="1">
            <a:spLocks/>
          </p:cNvSpPr>
          <p:nvPr/>
        </p:nvSpPr>
        <p:spPr>
          <a:xfrm>
            <a:off x="959826" y="2066602"/>
            <a:ext cx="1896721" cy="832862"/>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algn="r" defTabSz="457189"/>
            <a:r>
              <a:rPr lang="en-US" sz="2000" b="0" dirty="0">
                <a:solidFill>
                  <a:srgbClr val="000000"/>
                </a:solidFill>
                <a:latin typeface="IBM Plex Sans" charset="0"/>
                <a:ea typeface="IBM Plex Sans" charset="0"/>
                <a:cs typeface="IBM Plex Sans" charset="0"/>
              </a:rPr>
              <a:t>A trusted, distributed ledger</a:t>
            </a:r>
          </a:p>
        </p:txBody>
      </p:sp>
      <p:sp>
        <p:nvSpPr>
          <p:cNvPr id="18" name="Title 1">
            <a:extLst/>
          </p:cNvPr>
          <p:cNvSpPr txBox="1">
            <a:spLocks/>
          </p:cNvSpPr>
          <p:nvPr/>
        </p:nvSpPr>
        <p:spPr>
          <a:xfrm>
            <a:off x="6953632" y="2064764"/>
            <a:ext cx="1896721" cy="832862"/>
          </a:xfrm>
          <a:prstGeom prst="rect">
            <a:avLst/>
          </a:prstGeom>
          <a:noFill/>
          <a:ln>
            <a:noFill/>
          </a:ln>
        </p:spPr>
        <p:txBody>
          <a:bodyPr vert="horz" lIns="68580" tIns="34290" rIns="68580" bIns="34290" rtlCol="0" anchor="ctr">
            <a:noAutofit/>
          </a:bodyPr>
          <a:lstStyle>
            <a:lvl1pPr algn="l" defTabSz="609585" rtl="0" eaLnBrk="1" latinLnBrk="0" hangingPunct="1">
              <a:spcBef>
                <a:spcPct val="0"/>
              </a:spcBef>
              <a:buNone/>
              <a:defRPr sz="3200" b="1" i="0" kern="1200">
                <a:solidFill>
                  <a:srgbClr val="5E5F64"/>
                </a:solidFill>
                <a:latin typeface="Helvetica Neue"/>
                <a:ea typeface="+mj-ea"/>
                <a:cs typeface="Helvetica Neue"/>
              </a:defRPr>
            </a:lvl1pPr>
          </a:lstStyle>
          <a:p>
            <a:pPr defTabSz="457189"/>
            <a:r>
              <a:rPr lang="en-US" sz="2000" b="0" dirty="0">
                <a:solidFill>
                  <a:srgbClr val="000000"/>
                </a:solidFill>
                <a:latin typeface="IBM Plex Sans" charset="0"/>
                <a:ea typeface="IBM Plex Sans" charset="0"/>
                <a:cs typeface="IBM Plex Sans" charset="0"/>
              </a:rPr>
              <a:t>with shared business processes</a:t>
            </a:r>
          </a:p>
        </p:txBody>
      </p:sp>
    </p:spTree>
    <p:extLst>
      <p:ext uri="{BB962C8B-B14F-4D97-AF65-F5344CB8AC3E}">
        <p14:creationId xmlns:p14="http://schemas.microsoft.com/office/powerpoint/2010/main" val="430269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84428" y="3424629"/>
            <a:ext cx="1771650" cy="1616478"/>
            <a:chOff x="7184428" y="3424629"/>
            <a:chExt cx="1771650" cy="1616478"/>
          </a:xfrm>
        </p:grpSpPr>
        <p:sp>
          <p:nvSpPr>
            <p:cNvPr id="2" name="Rectangle 1"/>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Rectangle 2"/>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4" name="Text Placeholder 3"/>
          <p:cNvSpPr>
            <a:spLocks noGrp="1"/>
          </p:cNvSpPr>
          <p:nvPr>
            <p:ph type="body" sz="quarter" idx="14"/>
          </p:nvPr>
        </p:nvSpPr>
        <p:spPr/>
        <p:txBody>
          <a:bodyPr/>
          <a:lstStyle/>
          <a:p>
            <a:r>
              <a:rPr lang="en-US" dirty="0">
                <a:latin typeface="+mj-lt"/>
              </a:rPr>
              <a:t>Problem …</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9</a:t>
            </a:fld>
            <a:endParaRPr lang="en-US" dirty="0">
              <a:solidFill>
                <a:srgbClr val="000E5E">
                  <a:lumMod val="50000"/>
                </a:srgbClr>
              </a:solidFill>
            </a:endParaRPr>
          </a:p>
        </p:txBody>
      </p:sp>
      <p:pic>
        <p:nvPicPr>
          <p:cNvPr id="6" name="Picture 20" descr="06_NEW_01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42100" y="1228970"/>
            <a:ext cx="884238" cy="882650"/>
          </a:xfrm>
          <a:prstGeom prst="rect">
            <a:avLst/>
          </a:prstGeom>
          <a:noFill/>
          <a:ln w="9525">
            <a:noFill/>
            <a:miter lim="800000"/>
            <a:headEnd/>
            <a:tailEnd/>
          </a:ln>
        </p:spPr>
      </p:pic>
      <p:grpSp>
        <p:nvGrpSpPr>
          <p:cNvPr id="7" name="Group 21"/>
          <p:cNvGrpSpPr>
            <a:grpSpLocks/>
          </p:cNvGrpSpPr>
          <p:nvPr/>
        </p:nvGrpSpPr>
        <p:grpSpPr bwMode="auto">
          <a:xfrm>
            <a:off x="6556375" y="1154358"/>
            <a:ext cx="1063625" cy="1027112"/>
            <a:chOff x="4185" y="1141"/>
            <a:chExt cx="705" cy="681"/>
          </a:xfrm>
        </p:grpSpPr>
        <p:sp>
          <p:nvSpPr>
            <p:cNvPr id="8" name="Freeform 22"/>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sp>
          <p:nvSpPr>
            <p:cNvPr id="9" name="Freeform 23"/>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grpSp>
      <p:pic>
        <p:nvPicPr>
          <p:cNvPr id="10" name="Picture 24" descr="06_NEW_0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24638" y="3060945"/>
            <a:ext cx="885825" cy="884238"/>
          </a:xfrm>
          <a:prstGeom prst="rect">
            <a:avLst/>
          </a:prstGeom>
          <a:noFill/>
          <a:ln w="9525">
            <a:noFill/>
            <a:miter lim="800000"/>
            <a:headEnd/>
            <a:tailEnd/>
          </a:ln>
        </p:spPr>
      </p:pic>
      <p:pic>
        <p:nvPicPr>
          <p:cNvPr id="11" name="Picture 25" descr="06_NEW_0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41788" y="1249608"/>
            <a:ext cx="885825" cy="884237"/>
          </a:xfrm>
          <a:prstGeom prst="rect">
            <a:avLst/>
          </a:prstGeom>
          <a:noFill/>
          <a:ln w="9525">
            <a:noFill/>
            <a:miter lim="800000"/>
            <a:headEnd/>
            <a:tailEnd/>
          </a:ln>
        </p:spPr>
      </p:pic>
      <p:pic>
        <p:nvPicPr>
          <p:cNvPr id="12" name="Picture 26" descr="06_NEW_0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40200" y="3103808"/>
            <a:ext cx="885825" cy="885825"/>
          </a:xfrm>
          <a:prstGeom prst="rect">
            <a:avLst/>
          </a:prstGeom>
          <a:noFill/>
          <a:ln w="9525">
            <a:noFill/>
            <a:miter lim="800000"/>
            <a:headEnd/>
            <a:tailEnd/>
          </a:ln>
        </p:spPr>
      </p:pic>
      <p:pic>
        <p:nvPicPr>
          <p:cNvPr id="13" name="Picture 27" descr="06_NEW_0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18456" y="3080113"/>
            <a:ext cx="884238" cy="885825"/>
          </a:xfrm>
          <a:prstGeom prst="rect">
            <a:avLst/>
          </a:prstGeom>
          <a:noFill/>
          <a:ln w="9525">
            <a:noFill/>
            <a:miter lim="800000"/>
            <a:headEnd/>
            <a:tailEnd/>
          </a:ln>
        </p:spPr>
      </p:pic>
      <p:pic>
        <p:nvPicPr>
          <p:cNvPr id="14" name="Picture 28" descr="06_NEW_0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23218" y="1235063"/>
            <a:ext cx="884238" cy="885825"/>
          </a:xfrm>
          <a:prstGeom prst="rect">
            <a:avLst/>
          </a:prstGeom>
          <a:noFill/>
          <a:ln w="9525">
            <a:noFill/>
            <a:miter lim="800000"/>
            <a:headEnd/>
            <a:tailEnd/>
          </a:ln>
        </p:spPr>
      </p:pic>
      <p:grpSp>
        <p:nvGrpSpPr>
          <p:cNvPr id="15" name="Group 29"/>
          <p:cNvGrpSpPr>
            <a:grpSpLocks/>
          </p:cNvGrpSpPr>
          <p:nvPr/>
        </p:nvGrpSpPr>
        <p:grpSpPr bwMode="auto">
          <a:xfrm>
            <a:off x="6550025" y="3003795"/>
            <a:ext cx="1063625" cy="1027113"/>
            <a:chOff x="4185" y="1141"/>
            <a:chExt cx="705" cy="681"/>
          </a:xfrm>
        </p:grpSpPr>
        <p:sp>
          <p:nvSpPr>
            <p:cNvPr id="16" name="Freeform 30"/>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sp>
          <p:nvSpPr>
            <p:cNvPr id="17" name="Freeform 31"/>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grpSp>
      <p:grpSp>
        <p:nvGrpSpPr>
          <p:cNvPr id="18" name="Group 32"/>
          <p:cNvGrpSpPr>
            <a:grpSpLocks/>
          </p:cNvGrpSpPr>
          <p:nvPr/>
        </p:nvGrpSpPr>
        <p:grpSpPr bwMode="auto">
          <a:xfrm>
            <a:off x="4056063" y="3011733"/>
            <a:ext cx="1063625" cy="1027112"/>
            <a:chOff x="4185" y="1141"/>
            <a:chExt cx="705" cy="681"/>
          </a:xfrm>
        </p:grpSpPr>
        <p:sp>
          <p:nvSpPr>
            <p:cNvPr id="19" name="Freeform 3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sp>
          <p:nvSpPr>
            <p:cNvPr id="20" name="Freeform 3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grpSp>
      <p:grpSp>
        <p:nvGrpSpPr>
          <p:cNvPr id="21" name="Group 35"/>
          <p:cNvGrpSpPr>
            <a:grpSpLocks/>
          </p:cNvGrpSpPr>
          <p:nvPr/>
        </p:nvGrpSpPr>
        <p:grpSpPr bwMode="auto">
          <a:xfrm>
            <a:off x="1531938" y="3021258"/>
            <a:ext cx="1063625" cy="1027112"/>
            <a:chOff x="4185" y="1141"/>
            <a:chExt cx="705" cy="681"/>
          </a:xfrm>
        </p:grpSpPr>
        <p:sp>
          <p:nvSpPr>
            <p:cNvPr id="22" name="Freeform 36"/>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sp>
          <p:nvSpPr>
            <p:cNvPr id="23" name="Freeform 37"/>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grpSp>
      <p:grpSp>
        <p:nvGrpSpPr>
          <p:cNvPr id="24" name="Group 38"/>
          <p:cNvGrpSpPr>
            <a:grpSpLocks/>
          </p:cNvGrpSpPr>
          <p:nvPr/>
        </p:nvGrpSpPr>
        <p:grpSpPr bwMode="auto">
          <a:xfrm>
            <a:off x="4049713" y="1167058"/>
            <a:ext cx="1063625" cy="1027112"/>
            <a:chOff x="4185" y="1141"/>
            <a:chExt cx="705" cy="681"/>
          </a:xfrm>
        </p:grpSpPr>
        <p:sp>
          <p:nvSpPr>
            <p:cNvPr id="25" name="Freeform 39"/>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sp>
          <p:nvSpPr>
            <p:cNvPr id="26" name="Freeform 40"/>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grpSp>
      <p:grpSp>
        <p:nvGrpSpPr>
          <p:cNvPr id="27" name="Group 41"/>
          <p:cNvGrpSpPr>
            <a:grpSpLocks/>
          </p:cNvGrpSpPr>
          <p:nvPr/>
        </p:nvGrpSpPr>
        <p:grpSpPr bwMode="auto">
          <a:xfrm>
            <a:off x="1525588" y="1174995"/>
            <a:ext cx="1063625" cy="1027113"/>
            <a:chOff x="4185" y="1141"/>
            <a:chExt cx="705" cy="681"/>
          </a:xfrm>
        </p:grpSpPr>
        <p:sp>
          <p:nvSpPr>
            <p:cNvPr id="28" name="Freeform 42"/>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sp>
          <p:nvSpPr>
            <p:cNvPr id="29" name="Freeform 43"/>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chemeClr val="tx2">
                  <a:lumMod val="50000"/>
                </a:schemeClr>
              </a:solidFill>
              <a:round/>
              <a:headEnd/>
              <a:tailEnd/>
            </a:ln>
          </p:spPr>
          <p:txBody>
            <a:bodyPr/>
            <a:lstStyle/>
            <a:p>
              <a:endParaRPr lang="en-US" dirty="0">
                <a:solidFill>
                  <a:srgbClr val="000000"/>
                </a:solidFill>
                <a:cs typeface="IBM Plex Sans Regular" charset="0"/>
              </a:endParaRPr>
            </a:p>
          </p:txBody>
        </p:sp>
      </p:grpSp>
      <p:sp>
        <p:nvSpPr>
          <p:cNvPr id="30" name="TextBox 1"/>
          <p:cNvSpPr txBox="1">
            <a:spLocks noChangeArrowheads="1"/>
          </p:cNvSpPr>
          <p:nvPr/>
        </p:nvSpPr>
        <p:spPr bwMode="auto">
          <a:xfrm>
            <a:off x="3730557" y="4344744"/>
            <a:ext cx="5100166" cy="477054"/>
          </a:xfrm>
          <a:prstGeom prst="rect">
            <a:avLst/>
          </a:prstGeom>
          <a:noFill/>
          <a:ln w="9525">
            <a:noFill/>
            <a:miter lim="800000"/>
            <a:headEnd/>
            <a:tailEnd/>
          </a:ln>
        </p:spPr>
        <p:txBody>
          <a:bodyPr wrap="square">
            <a:spAutoFit/>
          </a:bodyPr>
          <a:lstStyle/>
          <a:p>
            <a:pPr algn="r">
              <a:lnSpc>
                <a:spcPts val="3000"/>
              </a:lnSpc>
            </a:pPr>
            <a:r>
              <a:rPr lang="en-US" sz="2400" dirty="0">
                <a:solidFill>
                  <a:srgbClr val="0164FF"/>
                </a:solidFill>
                <a:ea typeface="IBM Plex Sans Regular" charset="0"/>
                <a:cs typeface="IBM Plex Sans Regular" charset="0"/>
              </a:rPr>
              <a:t>… inefficient, expensive, vulnerable</a:t>
            </a:r>
          </a:p>
        </p:txBody>
      </p:sp>
      <p:pic>
        <p:nvPicPr>
          <p:cNvPr id="31" name="Picture 48" descr="ledger_icon_blue"/>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359650" y="1690933"/>
            <a:ext cx="1106488" cy="476250"/>
          </a:xfrm>
          <a:prstGeom prst="rect">
            <a:avLst/>
          </a:prstGeom>
          <a:noFill/>
          <a:ln w="9525">
            <a:noFill/>
            <a:miter lim="800000"/>
            <a:headEnd/>
            <a:tailEnd/>
          </a:ln>
        </p:spPr>
      </p:pic>
      <p:pic>
        <p:nvPicPr>
          <p:cNvPr id="32" name="Picture 49" descr="ledger_icon_green"/>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294063" y="1359145"/>
            <a:ext cx="1106487" cy="476250"/>
          </a:xfrm>
          <a:prstGeom prst="rect">
            <a:avLst/>
          </a:prstGeom>
          <a:noFill/>
          <a:ln w="9525">
            <a:noFill/>
            <a:miter lim="800000"/>
            <a:headEnd/>
            <a:tailEnd/>
          </a:ln>
        </p:spPr>
      </p:pic>
      <p:pic>
        <p:nvPicPr>
          <p:cNvPr id="33" name="Picture 50" descr="ledger_icon_red"/>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54088" y="1543295"/>
            <a:ext cx="1106487" cy="476250"/>
          </a:xfrm>
          <a:prstGeom prst="rect">
            <a:avLst/>
          </a:prstGeom>
          <a:noFill/>
          <a:ln w="9525">
            <a:noFill/>
            <a:miter lim="800000"/>
            <a:headEnd/>
            <a:tailEnd/>
          </a:ln>
        </p:spPr>
      </p:pic>
      <p:pic>
        <p:nvPicPr>
          <p:cNvPr id="34" name="Picture 51" descr="ledger_icon_violet"/>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270750" y="3013320"/>
            <a:ext cx="1106488" cy="476250"/>
          </a:xfrm>
          <a:prstGeom prst="rect">
            <a:avLst/>
          </a:prstGeom>
          <a:noFill/>
          <a:ln w="9525">
            <a:noFill/>
            <a:miter lim="800000"/>
            <a:headEnd/>
            <a:tailEnd/>
          </a:ln>
        </p:spPr>
      </p:pic>
      <p:pic>
        <p:nvPicPr>
          <p:cNvPr id="35" name="Picture 52" descr="ledger_icon_orange"/>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246438" y="3467345"/>
            <a:ext cx="1106487" cy="476250"/>
          </a:xfrm>
          <a:prstGeom prst="rect">
            <a:avLst/>
          </a:prstGeom>
          <a:noFill/>
          <a:ln w="9525">
            <a:noFill/>
            <a:miter lim="800000"/>
            <a:headEnd/>
            <a:tailEnd/>
          </a:ln>
        </p:spPr>
      </p:pic>
      <p:pic>
        <p:nvPicPr>
          <p:cNvPr id="36" name="Picture 53" descr="ledger_icon_olive"/>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42963" y="3075233"/>
            <a:ext cx="1106487" cy="476250"/>
          </a:xfrm>
          <a:prstGeom prst="rect">
            <a:avLst/>
          </a:prstGeom>
          <a:noFill/>
          <a:ln w="9525">
            <a:noFill/>
            <a:miter lim="800000"/>
            <a:headEnd/>
            <a:tailEnd/>
          </a:ln>
        </p:spPr>
      </p:pic>
      <p:cxnSp>
        <p:nvCxnSpPr>
          <p:cNvPr id="37" name="Straight Connector 126"/>
          <p:cNvCxnSpPr>
            <a:cxnSpLocks noChangeShapeType="1"/>
          </p:cNvCxnSpPr>
          <p:nvPr/>
        </p:nvCxnSpPr>
        <p:spPr bwMode="auto">
          <a:xfrm>
            <a:off x="2636838" y="2238620"/>
            <a:ext cx="3832225" cy="9525"/>
          </a:xfrm>
          <a:prstGeom prst="line">
            <a:avLst/>
          </a:prstGeom>
          <a:noFill/>
          <a:ln w="19050" algn="ctr">
            <a:solidFill>
              <a:srgbClr val="1A2F40"/>
            </a:solidFill>
            <a:round/>
            <a:headEnd/>
            <a:tailEnd/>
          </a:ln>
        </p:spPr>
      </p:cxnSp>
      <p:cxnSp>
        <p:nvCxnSpPr>
          <p:cNvPr id="38" name="Straight Connector 128"/>
          <p:cNvCxnSpPr>
            <a:cxnSpLocks noChangeShapeType="1"/>
          </p:cNvCxnSpPr>
          <p:nvPr/>
        </p:nvCxnSpPr>
        <p:spPr bwMode="auto">
          <a:xfrm flipV="1">
            <a:off x="2649538" y="2232270"/>
            <a:ext cx="3830637" cy="742950"/>
          </a:xfrm>
          <a:prstGeom prst="line">
            <a:avLst/>
          </a:prstGeom>
          <a:noFill/>
          <a:ln w="19050" algn="ctr">
            <a:solidFill>
              <a:srgbClr val="1A2F40"/>
            </a:solidFill>
            <a:round/>
            <a:headEnd/>
            <a:tailEnd/>
          </a:ln>
        </p:spPr>
      </p:cxnSp>
      <p:cxnSp>
        <p:nvCxnSpPr>
          <p:cNvPr id="39" name="Straight Connector 129"/>
          <p:cNvCxnSpPr>
            <a:cxnSpLocks noChangeShapeType="1"/>
          </p:cNvCxnSpPr>
          <p:nvPr/>
        </p:nvCxnSpPr>
        <p:spPr bwMode="auto">
          <a:xfrm flipH="1" flipV="1">
            <a:off x="2665413" y="2238620"/>
            <a:ext cx="3814762" cy="704850"/>
          </a:xfrm>
          <a:prstGeom prst="line">
            <a:avLst/>
          </a:prstGeom>
          <a:noFill/>
          <a:ln w="19050" algn="ctr">
            <a:solidFill>
              <a:srgbClr val="1A2F40"/>
            </a:solidFill>
            <a:round/>
            <a:headEnd/>
            <a:tailEnd/>
          </a:ln>
        </p:spPr>
      </p:cxnSp>
      <p:cxnSp>
        <p:nvCxnSpPr>
          <p:cNvPr id="40" name="Straight Connector 131"/>
          <p:cNvCxnSpPr>
            <a:cxnSpLocks noChangeShapeType="1"/>
          </p:cNvCxnSpPr>
          <p:nvPr/>
        </p:nvCxnSpPr>
        <p:spPr bwMode="auto">
          <a:xfrm flipV="1">
            <a:off x="2649538" y="2946645"/>
            <a:ext cx="3833812" cy="15875"/>
          </a:xfrm>
          <a:prstGeom prst="line">
            <a:avLst/>
          </a:prstGeom>
          <a:noFill/>
          <a:ln w="19050" algn="ctr">
            <a:solidFill>
              <a:srgbClr val="1A2F40"/>
            </a:solidFill>
            <a:round/>
            <a:headEnd/>
            <a:tailEnd/>
          </a:ln>
        </p:spPr>
      </p:cxnSp>
      <p:cxnSp>
        <p:nvCxnSpPr>
          <p:cNvPr id="41" name="Straight Connector 132"/>
          <p:cNvCxnSpPr>
            <a:cxnSpLocks noChangeShapeType="1"/>
          </p:cNvCxnSpPr>
          <p:nvPr/>
        </p:nvCxnSpPr>
        <p:spPr bwMode="auto">
          <a:xfrm flipV="1">
            <a:off x="4591050" y="2230683"/>
            <a:ext cx="1901825" cy="798512"/>
          </a:xfrm>
          <a:prstGeom prst="line">
            <a:avLst/>
          </a:prstGeom>
          <a:noFill/>
          <a:ln w="19050" algn="ctr">
            <a:solidFill>
              <a:srgbClr val="1A2F40"/>
            </a:solidFill>
            <a:round/>
            <a:headEnd type="oval" w="med" len="med"/>
            <a:tailEnd type="oval" w="med" len="med"/>
          </a:ln>
        </p:spPr>
      </p:cxnSp>
      <p:cxnSp>
        <p:nvCxnSpPr>
          <p:cNvPr id="42" name="Straight Connector 133"/>
          <p:cNvCxnSpPr>
            <a:cxnSpLocks noChangeShapeType="1"/>
          </p:cNvCxnSpPr>
          <p:nvPr/>
        </p:nvCxnSpPr>
        <p:spPr bwMode="auto">
          <a:xfrm flipH="1" flipV="1">
            <a:off x="2641600" y="2976808"/>
            <a:ext cx="1350963" cy="269875"/>
          </a:xfrm>
          <a:prstGeom prst="line">
            <a:avLst/>
          </a:prstGeom>
          <a:noFill/>
          <a:ln w="19050" algn="ctr">
            <a:solidFill>
              <a:srgbClr val="1A2F40"/>
            </a:solidFill>
            <a:round/>
            <a:headEnd type="oval" w="med" len="med"/>
            <a:tailEnd type="oval" w="med" len="med"/>
          </a:ln>
        </p:spPr>
      </p:cxnSp>
      <p:cxnSp>
        <p:nvCxnSpPr>
          <p:cNvPr id="43" name="Straight Connector 134"/>
          <p:cNvCxnSpPr>
            <a:cxnSpLocks noChangeShapeType="1"/>
          </p:cNvCxnSpPr>
          <p:nvPr/>
        </p:nvCxnSpPr>
        <p:spPr bwMode="auto">
          <a:xfrm flipH="1" flipV="1">
            <a:off x="2643188" y="2240208"/>
            <a:ext cx="1947862" cy="784225"/>
          </a:xfrm>
          <a:prstGeom prst="line">
            <a:avLst/>
          </a:prstGeom>
          <a:noFill/>
          <a:ln w="19050" algn="ctr">
            <a:solidFill>
              <a:srgbClr val="1A2F40"/>
            </a:solidFill>
            <a:round/>
            <a:headEnd/>
            <a:tailEnd type="oval" w="med" len="med"/>
          </a:ln>
        </p:spPr>
      </p:cxnSp>
      <p:cxnSp>
        <p:nvCxnSpPr>
          <p:cNvPr id="44" name="Straight Connector 139"/>
          <p:cNvCxnSpPr>
            <a:cxnSpLocks noChangeShapeType="1"/>
          </p:cNvCxnSpPr>
          <p:nvPr/>
        </p:nvCxnSpPr>
        <p:spPr bwMode="auto">
          <a:xfrm>
            <a:off x="5189538" y="2168770"/>
            <a:ext cx="1293812" cy="777875"/>
          </a:xfrm>
          <a:prstGeom prst="line">
            <a:avLst/>
          </a:prstGeom>
          <a:noFill/>
          <a:ln w="19050" algn="ctr">
            <a:solidFill>
              <a:srgbClr val="1A2F40"/>
            </a:solidFill>
            <a:round/>
            <a:headEnd type="oval" w="med" len="med"/>
            <a:tailEnd/>
          </a:ln>
        </p:spPr>
      </p:cxnSp>
      <p:cxnSp>
        <p:nvCxnSpPr>
          <p:cNvPr id="45" name="Straight Connector 140"/>
          <p:cNvCxnSpPr>
            <a:cxnSpLocks noChangeShapeType="1"/>
          </p:cNvCxnSpPr>
          <p:nvPr/>
        </p:nvCxnSpPr>
        <p:spPr bwMode="auto">
          <a:xfrm flipV="1">
            <a:off x="5199063" y="2943470"/>
            <a:ext cx="1284287" cy="312738"/>
          </a:xfrm>
          <a:prstGeom prst="line">
            <a:avLst/>
          </a:prstGeom>
          <a:noFill/>
          <a:ln w="19050" algn="ctr">
            <a:solidFill>
              <a:srgbClr val="1A2F40"/>
            </a:solidFill>
            <a:round/>
            <a:headEnd type="oval" w="med" len="med"/>
            <a:tailEnd type="oval" w="med" len="med"/>
          </a:ln>
        </p:spPr>
      </p:cxnSp>
      <p:cxnSp>
        <p:nvCxnSpPr>
          <p:cNvPr id="46" name="Straight Connector 136"/>
          <p:cNvCxnSpPr>
            <a:cxnSpLocks noChangeShapeType="1"/>
          </p:cNvCxnSpPr>
          <p:nvPr/>
        </p:nvCxnSpPr>
        <p:spPr bwMode="auto">
          <a:xfrm flipV="1">
            <a:off x="2643188" y="2148133"/>
            <a:ext cx="1352550" cy="817562"/>
          </a:xfrm>
          <a:prstGeom prst="line">
            <a:avLst/>
          </a:prstGeom>
          <a:noFill/>
          <a:ln w="19050" algn="ctr">
            <a:solidFill>
              <a:srgbClr val="1A2F40"/>
            </a:solidFill>
            <a:round/>
            <a:headEnd/>
            <a:tailEnd type="oval" w="med" len="med"/>
          </a:ln>
        </p:spPr>
      </p:cxnSp>
      <p:sp>
        <p:nvSpPr>
          <p:cNvPr id="47" name="Line 1727"/>
          <p:cNvSpPr>
            <a:spLocks noChangeShapeType="1"/>
          </p:cNvSpPr>
          <p:nvPr/>
        </p:nvSpPr>
        <p:spPr bwMode="auto">
          <a:xfrm>
            <a:off x="7151688" y="2195758"/>
            <a:ext cx="0" cy="776287"/>
          </a:xfrm>
          <a:prstGeom prst="line">
            <a:avLst/>
          </a:prstGeom>
          <a:noFill/>
          <a:ln w="19050">
            <a:solidFill>
              <a:srgbClr val="1A2F40"/>
            </a:solidFill>
            <a:round/>
            <a:headEnd type="triangle" w="med" len="med"/>
            <a:tailEnd type="triangle" w="med" len="med"/>
          </a:ln>
        </p:spPr>
        <p:txBody>
          <a:bodyPr/>
          <a:lstStyle/>
          <a:p>
            <a:endParaRPr lang="en-US" dirty="0">
              <a:solidFill>
                <a:srgbClr val="000000"/>
              </a:solidFill>
              <a:cs typeface="IBM Plex Sans Regular" charset="0"/>
            </a:endParaRPr>
          </a:p>
        </p:txBody>
      </p:sp>
      <p:sp>
        <p:nvSpPr>
          <p:cNvPr id="48" name="Line 1727"/>
          <p:cNvSpPr>
            <a:spLocks noChangeShapeType="1"/>
          </p:cNvSpPr>
          <p:nvPr/>
        </p:nvSpPr>
        <p:spPr bwMode="auto">
          <a:xfrm>
            <a:off x="2049463" y="2205283"/>
            <a:ext cx="0" cy="776287"/>
          </a:xfrm>
          <a:prstGeom prst="line">
            <a:avLst/>
          </a:prstGeom>
          <a:noFill/>
          <a:ln w="19050">
            <a:solidFill>
              <a:srgbClr val="1A2F40"/>
            </a:solidFill>
            <a:round/>
            <a:headEnd type="triangle" w="med" len="med"/>
            <a:tailEnd type="triangle" w="med" len="med"/>
          </a:ln>
        </p:spPr>
        <p:txBody>
          <a:bodyPr/>
          <a:lstStyle/>
          <a:p>
            <a:endParaRPr lang="en-US" dirty="0">
              <a:solidFill>
                <a:srgbClr val="000000"/>
              </a:solidFill>
              <a:cs typeface="IBM Plex Sans Regular" charset="0"/>
            </a:endParaRPr>
          </a:p>
        </p:txBody>
      </p:sp>
      <p:sp>
        <p:nvSpPr>
          <p:cNvPr id="49" name="Line 66"/>
          <p:cNvSpPr>
            <a:spLocks noChangeShapeType="1"/>
          </p:cNvSpPr>
          <p:nvPr/>
        </p:nvSpPr>
        <p:spPr bwMode="auto">
          <a:xfrm flipV="1">
            <a:off x="4591050" y="2173533"/>
            <a:ext cx="0" cy="847725"/>
          </a:xfrm>
          <a:prstGeom prst="line">
            <a:avLst/>
          </a:prstGeom>
          <a:noFill/>
          <a:ln w="19050">
            <a:solidFill>
              <a:srgbClr val="1A2F40"/>
            </a:solidFill>
            <a:round/>
            <a:headEnd/>
            <a:tailEnd type="oval" w="med" len="med"/>
          </a:ln>
        </p:spPr>
        <p:txBody>
          <a:bodyPr/>
          <a:lstStyle/>
          <a:p>
            <a:endParaRPr lang="en-US" dirty="0">
              <a:solidFill>
                <a:srgbClr val="000000"/>
              </a:solidFill>
              <a:cs typeface="IBM Plex Sans Regular" charset="0"/>
            </a:endParaRPr>
          </a:p>
        </p:txBody>
      </p:sp>
      <p:sp>
        <p:nvSpPr>
          <p:cNvPr id="50" name="Text Box 1307"/>
          <p:cNvSpPr txBox="1">
            <a:spLocks noChangeArrowheads="1"/>
          </p:cNvSpPr>
          <p:nvPr/>
        </p:nvSpPr>
        <p:spPr bwMode="auto">
          <a:xfrm>
            <a:off x="278228" y="3573708"/>
            <a:ext cx="1204497" cy="523220"/>
          </a:xfrm>
          <a:prstGeom prst="rect">
            <a:avLst/>
          </a:prstGeom>
          <a:noFill/>
          <a:ln w="9525">
            <a:noFill/>
            <a:miter lim="800000"/>
            <a:headEnd/>
            <a:tailEnd/>
          </a:ln>
        </p:spPr>
        <p:txBody>
          <a:bodyPr wrap="square">
            <a:spAutoFit/>
          </a:bodyPr>
          <a:lstStyle/>
          <a:p>
            <a:pPr algn="r">
              <a:spcBef>
                <a:spcPct val="50000"/>
              </a:spcBef>
            </a:pPr>
            <a:r>
              <a:rPr lang="en-US" sz="1400" dirty="0">
                <a:solidFill>
                  <a:srgbClr val="000000"/>
                </a:solidFill>
                <a:cs typeface="IBM Plex Sans Regular" charset="0"/>
              </a:rPr>
              <a:t>Insurer records</a:t>
            </a:r>
          </a:p>
        </p:txBody>
      </p:sp>
      <p:sp>
        <p:nvSpPr>
          <p:cNvPr id="51" name="Text Box 1310"/>
          <p:cNvSpPr txBox="1">
            <a:spLocks noChangeArrowheads="1"/>
          </p:cNvSpPr>
          <p:nvPr/>
        </p:nvSpPr>
        <p:spPr bwMode="auto">
          <a:xfrm>
            <a:off x="7753350" y="3564183"/>
            <a:ext cx="884238" cy="523220"/>
          </a:xfrm>
          <a:prstGeom prst="rect">
            <a:avLst/>
          </a:prstGeom>
          <a:noFill/>
          <a:ln w="9525">
            <a:noFill/>
            <a:miter lim="800000"/>
            <a:headEnd/>
            <a:tailEnd/>
          </a:ln>
        </p:spPr>
        <p:txBody>
          <a:bodyPr>
            <a:spAutoFit/>
          </a:bodyPr>
          <a:lstStyle/>
          <a:p>
            <a:pPr>
              <a:spcBef>
                <a:spcPct val="50000"/>
              </a:spcBef>
            </a:pPr>
            <a:r>
              <a:rPr lang="en-US" sz="1400" dirty="0">
                <a:solidFill>
                  <a:srgbClr val="000000"/>
                </a:solidFill>
                <a:cs typeface="IBM Plex Sans Regular" charset="0"/>
              </a:rPr>
              <a:t>Auditor records</a:t>
            </a:r>
          </a:p>
        </p:txBody>
      </p:sp>
      <p:sp>
        <p:nvSpPr>
          <p:cNvPr id="52" name="Text Box 1311"/>
          <p:cNvSpPr txBox="1">
            <a:spLocks noChangeArrowheads="1"/>
          </p:cNvSpPr>
          <p:nvPr/>
        </p:nvSpPr>
        <p:spPr bwMode="auto">
          <a:xfrm>
            <a:off x="5157788" y="3573708"/>
            <a:ext cx="1314450" cy="523220"/>
          </a:xfrm>
          <a:prstGeom prst="rect">
            <a:avLst/>
          </a:prstGeom>
          <a:noFill/>
          <a:ln w="9525">
            <a:noFill/>
            <a:miter lim="800000"/>
            <a:headEnd/>
            <a:tailEnd/>
          </a:ln>
        </p:spPr>
        <p:txBody>
          <a:bodyPr>
            <a:spAutoFit/>
          </a:bodyPr>
          <a:lstStyle/>
          <a:p>
            <a:r>
              <a:rPr lang="en-US" sz="1400" dirty="0">
                <a:solidFill>
                  <a:srgbClr val="000000"/>
                </a:solidFill>
                <a:cs typeface="IBM Plex Sans Regular" charset="0"/>
              </a:rPr>
              <a:t>Regulator records</a:t>
            </a:r>
          </a:p>
        </p:txBody>
      </p:sp>
      <p:sp>
        <p:nvSpPr>
          <p:cNvPr id="53" name="Text Box 1306"/>
          <p:cNvSpPr txBox="1">
            <a:spLocks noChangeArrowheads="1"/>
          </p:cNvSpPr>
          <p:nvPr/>
        </p:nvSpPr>
        <p:spPr bwMode="auto">
          <a:xfrm>
            <a:off x="308678" y="1090858"/>
            <a:ext cx="1101022" cy="523220"/>
          </a:xfrm>
          <a:prstGeom prst="rect">
            <a:avLst/>
          </a:prstGeom>
          <a:noFill/>
          <a:ln w="9525">
            <a:noFill/>
            <a:miter lim="800000"/>
            <a:headEnd/>
            <a:tailEnd/>
          </a:ln>
        </p:spPr>
        <p:txBody>
          <a:bodyPr wrap="square">
            <a:spAutoFit/>
          </a:bodyPr>
          <a:lstStyle/>
          <a:p>
            <a:pPr algn="r"/>
            <a:r>
              <a:rPr lang="en-US" sz="1400" dirty="0">
                <a:solidFill>
                  <a:srgbClr val="000000"/>
                </a:solidFill>
                <a:cs typeface="IBM Plex Sans Regular" charset="0"/>
              </a:rPr>
              <a:t>Participant A’s records</a:t>
            </a:r>
          </a:p>
        </p:txBody>
      </p:sp>
      <p:sp>
        <p:nvSpPr>
          <p:cNvPr id="54" name="Text Box 1308"/>
          <p:cNvSpPr txBox="1">
            <a:spLocks noChangeArrowheads="1"/>
          </p:cNvSpPr>
          <p:nvPr/>
        </p:nvSpPr>
        <p:spPr bwMode="auto">
          <a:xfrm>
            <a:off x="7745413" y="1089270"/>
            <a:ext cx="935037" cy="523220"/>
          </a:xfrm>
          <a:prstGeom prst="rect">
            <a:avLst/>
          </a:prstGeom>
          <a:noFill/>
          <a:ln w="9525">
            <a:noFill/>
            <a:miter lim="800000"/>
            <a:headEnd/>
            <a:tailEnd/>
          </a:ln>
        </p:spPr>
        <p:txBody>
          <a:bodyPr>
            <a:spAutoFit/>
          </a:bodyPr>
          <a:lstStyle/>
          <a:p>
            <a:r>
              <a:rPr lang="en-US" sz="1400" dirty="0">
                <a:solidFill>
                  <a:srgbClr val="000000"/>
                </a:solidFill>
                <a:cs typeface="IBM Plex Sans Regular" charset="0"/>
              </a:rPr>
              <a:t>Bank records</a:t>
            </a:r>
          </a:p>
        </p:txBody>
      </p:sp>
      <p:sp>
        <p:nvSpPr>
          <p:cNvPr id="55" name="Text Box 1309"/>
          <p:cNvSpPr txBox="1">
            <a:spLocks noChangeArrowheads="1"/>
          </p:cNvSpPr>
          <p:nvPr/>
        </p:nvSpPr>
        <p:spPr bwMode="auto">
          <a:xfrm>
            <a:off x="4107693" y="613880"/>
            <a:ext cx="1130300" cy="523220"/>
          </a:xfrm>
          <a:prstGeom prst="rect">
            <a:avLst/>
          </a:prstGeom>
          <a:noFill/>
          <a:ln w="9525">
            <a:noFill/>
            <a:miter lim="800000"/>
            <a:headEnd/>
            <a:tailEnd/>
          </a:ln>
        </p:spPr>
        <p:txBody>
          <a:bodyPr>
            <a:spAutoFit/>
          </a:bodyPr>
          <a:lstStyle/>
          <a:p>
            <a:r>
              <a:rPr lang="en-US" sz="1400" dirty="0">
                <a:solidFill>
                  <a:srgbClr val="000000"/>
                </a:solidFill>
                <a:cs typeface="IBM Plex Sans Regular" charset="0"/>
              </a:rPr>
              <a:t>Participant B’s records</a:t>
            </a:r>
          </a:p>
        </p:txBody>
      </p:sp>
    </p:spTree>
    <p:extLst>
      <p:ext uri="{BB962C8B-B14F-4D97-AF65-F5344CB8AC3E}">
        <p14:creationId xmlns:p14="http://schemas.microsoft.com/office/powerpoint/2010/main" val="1183116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ry_background_2017">
  <a:themeElements>
    <a:clrScheme name="Blue 6">
      <a:dk1>
        <a:srgbClr val="000000"/>
      </a:dk1>
      <a:lt1>
        <a:srgbClr val="000E5E"/>
      </a:lt1>
      <a:dk2>
        <a:srgbClr val="EAEAEA"/>
      </a:dk2>
      <a:lt2>
        <a:srgbClr val="FFFFFF"/>
      </a:lt2>
      <a:accent1>
        <a:srgbClr val="69A6FF"/>
      </a:accent1>
      <a:accent2>
        <a:srgbClr val="0064FF"/>
      </a:accent2>
      <a:accent3>
        <a:srgbClr val="000F5D"/>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5219</TotalTime>
  <Words>9854</Words>
  <Application>Microsoft Macintosh PowerPoint</Application>
  <PresentationFormat>On-screen Show (16:9)</PresentationFormat>
  <Paragraphs>899</Paragraphs>
  <Slides>43</Slides>
  <Notes>43</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43</vt:i4>
      </vt:variant>
    </vt:vector>
  </HeadingPairs>
  <TitlesOfParts>
    <vt:vector size="63" baseType="lpstr">
      <vt:lpstr>Calibri</vt:lpstr>
      <vt:lpstr>Courier New</vt:lpstr>
      <vt:lpstr>Helvetica Neue</vt:lpstr>
      <vt:lpstr>Helvetica Neue Light</vt:lpstr>
      <vt:lpstr>HelvNeue Light for IBM</vt:lpstr>
      <vt:lpstr>IBM Plex Sans</vt:lpstr>
      <vt:lpstr>IBM Plex Sans Light</vt:lpstr>
      <vt:lpstr>IBM Plex Sans Regular</vt:lpstr>
      <vt:lpstr>Mangal</vt:lpstr>
      <vt:lpstr>MS PGothic</vt:lpstr>
      <vt:lpstr>ＭＳ Ｐゴシック</vt:lpstr>
      <vt:lpstr>Symbol</vt:lpstr>
      <vt:lpstr>Times New Roman</vt:lpstr>
      <vt:lpstr>Wingdings</vt:lpstr>
      <vt:lpstr>Arial</vt:lpstr>
      <vt:lpstr>Cabin</vt:lpstr>
      <vt:lpstr>Gill Sans</vt:lpstr>
      <vt:lpstr>Office Theme</vt:lpstr>
      <vt:lpstr>gry_background_2017</vt:lpstr>
      <vt:lpstr>1_Office Theme</vt:lpstr>
      <vt:lpstr>PowerPoint Presentation</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Introducing IMMUNIchain</vt:lpstr>
      <vt:lpstr>The Solution - Streamlined, Fast, Secure</vt:lpstr>
      <vt:lpstr>Participants, Roles, and Transactions</vt:lpstr>
      <vt:lpstr>PowerPoint Presentation</vt:lpstr>
    </vt:vector>
  </TitlesOfParts>
  <Manager/>
  <Company>ibm</Company>
  <LinksUpToDate>false</LinksUpToDate>
  <SharedDoc>false</SharedDoc>
  <HyperlinkBase/>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Christopher Olson</dc:creator>
  <cp:keywords/>
  <dc:description/>
  <cp:lastModifiedBy>Jin Xiong</cp:lastModifiedBy>
  <cp:revision>287</cp:revision>
  <cp:lastPrinted>2017-09-20T18:13:59Z</cp:lastPrinted>
  <dcterms:created xsi:type="dcterms:W3CDTF">2017-08-16T13:56:53Z</dcterms:created>
  <dcterms:modified xsi:type="dcterms:W3CDTF">2017-09-20T19:20:04Z</dcterms:modified>
  <cp:category/>
</cp:coreProperties>
</file>